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7" r:id="rId7"/>
    <p:sldId id="261" r:id="rId8"/>
    <p:sldId id="270" r:id="rId9"/>
    <p:sldId id="266" r:id="rId10"/>
    <p:sldId id="268" r:id="rId11"/>
    <p:sldId id="269" r:id="rId12"/>
    <p:sldId id="262" r:id="rId13"/>
    <p:sldId id="263" r:id="rId14"/>
    <p:sldId id="271" r:id="rId15"/>
    <p:sldId id="272" r:id="rId16"/>
    <p:sldId id="264" r:id="rId17"/>
    <p:sldId id="26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1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865763-2BBC-45C7-94D7-24B857FDAAD3}" type="datetimeFigureOut">
              <a:rPr lang="en-AU" smtClean="0"/>
              <a:t>16/02/2012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CE542A-163E-4454-9B00-2A39D925CCFD}" type="slidenum">
              <a:rPr lang="en-AU" smtClean="0"/>
              <a:t>‹#›</a:t>
            </a:fld>
            <a:endParaRPr lang="en-AU"/>
          </a:p>
        </p:txBody>
      </p:sp>
    </p:spTree>
    <p:extLst>
      <p:ext uri="{BB962C8B-B14F-4D97-AF65-F5344CB8AC3E}">
        <p14:creationId xmlns:p14="http://schemas.microsoft.com/office/powerpoint/2010/main" val="2637388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effectLst/>
              </a:rPr>
              <a:t>For example, the dissociation of acetic acid in methanol may be written as CH</a:t>
            </a:r>
            <a:r>
              <a:rPr lang="en-AU" baseline="-25000" dirty="0" smtClean="0">
                <a:effectLst/>
              </a:rPr>
              <a:t>3</a:t>
            </a:r>
            <a:r>
              <a:rPr lang="en-AU" dirty="0" smtClean="0">
                <a:effectLst/>
              </a:rPr>
              <a:t>CO</a:t>
            </a:r>
            <a:r>
              <a:rPr lang="en-AU" baseline="-25000" dirty="0" smtClean="0">
                <a:effectLst/>
              </a:rPr>
              <a:t>2</a:t>
            </a:r>
            <a:r>
              <a:rPr lang="en-AU" dirty="0" smtClean="0">
                <a:effectLst/>
              </a:rPr>
              <a:t>H + CH</a:t>
            </a:r>
            <a:r>
              <a:rPr lang="en-AU" baseline="-25000" dirty="0" smtClean="0">
                <a:effectLst/>
              </a:rPr>
              <a:t>3</a:t>
            </a:r>
            <a:r>
              <a:rPr lang="en-AU" dirty="0" smtClean="0">
                <a:effectLst/>
              </a:rPr>
              <a:t>OH ⇄ CH</a:t>
            </a:r>
            <a:r>
              <a:rPr lang="en-AU" baseline="-25000" dirty="0" smtClean="0">
                <a:effectLst/>
              </a:rPr>
              <a:t>3</a:t>
            </a:r>
            <a:r>
              <a:rPr lang="en-AU" dirty="0" smtClean="0">
                <a:effectLst/>
              </a:rPr>
              <a:t>CO</a:t>
            </a:r>
            <a:r>
              <a:rPr lang="en-AU" baseline="-25000" dirty="0" smtClean="0">
                <a:effectLst/>
              </a:rPr>
              <a:t>2</a:t>
            </a:r>
            <a:r>
              <a:rPr lang="en-AU" baseline="30000" dirty="0" smtClean="0">
                <a:effectLst/>
              </a:rPr>
              <a:t>−</a:t>
            </a:r>
            <a:r>
              <a:rPr lang="en-AU" dirty="0" smtClean="0">
                <a:effectLst/>
              </a:rPr>
              <a:t> + CH</a:t>
            </a:r>
            <a:r>
              <a:rPr lang="en-AU" baseline="-25000" dirty="0" smtClean="0">
                <a:effectLst/>
              </a:rPr>
              <a:t>3</a:t>
            </a:r>
            <a:r>
              <a:rPr lang="en-AU" dirty="0" smtClean="0">
                <a:effectLst/>
              </a:rPr>
              <a:t>OH and the dissociation of ammonia in the same solvent as CH</a:t>
            </a:r>
            <a:r>
              <a:rPr lang="en-AU" baseline="-25000" dirty="0" smtClean="0">
                <a:effectLst/>
              </a:rPr>
              <a:t>3</a:t>
            </a:r>
            <a:r>
              <a:rPr lang="en-AU" dirty="0" smtClean="0">
                <a:effectLst/>
              </a:rPr>
              <a:t>OH + NH</a:t>
            </a:r>
            <a:r>
              <a:rPr lang="en-AU" baseline="-25000" dirty="0" smtClean="0">
                <a:effectLst/>
              </a:rPr>
              <a:t>3</a:t>
            </a:r>
            <a:r>
              <a:rPr lang="en-AU" dirty="0" smtClean="0">
                <a:effectLst/>
              </a:rPr>
              <a:t> ⇄ CH</a:t>
            </a:r>
            <a:r>
              <a:rPr lang="en-AU" baseline="-25000" dirty="0" smtClean="0">
                <a:effectLst/>
              </a:rPr>
              <a:t>3</a:t>
            </a:r>
            <a:r>
              <a:rPr lang="en-AU" dirty="0" smtClean="0">
                <a:effectLst/>
              </a:rPr>
              <a:t>O</a:t>
            </a:r>
            <a:r>
              <a:rPr lang="en-AU" baseline="30000" dirty="0" smtClean="0">
                <a:effectLst/>
              </a:rPr>
              <a:t>−</a:t>
            </a:r>
            <a:r>
              <a:rPr lang="en-AU" dirty="0" smtClean="0">
                <a:effectLst/>
              </a:rPr>
              <a:t> + NH</a:t>
            </a:r>
            <a:r>
              <a:rPr lang="en-AU" baseline="-25000" dirty="0" smtClean="0">
                <a:effectLst/>
              </a:rPr>
              <a:t>4</a:t>
            </a:r>
            <a:r>
              <a:rPr lang="en-AU" baseline="30000" dirty="0" smtClean="0">
                <a:effectLst/>
              </a:rPr>
              <a:t>+</a:t>
            </a:r>
            <a:r>
              <a:rPr lang="en-AU" dirty="0" smtClean="0">
                <a:effectLst/>
              </a:rPr>
              <a:t>.  Likewise, neutralisation</a:t>
            </a:r>
            <a:r>
              <a:rPr lang="en-AU" baseline="0" dirty="0" smtClean="0">
                <a:effectLst/>
              </a:rPr>
              <a:t> can also occur without water as the solvent. </a:t>
            </a:r>
            <a:r>
              <a:rPr lang="en-AU" dirty="0" smtClean="0">
                <a:effectLst/>
              </a:rPr>
              <a:t>For example, the neutralisation of acetic acid by ammonia may be written as CH</a:t>
            </a:r>
            <a:r>
              <a:rPr lang="en-AU" baseline="-25000" dirty="0" smtClean="0">
                <a:effectLst/>
              </a:rPr>
              <a:t>3</a:t>
            </a:r>
            <a:r>
              <a:rPr lang="en-AU" dirty="0" smtClean="0">
                <a:effectLst/>
              </a:rPr>
              <a:t>CO</a:t>
            </a:r>
            <a:r>
              <a:rPr lang="en-AU" baseline="-25000" dirty="0" smtClean="0">
                <a:effectLst/>
              </a:rPr>
              <a:t>2</a:t>
            </a:r>
            <a:r>
              <a:rPr lang="en-AU" dirty="0" smtClean="0">
                <a:effectLst/>
              </a:rPr>
              <a:t>H + NH</a:t>
            </a:r>
            <a:r>
              <a:rPr lang="en-AU" baseline="-25000" dirty="0" smtClean="0">
                <a:effectLst/>
              </a:rPr>
              <a:t>3</a:t>
            </a:r>
            <a:r>
              <a:rPr lang="en-AU" dirty="0" smtClean="0">
                <a:effectLst/>
              </a:rPr>
              <a:t> → CH</a:t>
            </a:r>
            <a:r>
              <a:rPr lang="en-AU" baseline="-25000" dirty="0" smtClean="0">
                <a:effectLst/>
              </a:rPr>
              <a:t>3</a:t>
            </a:r>
            <a:r>
              <a:rPr lang="en-AU" dirty="0" smtClean="0">
                <a:effectLst/>
              </a:rPr>
              <a:t>CO</a:t>
            </a:r>
            <a:r>
              <a:rPr lang="en-AU" baseline="-25000" dirty="0" smtClean="0">
                <a:effectLst/>
              </a:rPr>
              <a:t>2</a:t>
            </a:r>
            <a:r>
              <a:rPr lang="en-AU" baseline="30000" dirty="0" smtClean="0">
                <a:effectLst/>
              </a:rPr>
              <a:t>−</a:t>
            </a:r>
            <a:r>
              <a:rPr lang="en-AU" dirty="0" smtClean="0">
                <a:effectLst/>
              </a:rPr>
              <a:t> + NH</a:t>
            </a:r>
            <a:r>
              <a:rPr lang="en-AU" baseline="-25000" dirty="0" smtClean="0">
                <a:effectLst/>
              </a:rPr>
              <a:t>4</a:t>
            </a:r>
            <a:r>
              <a:rPr lang="en-AU" baseline="30000" dirty="0" smtClean="0">
                <a:effectLst/>
              </a:rPr>
              <a:t>+</a:t>
            </a:r>
            <a:r>
              <a:rPr lang="en-AU" dirty="0" smtClean="0">
                <a:effectLst/>
              </a:rPr>
              <a:t>. This equation does not involve the solvent; it therefore also represents the process of neutralization in an inert solvent, such as benzene, or in the complete absence of a solvent.</a:t>
            </a:r>
            <a:endParaRPr lang="en-AU" dirty="0"/>
          </a:p>
        </p:txBody>
      </p:sp>
      <p:sp>
        <p:nvSpPr>
          <p:cNvPr id="4" name="Slide Number Placeholder 3"/>
          <p:cNvSpPr>
            <a:spLocks noGrp="1"/>
          </p:cNvSpPr>
          <p:nvPr>
            <p:ph type="sldNum" sz="quarter" idx="10"/>
          </p:nvPr>
        </p:nvSpPr>
        <p:spPr/>
        <p:txBody>
          <a:bodyPr/>
          <a:lstStyle/>
          <a:p>
            <a:fld id="{64CE542A-163E-4454-9B00-2A39D925CCFD}" type="slidenum">
              <a:rPr lang="en-AU" smtClean="0"/>
              <a:t>4</a:t>
            </a:fld>
            <a:endParaRPr lang="en-AU"/>
          </a:p>
        </p:txBody>
      </p:sp>
    </p:spTree>
    <p:extLst>
      <p:ext uri="{BB962C8B-B14F-4D97-AF65-F5344CB8AC3E}">
        <p14:creationId xmlns:p14="http://schemas.microsoft.com/office/powerpoint/2010/main" val="44267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B1FCFDA-308C-480E-91C3-354ECB16580A}" type="datetimeFigureOut">
              <a:rPr lang="en-AU" smtClean="0"/>
              <a:t>16/02/2012</a:t>
            </a:fld>
            <a:endParaRPr lang="en-AU"/>
          </a:p>
        </p:txBody>
      </p:sp>
      <p:sp>
        <p:nvSpPr>
          <p:cNvPr id="16" name="Slide Number Placeholder 15"/>
          <p:cNvSpPr>
            <a:spLocks noGrp="1"/>
          </p:cNvSpPr>
          <p:nvPr>
            <p:ph type="sldNum" sz="quarter" idx="11"/>
          </p:nvPr>
        </p:nvSpPr>
        <p:spPr/>
        <p:txBody>
          <a:bodyPr/>
          <a:lstStyle/>
          <a:p>
            <a:fld id="{ABC957CB-F4D8-4EE6-A498-876A81D99768}" type="slidenum">
              <a:rPr lang="en-AU" smtClean="0"/>
              <a:t>‹#›</a:t>
            </a:fld>
            <a:endParaRPr lang="en-AU"/>
          </a:p>
        </p:txBody>
      </p:sp>
      <p:sp>
        <p:nvSpPr>
          <p:cNvPr id="17" name="Footer Placeholder 16"/>
          <p:cNvSpPr>
            <a:spLocks noGrp="1"/>
          </p:cNvSpPr>
          <p:nvPr>
            <p:ph type="ftr" sz="quarter" idx="12"/>
          </p:nvPr>
        </p:nvSpPr>
        <p:spPr/>
        <p:txBody>
          <a:bodyPr/>
          <a:lstStyle/>
          <a:p>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1FCFDA-308C-480E-91C3-354ECB16580A}" type="datetimeFigureOut">
              <a:rPr lang="en-AU" smtClean="0"/>
              <a:t>16/02/2012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BC957CB-F4D8-4EE6-A498-876A81D99768}"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1FCFDA-308C-480E-91C3-354ECB16580A}" type="datetimeFigureOut">
              <a:rPr lang="en-AU" smtClean="0"/>
              <a:t>16/02/2012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BC957CB-F4D8-4EE6-A498-876A81D99768}"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B1FCFDA-308C-480E-91C3-354ECB16580A}" type="datetimeFigureOut">
              <a:rPr lang="en-AU" smtClean="0"/>
              <a:t>16/02/2012</a:t>
            </a:fld>
            <a:endParaRPr lang="en-AU"/>
          </a:p>
        </p:txBody>
      </p:sp>
      <p:sp>
        <p:nvSpPr>
          <p:cNvPr id="15" name="Slide Number Placeholder 14"/>
          <p:cNvSpPr>
            <a:spLocks noGrp="1"/>
          </p:cNvSpPr>
          <p:nvPr>
            <p:ph type="sldNum" sz="quarter" idx="15"/>
          </p:nvPr>
        </p:nvSpPr>
        <p:spPr/>
        <p:txBody>
          <a:bodyPr/>
          <a:lstStyle>
            <a:lvl1pPr algn="ctr">
              <a:defRPr/>
            </a:lvl1pPr>
          </a:lstStyle>
          <a:p>
            <a:fld id="{ABC957CB-F4D8-4EE6-A498-876A81D99768}" type="slidenum">
              <a:rPr lang="en-AU" smtClean="0"/>
              <a:t>‹#›</a:t>
            </a:fld>
            <a:endParaRPr lang="en-AU"/>
          </a:p>
        </p:txBody>
      </p:sp>
      <p:sp>
        <p:nvSpPr>
          <p:cNvPr id="16" name="Footer Placeholder 15"/>
          <p:cNvSpPr>
            <a:spLocks noGrp="1"/>
          </p:cNvSpPr>
          <p:nvPr>
            <p:ph type="ftr" sz="quarter" idx="16"/>
          </p:nvPr>
        </p:nvSpPr>
        <p:spPr/>
        <p:txBody>
          <a:bodyPr/>
          <a:lstStyle/>
          <a:p>
            <a:endParaRPr lang="en-AU"/>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B1FCFDA-308C-480E-91C3-354ECB16580A}" type="datetimeFigureOut">
              <a:rPr lang="en-AU" smtClean="0"/>
              <a:t>16/02/2012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BC957CB-F4D8-4EE6-A498-876A81D99768}" type="slidenum">
              <a:rPr lang="en-AU" smtClean="0"/>
              <a:t>‹#›</a:t>
            </a:fld>
            <a:endParaRPr lang="en-AU"/>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B1FCFDA-308C-480E-91C3-354ECB16580A}" type="datetimeFigureOut">
              <a:rPr lang="en-AU" smtClean="0"/>
              <a:t>16/02/2012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BC957CB-F4D8-4EE6-A498-876A81D99768}" type="slidenum">
              <a:rPr lang="en-AU" smtClean="0"/>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BC957CB-F4D8-4EE6-A498-876A81D99768}" type="slidenum">
              <a:rPr lang="en-AU" smtClean="0"/>
              <a:t>‹#›</a:t>
            </a:fld>
            <a:endParaRPr lang="en-AU"/>
          </a:p>
        </p:txBody>
      </p:sp>
      <p:sp>
        <p:nvSpPr>
          <p:cNvPr id="8" name="Footer Placeholder 7"/>
          <p:cNvSpPr>
            <a:spLocks noGrp="1"/>
          </p:cNvSpPr>
          <p:nvPr>
            <p:ph type="ftr" sz="quarter" idx="11"/>
          </p:nvPr>
        </p:nvSpPr>
        <p:spPr/>
        <p:txBody>
          <a:bodyPr/>
          <a:lstStyle/>
          <a:p>
            <a:endParaRPr lang="en-AU"/>
          </a:p>
        </p:txBody>
      </p:sp>
      <p:sp>
        <p:nvSpPr>
          <p:cNvPr id="7" name="Date Placeholder 6"/>
          <p:cNvSpPr>
            <a:spLocks noGrp="1"/>
          </p:cNvSpPr>
          <p:nvPr>
            <p:ph type="dt" sz="half" idx="10"/>
          </p:nvPr>
        </p:nvSpPr>
        <p:spPr/>
        <p:txBody>
          <a:bodyPr/>
          <a:lstStyle/>
          <a:p>
            <a:fld id="{4B1FCFDA-308C-480E-91C3-354ECB16580A}" type="datetimeFigureOut">
              <a:rPr lang="en-AU" smtClean="0"/>
              <a:t>16/02/2012</a:t>
            </a:fld>
            <a:endParaRPr lang="en-AU"/>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B1FCFDA-308C-480E-91C3-354ECB16580A}" type="datetimeFigureOut">
              <a:rPr lang="en-AU" smtClean="0"/>
              <a:t>16/02/2012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BC957CB-F4D8-4EE6-A498-876A81D99768}" type="slidenum">
              <a:rPr lang="en-AU" smtClean="0"/>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1FCFDA-308C-480E-91C3-354ECB16580A}" type="datetimeFigureOut">
              <a:rPr lang="en-AU" smtClean="0"/>
              <a:t>16/02/2012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BC957CB-F4D8-4EE6-A498-876A81D99768}"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B1FCFDA-308C-480E-91C3-354ECB16580A}" type="datetimeFigureOut">
              <a:rPr lang="en-AU" smtClean="0"/>
              <a:t>16/02/2012</a:t>
            </a:fld>
            <a:endParaRPr lang="en-AU"/>
          </a:p>
        </p:txBody>
      </p:sp>
      <p:sp>
        <p:nvSpPr>
          <p:cNvPr id="9" name="Slide Number Placeholder 8"/>
          <p:cNvSpPr>
            <a:spLocks noGrp="1"/>
          </p:cNvSpPr>
          <p:nvPr>
            <p:ph type="sldNum" sz="quarter" idx="15"/>
          </p:nvPr>
        </p:nvSpPr>
        <p:spPr/>
        <p:txBody>
          <a:bodyPr/>
          <a:lstStyle/>
          <a:p>
            <a:fld id="{ABC957CB-F4D8-4EE6-A498-876A81D99768}" type="slidenum">
              <a:rPr lang="en-AU" smtClean="0"/>
              <a:t>‹#›</a:t>
            </a:fld>
            <a:endParaRPr lang="en-AU"/>
          </a:p>
        </p:txBody>
      </p:sp>
      <p:sp>
        <p:nvSpPr>
          <p:cNvPr id="10" name="Footer Placeholder 9"/>
          <p:cNvSpPr>
            <a:spLocks noGrp="1"/>
          </p:cNvSpPr>
          <p:nvPr>
            <p:ph type="ftr" sz="quarter" idx="16"/>
          </p:nvPr>
        </p:nvSpPr>
        <p:spPr/>
        <p:txBody>
          <a:bodyPr/>
          <a:lstStyle/>
          <a:p>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B1FCFDA-308C-480E-91C3-354ECB16580A}" type="datetimeFigureOut">
              <a:rPr lang="en-AU" smtClean="0"/>
              <a:t>16/02/2012</a:t>
            </a:fld>
            <a:endParaRPr lang="en-AU"/>
          </a:p>
        </p:txBody>
      </p:sp>
      <p:sp>
        <p:nvSpPr>
          <p:cNvPr id="9" name="Slide Number Placeholder 8"/>
          <p:cNvSpPr>
            <a:spLocks noGrp="1"/>
          </p:cNvSpPr>
          <p:nvPr>
            <p:ph type="sldNum" sz="quarter" idx="11"/>
          </p:nvPr>
        </p:nvSpPr>
        <p:spPr/>
        <p:txBody>
          <a:bodyPr/>
          <a:lstStyle/>
          <a:p>
            <a:fld id="{ABC957CB-F4D8-4EE6-A498-876A81D99768}" type="slidenum">
              <a:rPr lang="en-AU" smtClean="0"/>
              <a:t>‹#›</a:t>
            </a:fld>
            <a:endParaRPr lang="en-AU"/>
          </a:p>
        </p:txBody>
      </p:sp>
      <p:sp>
        <p:nvSpPr>
          <p:cNvPr id="10" name="Footer Placeholder 9"/>
          <p:cNvSpPr>
            <a:spLocks noGrp="1"/>
          </p:cNvSpPr>
          <p:nvPr>
            <p:ph type="ftr" sz="quarter" idx="12"/>
          </p:nvPr>
        </p:nvSpPr>
        <p:spPr/>
        <p:txBody>
          <a:body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B1FCFDA-308C-480E-91C3-354ECB16580A}" type="datetimeFigureOut">
              <a:rPr lang="en-AU" smtClean="0"/>
              <a:t>16/02/2012</a:t>
            </a:fld>
            <a:endParaRPr lang="en-AU"/>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AU"/>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BC957CB-F4D8-4EE6-A498-876A81D99768}" type="slidenum">
              <a:rPr lang="en-AU" smtClean="0"/>
              <a:t>‹#›</a:t>
            </a:fld>
            <a:endParaRPr lang="en-AU"/>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AU" dirty="0" smtClean="0"/>
              <a:t>Year 12 Chemistry</a:t>
            </a:r>
            <a:endParaRPr lang="en-AU" dirty="0"/>
          </a:p>
        </p:txBody>
      </p:sp>
      <p:sp>
        <p:nvSpPr>
          <p:cNvPr id="2" name="Title 1"/>
          <p:cNvSpPr>
            <a:spLocks noGrp="1"/>
          </p:cNvSpPr>
          <p:nvPr>
            <p:ph type="ctrTitle"/>
          </p:nvPr>
        </p:nvSpPr>
        <p:spPr/>
        <p:txBody>
          <a:bodyPr/>
          <a:lstStyle/>
          <a:p>
            <a:r>
              <a:rPr lang="en-AU" dirty="0" smtClean="0"/>
              <a:t>Historical Development of Acid/Base Theories</a:t>
            </a:r>
            <a:endParaRPr lang="en-AU" dirty="0"/>
          </a:p>
        </p:txBody>
      </p:sp>
    </p:spTree>
    <p:extLst>
      <p:ext uri="{BB962C8B-B14F-4D97-AF65-F5344CB8AC3E}">
        <p14:creationId xmlns:p14="http://schemas.microsoft.com/office/powerpoint/2010/main" val="881122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044352"/>
          </a:xfrm>
        </p:spPr>
        <p:txBody>
          <a:bodyPr/>
          <a:lstStyle/>
          <a:p>
            <a:r>
              <a:rPr lang="en-US" dirty="0" smtClean="0"/>
              <a:t>Other Lewis examples</a:t>
            </a:r>
            <a:endParaRPr lang="en-SG" dirty="0"/>
          </a:p>
        </p:txBody>
      </p:sp>
      <p:pic>
        <p:nvPicPr>
          <p:cNvPr id="2050" name="Picture 2" descr="http://chemed.chem.purdue.edu/genchem/topicreview/bp/ch12/graphics/12_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628800"/>
            <a:ext cx="1800199" cy="3514677"/>
          </a:xfrm>
          <a:prstGeom prst="rect">
            <a:avLst/>
          </a:prstGeom>
          <a:solidFill>
            <a:schemeClr val="tx1"/>
          </a:solidFill>
        </p:spPr>
      </p:pic>
      <p:pic>
        <p:nvPicPr>
          <p:cNvPr id="2052" name="Picture 4" descr="http://www.chemguide.co.uk/physical/acidbaseeqia/lewisbase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1256710"/>
            <a:ext cx="3614945" cy="4268906"/>
          </a:xfrm>
          <a:prstGeom prst="rect">
            <a:avLst/>
          </a:prstGeom>
          <a:solidFill>
            <a:schemeClr val="tx1"/>
          </a:solidFill>
        </p:spPr>
      </p:pic>
      <p:sp>
        <p:nvSpPr>
          <p:cNvPr id="5" name="TextBox 4"/>
          <p:cNvSpPr txBox="1"/>
          <p:nvPr/>
        </p:nvSpPr>
        <p:spPr>
          <a:xfrm>
            <a:off x="395536" y="5373216"/>
            <a:ext cx="3096344" cy="600164"/>
          </a:xfrm>
          <a:prstGeom prst="rect">
            <a:avLst/>
          </a:prstGeom>
          <a:noFill/>
        </p:spPr>
        <p:txBody>
          <a:bodyPr wrap="square" rtlCol="0">
            <a:spAutoFit/>
          </a:bodyPr>
          <a:lstStyle/>
          <a:p>
            <a:r>
              <a:rPr lang="en-US" sz="1100" dirty="0" smtClean="0"/>
              <a:t>A cobalt metal complex has 6 dative bonds formed by the donation of e- pairs from the ammonia molecules (Lewis bases)</a:t>
            </a:r>
            <a:endParaRPr lang="en-SG" sz="1100" dirty="0"/>
          </a:p>
        </p:txBody>
      </p:sp>
      <p:sp>
        <p:nvSpPr>
          <p:cNvPr id="8" name="TextBox 7"/>
          <p:cNvSpPr txBox="1"/>
          <p:nvPr/>
        </p:nvSpPr>
        <p:spPr>
          <a:xfrm>
            <a:off x="4372749" y="5547077"/>
            <a:ext cx="3598172" cy="261610"/>
          </a:xfrm>
          <a:prstGeom prst="rect">
            <a:avLst/>
          </a:prstGeom>
          <a:noFill/>
        </p:spPr>
        <p:txBody>
          <a:bodyPr wrap="square" rtlCol="0">
            <a:spAutoFit/>
          </a:bodyPr>
          <a:lstStyle/>
          <a:p>
            <a:r>
              <a:rPr lang="en-US" sz="1100" dirty="0" smtClean="0"/>
              <a:t>Which of these substances are Lewis bases? Lewis acids?</a:t>
            </a:r>
            <a:endParaRPr lang="en-SG" sz="1100" dirty="0"/>
          </a:p>
        </p:txBody>
      </p:sp>
    </p:spTree>
    <p:extLst>
      <p:ext uri="{BB962C8B-B14F-4D97-AF65-F5344CB8AC3E}">
        <p14:creationId xmlns:p14="http://schemas.microsoft.com/office/powerpoint/2010/main" val="284976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052"/>
                                        </p:tgtEl>
                                        <p:attrNameLst>
                                          <p:attrName>style.visibility</p:attrName>
                                        </p:attrNameLst>
                                      </p:cBhvr>
                                      <p:to>
                                        <p:strVal val="visible"/>
                                      </p:to>
                                    </p:set>
                                    <p:anim calcmode="lin" valueType="num">
                                      <p:cBhvr>
                                        <p:cTn id="14" dur="500" fill="hold"/>
                                        <p:tgtEl>
                                          <p:spTgt spid="2052"/>
                                        </p:tgtEl>
                                        <p:attrNameLst>
                                          <p:attrName>ppt_w</p:attrName>
                                        </p:attrNameLst>
                                      </p:cBhvr>
                                      <p:tavLst>
                                        <p:tav tm="0">
                                          <p:val>
                                            <p:fltVal val="0"/>
                                          </p:val>
                                        </p:tav>
                                        <p:tav tm="100000">
                                          <p:val>
                                            <p:strVal val="#ppt_w"/>
                                          </p:val>
                                        </p:tav>
                                      </p:tavLst>
                                    </p:anim>
                                    <p:anim calcmode="lin" valueType="num">
                                      <p:cBhvr>
                                        <p:cTn id="15" dur="500" fill="hold"/>
                                        <p:tgtEl>
                                          <p:spTgt spid="2052"/>
                                        </p:tgtEl>
                                        <p:attrNameLst>
                                          <p:attrName>ppt_h</p:attrName>
                                        </p:attrNameLst>
                                      </p:cBhvr>
                                      <p:tavLst>
                                        <p:tav tm="0">
                                          <p:val>
                                            <p:fltVal val="0"/>
                                          </p:val>
                                        </p:tav>
                                        <p:tav tm="100000">
                                          <p:val>
                                            <p:strVal val="#ppt_h"/>
                                          </p:val>
                                        </p:tav>
                                      </p:tavLst>
                                    </p:anim>
                                    <p:animEffect transition="in" filter="fade">
                                      <p:cBhvr>
                                        <p:cTn id="16" dur="500"/>
                                        <p:tgtEl>
                                          <p:spTgt spid="205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044352"/>
          </a:xfrm>
        </p:spPr>
        <p:txBody>
          <a:bodyPr/>
          <a:lstStyle/>
          <a:p>
            <a:r>
              <a:rPr lang="en-US" dirty="0" smtClean="0"/>
              <a:t>Exercise</a:t>
            </a:r>
            <a:endParaRPr lang="en-SG" dirty="0"/>
          </a:p>
        </p:txBody>
      </p:sp>
      <p:sp>
        <p:nvSpPr>
          <p:cNvPr id="2" name="TextBox 1"/>
          <p:cNvSpPr txBox="1"/>
          <p:nvPr/>
        </p:nvSpPr>
        <p:spPr>
          <a:xfrm>
            <a:off x="833500" y="1844824"/>
            <a:ext cx="6768752" cy="923330"/>
          </a:xfrm>
          <a:prstGeom prst="rect">
            <a:avLst/>
          </a:prstGeom>
          <a:noFill/>
        </p:spPr>
        <p:txBody>
          <a:bodyPr wrap="square" rtlCol="0">
            <a:spAutoFit/>
          </a:bodyPr>
          <a:lstStyle/>
          <a:p>
            <a:r>
              <a:rPr lang="en-US" dirty="0" smtClean="0"/>
              <a:t>Water reacts with carbon dioxide to form carbonic acid.  Write out the structures and show how the electrons are transferred, thereby identifying the Lewis acid and Lewis base.</a:t>
            </a:r>
            <a:endParaRPr lang="en-SG" dirty="0"/>
          </a:p>
        </p:txBody>
      </p:sp>
    </p:spTree>
    <p:extLst>
      <p:ext uri="{BB962C8B-B14F-4D97-AF65-F5344CB8AC3E}">
        <p14:creationId xmlns:p14="http://schemas.microsoft.com/office/powerpoint/2010/main" val="36305274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effectLst>
                  <a:outerShdw blurRad="38100" dist="38100" dir="2700000" algn="tl">
                    <a:srgbClr val="000000">
                      <a:alpha val="43137"/>
                    </a:srgbClr>
                  </a:outerShdw>
                </a:effectLst>
              </a:rPr>
              <a:t>Acid 1  +  Base 2  </a:t>
            </a:r>
            <a:r>
              <a:rPr lang="en-AU" dirty="0" smtClean="0">
                <a:effectLst>
                  <a:outerShdw blurRad="38100" dist="38100" dir="2700000" algn="tl">
                    <a:srgbClr val="000000">
                      <a:alpha val="43137"/>
                    </a:srgbClr>
                  </a:outerShdw>
                </a:effectLst>
                <a:sym typeface="Wingdings" pitchFamily="2" charset="2"/>
              </a:rPr>
              <a:t>  Base 1  +  Acid 2</a:t>
            </a:r>
          </a:p>
          <a:p>
            <a:endParaRPr lang="en-AU" dirty="0">
              <a:effectLst>
                <a:outerShdw blurRad="38100" dist="38100" dir="2700000" algn="tl">
                  <a:srgbClr val="000000">
                    <a:alpha val="43137"/>
                  </a:srgbClr>
                </a:outerShdw>
              </a:effectLst>
              <a:sym typeface="Wingdings" pitchFamily="2" charset="2"/>
            </a:endParaRPr>
          </a:p>
          <a:p>
            <a:endParaRPr lang="en-AU" dirty="0" smtClean="0">
              <a:effectLst>
                <a:outerShdw blurRad="38100" dist="38100" dir="2700000" algn="tl">
                  <a:srgbClr val="000000">
                    <a:alpha val="43137"/>
                  </a:srgbClr>
                </a:outerShdw>
              </a:effectLst>
              <a:sym typeface="Wingdings" pitchFamily="2" charset="2"/>
            </a:endParaRPr>
          </a:p>
          <a:p>
            <a:endParaRPr lang="en-AU" dirty="0">
              <a:effectLst>
                <a:outerShdw blurRad="38100" dist="38100" dir="2700000" algn="tl">
                  <a:srgbClr val="000000">
                    <a:alpha val="43137"/>
                  </a:srgbClr>
                </a:outerShdw>
              </a:effectLst>
              <a:sym typeface="Wingdings" pitchFamily="2" charset="2"/>
            </a:endParaRPr>
          </a:p>
          <a:p>
            <a:r>
              <a:rPr lang="en-AU" dirty="0" smtClean="0">
                <a:effectLst>
                  <a:outerShdw blurRad="38100" dist="38100" dir="2700000" algn="tl">
                    <a:srgbClr val="000000">
                      <a:alpha val="43137"/>
                    </a:srgbClr>
                  </a:outerShdw>
                </a:effectLst>
                <a:sym typeface="Wingdings" pitchFamily="2" charset="2"/>
              </a:rPr>
              <a:t>What does this mean?</a:t>
            </a:r>
          </a:p>
          <a:p>
            <a:pPr lvl="1"/>
            <a:r>
              <a:rPr lang="en-AU" dirty="0" smtClean="0">
                <a:effectLst>
                  <a:outerShdw blurRad="38100" dist="38100" dir="2700000" algn="tl">
                    <a:srgbClr val="000000">
                      <a:alpha val="43137"/>
                    </a:srgbClr>
                  </a:outerShdw>
                </a:effectLst>
                <a:sym typeface="Wingdings" pitchFamily="2" charset="2"/>
              </a:rPr>
              <a:t>An acid reacts and forms a conjugate base which can also accept a proton</a:t>
            </a:r>
          </a:p>
          <a:p>
            <a:pPr lvl="1"/>
            <a:r>
              <a:rPr lang="en-AU" dirty="0" smtClean="0">
                <a:effectLst>
                  <a:outerShdw blurRad="38100" dist="38100" dir="2700000" algn="tl">
                    <a:srgbClr val="000000">
                      <a:alpha val="43137"/>
                    </a:srgbClr>
                  </a:outerShdw>
                </a:effectLst>
                <a:sym typeface="Wingdings" pitchFamily="2" charset="2"/>
              </a:rPr>
              <a:t>A base reacts and forms a conjugate acid which can donate a proton</a:t>
            </a:r>
          </a:p>
          <a:p>
            <a:pPr lvl="1"/>
            <a:r>
              <a:rPr lang="en-AU" dirty="0" smtClean="0">
                <a:effectLst>
                  <a:outerShdw blurRad="38100" dist="38100" dir="2700000" algn="tl">
                    <a:srgbClr val="000000">
                      <a:alpha val="43137"/>
                    </a:srgbClr>
                  </a:outerShdw>
                </a:effectLst>
                <a:sym typeface="Wingdings" pitchFamily="2" charset="2"/>
              </a:rPr>
              <a:t>Conjugate pairs differ only by one H</a:t>
            </a:r>
            <a:r>
              <a:rPr lang="en-AU" baseline="30000" dirty="0" smtClean="0">
                <a:effectLst>
                  <a:outerShdw blurRad="38100" dist="38100" dir="2700000" algn="tl">
                    <a:srgbClr val="000000">
                      <a:alpha val="43137"/>
                    </a:srgbClr>
                  </a:outerShdw>
                </a:effectLst>
                <a:sym typeface="Wingdings" pitchFamily="2" charset="2"/>
              </a:rPr>
              <a:t>+</a:t>
            </a:r>
            <a:endParaRPr lang="en-AU" dirty="0">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Bronsted-Lowry (conjugates)</a:t>
            </a:r>
            <a:endParaRPr lang="en-AU" dirty="0">
              <a:effectLst>
                <a:outerShdw blurRad="38100" dist="38100" dir="2700000" algn="tl">
                  <a:srgbClr val="000000">
                    <a:alpha val="43137"/>
                  </a:srgbClr>
                </a:outerShdw>
              </a:effectLst>
            </a:endParaRPr>
          </a:p>
        </p:txBody>
      </p:sp>
      <p:cxnSp>
        <p:nvCxnSpPr>
          <p:cNvPr id="5" name="Straight Arrow Connector 4"/>
          <p:cNvCxnSpPr/>
          <p:nvPr/>
        </p:nvCxnSpPr>
        <p:spPr>
          <a:xfrm flipH="1" flipV="1">
            <a:off x="1187624" y="1988840"/>
            <a:ext cx="288032" cy="50405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1475656" y="1988840"/>
            <a:ext cx="2520280" cy="50405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2591780" y="1997496"/>
            <a:ext cx="2196244" cy="63941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788024" y="1997496"/>
            <a:ext cx="648072" cy="63941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61601" y="2636912"/>
            <a:ext cx="1836204" cy="369332"/>
          </a:xfrm>
          <a:prstGeom prst="rect">
            <a:avLst/>
          </a:prstGeom>
          <a:noFill/>
        </p:spPr>
        <p:txBody>
          <a:bodyPr wrap="square" rtlCol="0">
            <a:spAutoFit/>
          </a:bodyPr>
          <a:lstStyle/>
          <a:p>
            <a:r>
              <a:rPr lang="en-AU" dirty="0" smtClean="0">
                <a:effectLst>
                  <a:outerShdw blurRad="38100" dist="38100" dir="2700000" algn="tl">
                    <a:srgbClr val="000000">
                      <a:alpha val="43137"/>
                    </a:srgbClr>
                  </a:outerShdw>
                </a:effectLst>
              </a:rPr>
              <a:t>Conjugate pair 1</a:t>
            </a:r>
            <a:endParaRPr lang="en-AU" dirty="0">
              <a:effectLst>
                <a:outerShdw blurRad="38100" dist="38100" dir="2700000" algn="tl">
                  <a:srgbClr val="000000">
                    <a:alpha val="43137"/>
                  </a:srgbClr>
                </a:outerShdw>
              </a:effectLst>
            </a:endParaRPr>
          </a:p>
        </p:txBody>
      </p:sp>
      <p:sp>
        <p:nvSpPr>
          <p:cNvPr id="15" name="TextBox 14"/>
          <p:cNvSpPr txBox="1"/>
          <p:nvPr/>
        </p:nvSpPr>
        <p:spPr>
          <a:xfrm>
            <a:off x="3869922" y="2791762"/>
            <a:ext cx="1836204" cy="369332"/>
          </a:xfrm>
          <a:prstGeom prst="rect">
            <a:avLst/>
          </a:prstGeom>
          <a:noFill/>
        </p:spPr>
        <p:txBody>
          <a:bodyPr wrap="square" rtlCol="0">
            <a:spAutoFit/>
          </a:bodyPr>
          <a:lstStyle/>
          <a:p>
            <a:r>
              <a:rPr lang="en-AU" dirty="0" smtClean="0">
                <a:effectLst>
                  <a:outerShdw blurRad="38100" dist="38100" dir="2700000" algn="tl">
                    <a:srgbClr val="000000">
                      <a:alpha val="43137"/>
                    </a:srgbClr>
                  </a:outerShdw>
                </a:effectLst>
              </a:rPr>
              <a:t>Conjugate pair 2</a:t>
            </a:r>
            <a:endParaRPr lang="en-A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27994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00808"/>
            <a:ext cx="8229600" cy="2376264"/>
          </a:xfrm>
        </p:spPr>
        <p:txBody>
          <a:bodyPr>
            <a:normAutofit/>
          </a:bodyPr>
          <a:lstStyle/>
          <a:p>
            <a:r>
              <a:rPr lang="en-AU" sz="3200" dirty="0" smtClean="0">
                <a:effectLst>
                  <a:outerShdw blurRad="38100" dist="38100" dir="2700000" algn="tl">
                    <a:srgbClr val="000000">
                      <a:alpha val="43137"/>
                    </a:srgbClr>
                  </a:outerShdw>
                </a:effectLst>
              </a:rPr>
              <a:t>Example:</a:t>
            </a:r>
          </a:p>
          <a:p>
            <a:pPr lvl="2"/>
            <a:r>
              <a:rPr lang="en-AU" sz="2800" dirty="0">
                <a:effectLst>
                  <a:outerShdw blurRad="38100" dist="38100" dir="2700000" algn="tl">
                    <a:srgbClr val="000000">
                      <a:alpha val="43137"/>
                    </a:srgbClr>
                  </a:outerShdw>
                </a:effectLst>
              </a:rPr>
              <a:t>HNO</a:t>
            </a:r>
            <a:r>
              <a:rPr lang="en-AU" sz="2800" baseline="-25000" dirty="0">
                <a:effectLst>
                  <a:outerShdw blurRad="38100" dist="38100" dir="2700000" algn="tl">
                    <a:srgbClr val="000000">
                      <a:alpha val="43137"/>
                    </a:srgbClr>
                  </a:outerShdw>
                </a:effectLst>
              </a:rPr>
              <a:t>3</a:t>
            </a:r>
            <a:r>
              <a:rPr lang="en-AU" sz="2800" dirty="0">
                <a:effectLst>
                  <a:outerShdw blurRad="38100" dist="38100" dir="2700000" algn="tl">
                    <a:srgbClr val="000000">
                      <a:alpha val="43137"/>
                    </a:srgbClr>
                  </a:outerShdw>
                </a:effectLst>
              </a:rPr>
              <a:t> + H</a:t>
            </a:r>
            <a:r>
              <a:rPr lang="en-AU" sz="2800" baseline="-25000" dirty="0">
                <a:effectLst>
                  <a:outerShdw blurRad="38100" dist="38100" dir="2700000" algn="tl">
                    <a:srgbClr val="000000">
                      <a:alpha val="43137"/>
                    </a:srgbClr>
                  </a:outerShdw>
                </a:effectLst>
              </a:rPr>
              <a:t>2</a:t>
            </a:r>
            <a:r>
              <a:rPr lang="en-AU" sz="2800" dirty="0">
                <a:effectLst>
                  <a:outerShdw blurRad="38100" dist="38100" dir="2700000" algn="tl">
                    <a:srgbClr val="000000">
                      <a:alpha val="43137"/>
                    </a:srgbClr>
                  </a:outerShdw>
                </a:effectLst>
              </a:rPr>
              <a:t>O &lt;===&gt; H</a:t>
            </a:r>
            <a:r>
              <a:rPr lang="en-AU" sz="2800" baseline="-25000" dirty="0">
                <a:effectLst>
                  <a:outerShdw blurRad="38100" dist="38100" dir="2700000" algn="tl">
                    <a:srgbClr val="000000">
                      <a:alpha val="43137"/>
                    </a:srgbClr>
                  </a:outerShdw>
                </a:effectLst>
              </a:rPr>
              <a:t>3</a:t>
            </a:r>
            <a:r>
              <a:rPr lang="en-AU" sz="2800" dirty="0">
                <a:effectLst>
                  <a:outerShdw blurRad="38100" dist="38100" dir="2700000" algn="tl">
                    <a:srgbClr val="000000">
                      <a:alpha val="43137"/>
                    </a:srgbClr>
                  </a:outerShdw>
                </a:effectLst>
              </a:rPr>
              <a:t>O</a:t>
            </a:r>
            <a:r>
              <a:rPr lang="en-AU" sz="2800" baseline="30000" dirty="0">
                <a:effectLst>
                  <a:outerShdw blurRad="38100" dist="38100" dir="2700000" algn="tl">
                    <a:srgbClr val="000000">
                      <a:alpha val="43137"/>
                    </a:srgbClr>
                  </a:outerShdw>
                </a:effectLst>
              </a:rPr>
              <a:t>+</a:t>
            </a:r>
            <a:r>
              <a:rPr lang="en-AU" sz="2800" dirty="0">
                <a:effectLst>
                  <a:outerShdw blurRad="38100" dist="38100" dir="2700000" algn="tl">
                    <a:srgbClr val="000000">
                      <a:alpha val="43137"/>
                    </a:srgbClr>
                  </a:outerShdw>
                </a:effectLst>
              </a:rPr>
              <a:t> + NO</a:t>
            </a:r>
            <a:r>
              <a:rPr lang="en-AU" sz="2800" baseline="-25000" dirty="0">
                <a:effectLst>
                  <a:outerShdw blurRad="38100" dist="38100" dir="2700000" algn="tl">
                    <a:srgbClr val="000000">
                      <a:alpha val="43137"/>
                    </a:srgbClr>
                  </a:outerShdw>
                </a:effectLst>
              </a:rPr>
              <a:t>3</a:t>
            </a:r>
            <a:r>
              <a:rPr lang="en-AU" sz="2800" dirty="0">
                <a:effectLst>
                  <a:outerShdw blurRad="38100" dist="38100" dir="2700000" algn="tl">
                    <a:srgbClr val="000000">
                      <a:alpha val="43137"/>
                    </a:srgbClr>
                  </a:outerShdw>
                </a:effectLst>
              </a:rPr>
              <a:t>¯ </a:t>
            </a:r>
          </a:p>
          <a:p>
            <a:pPr lvl="2"/>
            <a:endParaRPr lang="en-AU" sz="2800" dirty="0" smtClean="0">
              <a:effectLst>
                <a:outerShdw blurRad="38100" dist="38100" dir="2700000" algn="tl">
                  <a:srgbClr val="000000">
                    <a:alpha val="43137"/>
                  </a:srgbClr>
                </a:outerShdw>
              </a:effectLst>
            </a:endParaRPr>
          </a:p>
          <a:p>
            <a:pPr marL="777240" lvl="2" indent="0">
              <a:buNone/>
            </a:pPr>
            <a:r>
              <a:rPr lang="en-AU" sz="2800" dirty="0" smtClean="0">
                <a:effectLst>
                  <a:outerShdw blurRad="38100" dist="38100" dir="2700000" algn="tl">
                    <a:srgbClr val="000000">
                      <a:alpha val="43137"/>
                    </a:srgbClr>
                  </a:outerShdw>
                </a:effectLst>
              </a:rPr>
              <a:t>Identify the conjugate pairs in this reaction</a:t>
            </a:r>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Bronsted-Lowry (conjugates)</a:t>
            </a:r>
            <a:endParaRPr lang="en-AU" dirty="0">
              <a:effectLst>
                <a:outerShdw blurRad="38100" dist="38100" dir="2700000" algn="tl">
                  <a:srgbClr val="000000">
                    <a:alpha val="43137"/>
                  </a:srgbClr>
                </a:outerShdw>
              </a:effectLst>
            </a:endParaRPr>
          </a:p>
        </p:txBody>
      </p:sp>
      <p:sp>
        <p:nvSpPr>
          <p:cNvPr id="4" name="TextBox 3"/>
          <p:cNvSpPr txBox="1"/>
          <p:nvPr/>
        </p:nvSpPr>
        <p:spPr>
          <a:xfrm>
            <a:off x="971600" y="4509120"/>
            <a:ext cx="7056784" cy="830997"/>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marL="0" lvl="2"/>
            <a:r>
              <a:rPr lang="en-AU" sz="2400" i="1" dirty="0">
                <a:solidFill>
                  <a:schemeClr val="accent5">
                    <a:lumMod val="60000"/>
                    <a:lumOff val="40000"/>
                  </a:schemeClr>
                </a:solidFill>
                <a:effectLst>
                  <a:outerShdw blurRad="38100" dist="38100" dir="2700000" algn="tl">
                    <a:srgbClr val="000000">
                      <a:alpha val="43137"/>
                    </a:srgbClr>
                  </a:outerShdw>
                </a:effectLst>
              </a:rPr>
              <a:t>Here, nitric acid and the nitrate ion are conjugates and water and the hydronium ion are also </a:t>
            </a:r>
            <a:r>
              <a:rPr lang="en-AU" sz="2400" i="1" dirty="0" smtClean="0">
                <a:solidFill>
                  <a:schemeClr val="accent5">
                    <a:lumMod val="60000"/>
                    <a:lumOff val="40000"/>
                  </a:schemeClr>
                </a:solidFill>
                <a:effectLst>
                  <a:outerShdw blurRad="38100" dist="38100" dir="2700000" algn="tl">
                    <a:srgbClr val="000000">
                      <a:alpha val="43137"/>
                    </a:srgbClr>
                  </a:outerShdw>
                </a:effectLst>
              </a:rPr>
              <a:t>conjugates</a:t>
            </a:r>
            <a:endParaRPr lang="en-SG" dirty="0"/>
          </a:p>
        </p:txBody>
      </p:sp>
    </p:spTree>
    <p:extLst>
      <p:ext uri="{BB962C8B-B14F-4D97-AF65-F5344CB8AC3E}">
        <p14:creationId xmlns:p14="http://schemas.microsoft.com/office/powerpoint/2010/main" val="3914572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116360"/>
          </a:xfrm>
        </p:spPr>
        <p:txBody>
          <a:bodyPr/>
          <a:lstStyle/>
          <a:p>
            <a:r>
              <a:rPr lang="en-US" dirty="0" smtClean="0"/>
              <a:t>Strong vs. Weak</a:t>
            </a:r>
            <a:endParaRPr lang="en-SG" dirty="0"/>
          </a:p>
        </p:txBody>
      </p:sp>
      <p:sp>
        <p:nvSpPr>
          <p:cNvPr id="4" name="Content Placeholder 3"/>
          <p:cNvSpPr>
            <a:spLocks noGrp="1"/>
          </p:cNvSpPr>
          <p:nvPr>
            <p:ph sz="half" idx="1"/>
          </p:nvPr>
        </p:nvSpPr>
        <p:spPr>
          <a:xfrm>
            <a:off x="467544" y="1412776"/>
            <a:ext cx="4059936" cy="4572000"/>
          </a:xfrm>
        </p:spPr>
        <p:txBody>
          <a:bodyPr/>
          <a:lstStyle/>
          <a:p>
            <a:pPr marL="0" indent="0">
              <a:buNone/>
            </a:pPr>
            <a:r>
              <a:rPr lang="en-US" u="sng" dirty="0" smtClean="0"/>
              <a:t>Strong acids</a:t>
            </a:r>
          </a:p>
          <a:p>
            <a:pPr marL="0" indent="0">
              <a:buNone/>
            </a:pPr>
            <a:r>
              <a:rPr lang="en-US" sz="2000" i="1" dirty="0" smtClean="0">
                <a:solidFill>
                  <a:srgbClr val="FF0000"/>
                </a:solidFill>
                <a:effectLst>
                  <a:outerShdw blurRad="38100" dist="38100" dir="2700000" algn="tl">
                    <a:srgbClr val="000000">
                      <a:alpha val="43137"/>
                    </a:srgbClr>
                  </a:outerShdw>
                </a:effectLst>
              </a:rPr>
              <a:t>completely dissociate in water</a:t>
            </a:r>
          </a:p>
          <a:p>
            <a:pPr marL="0" indent="0">
              <a:buNone/>
            </a:pPr>
            <a:endParaRPr lang="en-US" sz="2000" i="1" dirty="0">
              <a:solidFill>
                <a:schemeClr val="accent2">
                  <a:lumMod val="75000"/>
                </a:schemeClr>
              </a:solidFill>
              <a:effectLst>
                <a:outerShdw blurRad="38100" dist="38100" dir="2700000" algn="tl">
                  <a:srgbClr val="000000">
                    <a:alpha val="43137"/>
                  </a:srgbClr>
                </a:outerShdw>
              </a:effectLst>
            </a:endParaRPr>
          </a:p>
          <a:p>
            <a:pPr marL="0" indent="0" algn="ctr">
              <a:buNone/>
            </a:pPr>
            <a:r>
              <a:rPr lang="en-US" sz="2000" dirty="0" smtClean="0">
                <a:solidFill>
                  <a:srgbClr val="FFFF00"/>
                </a:solidFill>
                <a:effectLst>
                  <a:outerShdw blurRad="38100" dist="38100" dir="2700000" algn="tl">
                    <a:srgbClr val="000000">
                      <a:alpha val="43137"/>
                    </a:srgbClr>
                  </a:outerShdw>
                </a:effectLst>
              </a:rPr>
              <a:t>HA + H2O </a:t>
            </a:r>
            <a:r>
              <a:rPr lang="en-US" sz="2000" dirty="0" smtClean="0">
                <a:solidFill>
                  <a:srgbClr val="FFFF00"/>
                </a:solidFill>
                <a:effectLst>
                  <a:outerShdw blurRad="38100" dist="38100" dir="2700000" algn="tl">
                    <a:srgbClr val="000000">
                      <a:alpha val="43137"/>
                    </a:srgbClr>
                  </a:outerShdw>
                </a:effectLst>
                <a:sym typeface="Wingdings" pitchFamily="2" charset="2"/>
              </a:rPr>
              <a:t> H3O</a:t>
            </a:r>
            <a:r>
              <a:rPr lang="en-US" sz="2000" baseline="30000" dirty="0" smtClean="0">
                <a:solidFill>
                  <a:srgbClr val="FFFF00"/>
                </a:solidFill>
                <a:effectLst>
                  <a:outerShdw blurRad="38100" dist="38100" dir="2700000" algn="tl">
                    <a:srgbClr val="000000">
                      <a:alpha val="43137"/>
                    </a:srgbClr>
                  </a:outerShdw>
                </a:effectLst>
                <a:sym typeface="Wingdings" pitchFamily="2" charset="2"/>
              </a:rPr>
              <a:t>+</a:t>
            </a:r>
            <a:r>
              <a:rPr lang="en-US" sz="2000" dirty="0" smtClean="0">
                <a:solidFill>
                  <a:srgbClr val="FFFF00"/>
                </a:solidFill>
                <a:effectLst>
                  <a:outerShdw blurRad="38100" dist="38100" dir="2700000" algn="tl">
                    <a:srgbClr val="000000">
                      <a:alpha val="43137"/>
                    </a:srgbClr>
                  </a:outerShdw>
                </a:effectLst>
                <a:sym typeface="Wingdings" pitchFamily="2" charset="2"/>
              </a:rPr>
              <a:t> + A</a:t>
            </a:r>
            <a:r>
              <a:rPr lang="en-US" sz="2000" baseline="30000" dirty="0" smtClean="0">
                <a:solidFill>
                  <a:srgbClr val="FFFF00"/>
                </a:solidFill>
                <a:effectLst>
                  <a:outerShdw blurRad="38100" dist="38100" dir="2700000" algn="tl">
                    <a:srgbClr val="000000">
                      <a:alpha val="43137"/>
                    </a:srgbClr>
                  </a:outerShdw>
                </a:effectLst>
                <a:sym typeface="Wingdings" pitchFamily="2" charset="2"/>
              </a:rPr>
              <a:t>-         </a:t>
            </a:r>
          </a:p>
          <a:p>
            <a:pPr marL="0" indent="0">
              <a:buNone/>
            </a:pPr>
            <a:endParaRPr lang="en-US" sz="2000" dirty="0">
              <a:solidFill>
                <a:schemeClr val="accent2">
                  <a:lumMod val="75000"/>
                </a:schemeClr>
              </a:solidFill>
              <a:effectLst>
                <a:outerShdw blurRad="38100" dist="38100" dir="2700000" algn="tl">
                  <a:srgbClr val="000000">
                    <a:alpha val="43137"/>
                  </a:srgbClr>
                </a:outerShdw>
              </a:effectLst>
              <a:sym typeface="Wingdings" pitchFamily="2" charset="2"/>
            </a:endParaRPr>
          </a:p>
          <a:p>
            <a:pPr marL="0" indent="0">
              <a:buNone/>
            </a:pPr>
            <a:r>
              <a:rPr lang="en-US" sz="2000" dirty="0" smtClean="0">
                <a:solidFill>
                  <a:schemeClr val="accent2">
                    <a:lumMod val="75000"/>
                  </a:schemeClr>
                </a:solidFill>
                <a:effectLst>
                  <a:outerShdw blurRad="38100" dist="38100" dir="2700000" algn="tl">
                    <a:srgbClr val="000000">
                      <a:alpha val="43137"/>
                    </a:srgbClr>
                  </a:outerShdw>
                </a:effectLst>
                <a:sym typeface="Wingdings" pitchFamily="2" charset="2"/>
              </a:rPr>
              <a:t>In general, these reactions are reversible, but for a strong acid the equilibrium is far right. So, </a:t>
            </a:r>
          </a:p>
          <a:p>
            <a:pPr marL="0" indent="0">
              <a:buNone/>
            </a:pPr>
            <a:endParaRPr lang="en-US" sz="2000" dirty="0">
              <a:solidFill>
                <a:srgbClr val="FF0000"/>
              </a:solidFill>
              <a:effectLst>
                <a:outerShdw blurRad="38100" dist="38100" dir="2700000" algn="tl">
                  <a:srgbClr val="000000">
                    <a:alpha val="43137"/>
                  </a:srgbClr>
                </a:outerShdw>
              </a:effectLst>
              <a:sym typeface="Wingdings" pitchFamily="2" charset="2"/>
            </a:endParaRPr>
          </a:p>
          <a:p>
            <a:pPr marL="0" indent="0" algn="ctr">
              <a:buNone/>
            </a:pPr>
            <a:r>
              <a:rPr lang="en-US" sz="2000" dirty="0">
                <a:solidFill>
                  <a:srgbClr val="FFFF00"/>
                </a:solidFill>
                <a:effectLst>
                  <a:outerShdw blurRad="38100" dist="38100" dir="2700000" algn="tl">
                    <a:srgbClr val="000000">
                      <a:alpha val="43137"/>
                    </a:srgbClr>
                  </a:outerShdw>
                </a:effectLst>
              </a:rPr>
              <a:t>HA + H2O </a:t>
            </a:r>
            <a:r>
              <a:rPr lang="en-US" sz="2000" dirty="0" smtClean="0">
                <a:solidFill>
                  <a:srgbClr val="FFFF00"/>
                </a:solidFill>
                <a:effectLst>
                  <a:outerShdw blurRad="38100" dist="38100" dir="2700000" algn="tl">
                    <a:srgbClr val="000000">
                      <a:alpha val="43137"/>
                    </a:srgbClr>
                  </a:outerShdw>
                </a:effectLst>
                <a:sym typeface="Wingdings" pitchFamily="2" charset="2"/>
              </a:rPr>
              <a:t> </a:t>
            </a:r>
            <a:r>
              <a:rPr lang="en-US" sz="2000" dirty="0">
                <a:solidFill>
                  <a:srgbClr val="FFFF00"/>
                </a:solidFill>
                <a:effectLst>
                  <a:outerShdw blurRad="38100" dist="38100" dir="2700000" algn="tl">
                    <a:srgbClr val="000000">
                      <a:alpha val="43137"/>
                    </a:srgbClr>
                  </a:outerShdw>
                </a:effectLst>
                <a:sym typeface="Wingdings" pitchFamily="2" charset="2"/>
              </a:rPr>
              <a:t>H3O</a:t>
            </a:r>
            <a:r>
              <a:rPr lang="en-US" sz="2000" baseline="30000" dirty="0">
                <a:solidFill>
                  <a:srgbClr val="FFFF00"/>
                </a:solidFill>
                <a:effectLst>
                  <a:outerShdw blurRad="38100" dist="38100" dir="2700000" algn="tl">
                    <a:srgbClr val="000000">
                      <a:alpha val="43137"/>
                    </a:srgbClr>
                  </a:outerShdw>
                </a:effectLst>
                <a:sym typeface="Wingdings" pitchFamily="2" charset="2"/>
              </a:rPr>
              <a:t>+</a:t>
            </a:r>
            <a:r>
              <a:rPr lang="en-US" sz="2000" dirty="0">
                <a:solidFill>
                  <a:srgbClr val="FFFF00"/>
                </a:solidFill>
                <a:effectLst>
                  <a:outerShdw blurRad="38100" dist="38100" dir="2700000" algn="tl">
                    <a:srgbClr val="000000">
                      <a:alpha val="43137"/>
                    </a:srgbClr>
                  </a:outerShdw>
                </a:effectLst>
                <a:sym typeface="Wingdings" pitchFamily="2" charset="2"/>
              </a:rPr>
              <a:t> + A</a:t>
            </a:r>
            <a:r>
              <a:rPr lang="en-US" sz="2000" baseline="30000" dirty="0">
                <a:solidFill>
                  <a:srgbClr val="FFFF00"/>
                </a:solidFill>
                <a:effectLst>
                  <a:outerShdw blurRad="38100" dist="38100" dir="2700000" algn="tl">
                    <a:srgbClr val="000000">
                      <a:alpha val="43137"/>
                    </a:srgbClr>
                  </a:outerShdw>
                </a:effectLst>
                <a:sym typeface="Wingdings" pitchFamily="2" charset="2"/>
              </a:rPr>
              <a:t>-         </a:t>
            </a:r>
          </a:p>
          <a:p>
            <a:pPr marL="0" indent="0">
              <a:buNone/>
            </a:pPr>
            <a:endParaRPr lang="en-US" sz="2000" dirty="0" smtClean="0">
              <a:solidFill>
                <a:srgbClr val="FF0000"/>
              </a:solidFill>
              <a:effectLst>
                <a:outerShdw blurRad="38100" dist="38100" dir="2700000" algn="tl">
                  <a:srgbClr val="000000">
                    <a:alpha val="43137"/>
                  </a:srgbClr>
                </a:outerShdw>
              </a:effectLst>
            </a:endParaRPr>
          </a:p>
          <a:p>
            <a:pPr marL="0" indent="0">
              <a:buNone/>
            </a:pPr>
            <a:r>
              <a:rPr lang="en-US" sz="2000" dirty="0" smtClean="0">
                <a:solidFill>
                  <a:srgbClr val="FF0000"/>
                </a:solidFill>
                <a:effectLst>
                  <a:outerShdw blurRad="38100" dist="38100" dir="2700000" algn="tl">
                    <a:srgbClr val="000000">
                      <a:alpha val="43137"/>
                    </a:srgbClr>
                  </a:outerShdw>
                </a:effectLst>
              </a:rPr>
              <a:t>Examples: </a:t>
            </a:r>
            <a:r>
              <a:rPr lang="en-US" sz="2000" dirty="0" err="1" smtClean="0">
                <a:solidFill>
                  <a:srgbClr val="FF0000"/>
                </a:solidFill>
                <a:effectLst>
                  <a:outerShdw blurRad="38100" dist="38100" dir="2700000" algn="tl">
                    <a:srgbClr val="000000">
                      <a:alpha val="43137"/>
                    </a:srgbClr>
                  </a:outerShdw>
                </a:effectLst>
              </a:rPr>
              <a:t>HCl</a:t>
            </a:r>
            <a:r>
              <a:rPr lang="en-US" sz="2000" dirty="0" smtClean="0">
                <a:solidFill>
                  <a:srgbClr val="FF0000"/>
                </a:solidFill>
                <a:effectLst>
                  <a:outerShdw blurRad="38100" dist="38100" dir="2700000" algn="tl">
                    <a:srgbClr val="000000">
                      <a:alpha val="43137"/>
                    </a:srgbClr>
                  </a:outerShdw>
                </a:effectLst>
              </a:rPr>
              <a:t>, HNO3, H2SO4</a:t>
            </a:r>
            <a:endParaRPr lang="en-SG" sz="2000" dirty="0">
              <a:solidFill>
                <a:srgbClr val="FF0000"/>
              </a:solidFill>
              <a:effectLst>
                <a:outerShdw blurRad="38100" dist="38100" dir="2700000" algn="tl">
                  <a:srgbClr val="000000">
                    <a:alpha val="43137"/>
                  </a:srgbClr>
                </a:outerShdw>
              </a:effectLst>
            </a:endParaRPr>
          </a:p>
        </p:txBody>
      </p:sp>
      <p:sp>
        <p:nvSpPr>
          <p:cNvPr id="5" name="Content Placeholder 4"/>
          <p:cNvSpPr>
            <a:spLocks noGrp="1"/>
          </p:cNvSpPr>
          <p:nvPr>
            <p:ph sz="half" idx="2"/>
          </p:nvPr>
        </p:nvSpPr>
        <p:spPr>
          <a:xfrm>
            <a:off x="4644008" y="1412776"/>
            <a:ext cx="4059936" cy="4572000"/>
          </a:xfrm>
        </p:spPr>
        <p:txBody>
          <a:bodyPr/>
          <a:lstStyle/>
          <a:p>
            <a:pPr marL="0" indent="0">
              <a:buNone/>
            </a:pPr>
            <a:r>
              <a:rPr lang="en-US" u="sng" dirty="0" smtClean="0"/>
              <a:t>Weak acids</a:t>
            </a:r>
          </a:p>
          <a:p>
            <a:pPr marL="0" indent="0">
              <a:buNone/>
            </a:pPr>
            <a:r>
              <a:rPr lang="en-US" sz="2000" i="1" dirty="0">
                <a:solidFill>
                  <a:srgbClr val="FF0000"/>
                </a:solidFill>
                <a:effectLst>
                  <a:outerShdw blurRad="38100" dist="38100" dir="2700000" algn="tl">
                    <a:srgbClr val="000000">
                      <a:alpha val="43137"/>
                    </a:srgbClr>
                  </a:outerShdw>
                </a:effectLst>
              </a:rPr>
              <a:t>Partially dissociate in water</a:t>
            </a:r>
          </a:p>
          <a:p>
            <a:pPr marL="0" indent="0">
              <a:buNone/>
            </a:pPr>
            <a:endParaRPr lang="en-US" dirty="0"/>
          </a:p>
          <a:p>
            <a:pPr marL="0" indent="0" algn="ctr">
              <a:buNone/>
            </a:pPr>
            <a:r>
              <a:rPr lang="en-US" sz="2000" dirty="0">
                <a:solidFill>
                  <a:srgbClr val="FFFF00"/>
                </a:solidFill>
                <a:effectLst>
                  <a:outerShdw blurRad="38100" dist="38100" dir="2700000" algn="tl">
                    <a:srgbClr val="000000">
                      <a:alpha val="43137"/>
                    </a:srgbClr>
                  </a:outerShdw>
                </a:effectLst>
              </a:rPr>
              <a:t>HA + H2O </a:t>
            </a:r>
            <a:r>
              <a:rPr lang="en-US" sz="2000" dirty="0">
                <a:solidFill>
                  <a:srgbClr val="FFFF00"/>
                </a:solidFill>
                <a:effectLst>
                  <a:outerShdw blurRad="38100" dist="38100" dir="2700000" algn="tl">
                    <a:srgbClr val="000000">
                      <a:alpha val="43137"/>
                    </a:srgbClr>
                  </a:outerShdw>
                </a:effectLst>
                <a:sym typeface="Wingdings" pitchFamily="2" charset="2"/>
              </a:rPr>
              <a:t> H3O</a:t>
            </a:r>
            <a:r>
              <a:rPr lang="en-US" sz="2000" baseline="30000" dirty="0">
                <a:solidFill>
                  <a:srgbClr val="FFFF00"/>
                </a:solidFill>
                <a:effectLst>
                  <a:outerShdw blurRad="38100" dist="38100" dir="2700000" algn="tl">
                    <a:srgbClr val="000000">
                      <a:alpha val="43137"/>
                    </a:srgbClr>
                  </a:outerShdw>
                </a:effectLst>
                <a:sym typeface="Wingdings" pitchFamily="2" charset="2"/>
              </a:rPr>
              <a:t>+</a:t>
            </a:r>
            <a:r>
              <a:rPr lang="en-US" sz="2000" dirty="0">
                <a:solidFill>
                  <a:srgbClr val="FFFF00"/>
                </a:solidFill>
                <a:effectLst>
                  <a:outerShdw blurRad="38100" dist="38100" dir="2700000" algn="tl">
                    <a:srgbClr val="000000">
                      <a:alpha val="43137"/>
                    </a:srgbClr>
                  </a:outerShdw>
                </a:effectLst>
                <a:sym typeface="Wingdings" pitchFamily="2" charset="2"/>
              </a:rPr>
              <a:t> + A</a:t>
            </a:r>
            <a:r>
              <a:rPr lang="en-US" sz="2000" baseline="30000" dirty="0">
                <a:solidFill>
                  <a:srgbClr val="FFFF00"/>
                </a:solidFill>
                <a:effectLst>
                  <a:outerShdw blurRad="38100" dist="38100" dir="2700000" algn="tl">
                    <a:srgbClr val="000000">
                      <a:alpha val="43137"/>
                    </a:srgbClr>
                  </a:outerShdw>
                </a:effectLst>
                <a:sym typeface="Wingdings" pitchFamily="2" charset="2"/>
              </a:rPr>
              <a:t>-</a:t>
            </a:r>
            <a:r>
              <a:rPr lang="en-US" sz="2000" dirty="0">
                <a:solidFill>
                  <a:srgbClr val="FFFF00"/>
                </a:solidFill>
                <a:effectLst>
                  <a:outerShdw blurRad="38100" dist="38100" dir="2700000" algn="tl">
                    <a:srgbClr val="000000">
                      <a:alpha val="43137"/>
                    </a:srgbClr>
                  </a:outerShdw>
                </a:effectLst>
                <a:sym typeface="Wingdings" pitchFamily="2" charset="2"/>
              </a:rPr>
              <a:t>     </a:t>
            </a:r>
            <a:endParaRPr lang="en-US" sz="2000" dirty="0" smtClean="0">
              <a:solidFill>
                <a:srgbClr val="FFFF00"/>
              </a:solidFill>
              <a:effectLst>
                <a:outerShdw blurRad="38100" dist="38100" dir="2700000" algn="tl">
                  <a:srgbClr val="000000">
                    <a:alpha val="43137"/>
                  </a:srgbClr>
                </a:outerShdw>
              </a:effectLst>
              <a:sym typeface="Wingdings" pitchFamily="2" charset="2"/>
            </a:endParaRPr>
          </a:p>
          <a:p>
            <a:pPr marL="0" indent="0">
              <a:buNone/>
            </a:pPr>
            <a:r>
              <a:rPr lang="en-US" sz="2000" dirty="0" smtClean="0">
                <a:solidFill>
                  <a:srgbClr val="FFFF00"/>
                </a:solidFill>
                <a:effectLst>
                  <a:outerShdw blurRad="38100" dist="38100" dir="2700000" algn="tl">
                    <a:srgbClr val="000000">
                      <a:alpha val="43137"/>
                    </a:srgbClr>
                  </a:outerShdw>
                </a:effectLst>
                <a:sym typeface="Wingdings" pitchFamily="2" charset="2"/>
              </a:rPr>
              <a:t>    </a:t>
            </a:r>
            <a:endParaRPr lang="en-US" sz="2000" dirty="0">
              <a:solidFill>
                <a:srgbClr val="FFFF00"/>
              </a:solidFill>
              <a:effectLst>
                <a:outerShdw blurRad="38100" dist="38100" dir="2700000" algn="tl">
                  <a:srgbClr val="000000">
                    <a:alpha val="43137"/>
                  </a:srgbClr>
                </a:outerShdw>
              </a:effectLst>
              <a:sym typeface="Wingdings" pitchFamily="2" charset="2"/>
            </a:endParaRPr>
          </a:p>
          <a:p>
            <a:pPr marL="0" indent="0">
              <a:buNone/>
            </a:pPr>
            <a:r>
              <a:rPr lang="en-US" sz="2000" dirty="0" smtClean="0">
                <a:solidFill>
                  <a:schemeClr val="accent2">
                    <a:lumMod val="75000"/>
                  </a:schemeClr>
                </a:solidFill>
                <a:effectLst>
                  <a:outerShdw blurRad="38100" dist="38100" dir="2700000" algn="tl">
                    <a:srgbClr val="000000">
                      <a:alpha val="43137"/>
                    </a:srgbClr>
                  </a:outerShdw>
                </a:effectLst>
              </a:rPr>
              <a:t>There </a:t>
            </a:r>
            <a:r>
              <a:rPr lang="en-US" sz="2000" dirty="0">
                <a:solidFill>
                  <a:schemeClr val="accent2">
                    <a:lumMod val="75000"/>
                  </a:schemeClr>
                </a:solidFill>
                <a:effectLst>
                  <a:outerShdw blurRad="38100" dist="38100" dir="2700000" algn="tl">
                    <a:srgbClr val="000000">
                      <a:alpha val="43137"/>
                    </a:srgbClr>
                  </a:outerShdw>
                </a:effectLst>
              </a:rPr>
              <a:t>is an equilibrium established with weak acids, which means that </a:t>
            </a:r>
            <a:r>
              <a:rPr lang="en-US" sz="2000" dirty="0" smtClean="0">
                <a:solidFill>
                  <a:schemeClr val="accent2">
                    <a:lumMod val="75000"/>
                  </a:schemeClr>
                </a:solidFill>
                <a:effectLst>
                  <a:outerShdw blurRad="38100" dist="38100" dir="2700000" algn="tl">
                    <a:srgbClr val="000000">
                      <a:alpha val="43137"/>
                    </a:srgbClr>
                  </a:outerShdw>
                </a:effectLst>
              </a:rPr>
              <a:t>there is less H3O</a:t>
            </a:r>
            <a:r>
              <a:rPr lang="en-US" sz="2000" baseline="30000" dirty="0" smtClean="0">
                <a:solidFill>
                  <a:schemeClr val="accent2">
                    <a:lumMod val="75000"/>
                  </a:schemeClr>
                </a:solidFill>
                <a:effectLst>
                  <a:outerShdw blurRad="38100" dist="38100" dir="2700000" algn="tl">
                    <a:srgbClr val="000000">
                      <a:alpha val="43137"/>
                    </a:srgbClr>
                  </a:outerShdw>
                </a:effectLst>
              </a:rPr>
              <a:t>+</a:t>
            </a:r>
            <a:r>
              <a:rPr lang="en-US" sz="2000" dirty="0" smtClean="0">
                <a:solidFill>
                  <a:schemeClr val="accent2">
                    <a:lumMod val="75000"/>
                  </a:schemeClr>
                </a:solidFill>
                <a:effectLst>
                  <a:outerShdw blurRad="38100" dist="38100" dir="2700000" algn="tl">
                    <a:srgbClr val="000000">
                      <a:alpha val="43137"/>
                    </a:srgbClr>
                  </a:outerShdw>
                </a:effectLst>
              </a:rPr>
              <a:t> ions in solution.</a:t>
            </a:r>
          </a:p>
          <a:p>
            <a:pPr marL="0" indent="0">
              <a:buNone/>
            </a:pPr>
            <a:endParaRPr lang="en-US" sz="2000" dirty="0">
              <a:solidFill>
                <a:schemeClr val="accent2">
                  <a:lumMod val="75000"/>
                </a:schemeClr>
              </a:solidFill>
              <a:effectLst>
                <a:outerShdw blurRad="38100" dist="38100" dir="2700000" algn="tl">
                  <a:srgbClr val="000000">
                    <a:alpha val="43137"/>
                  </a:srgbClr>
                </a:outerShdw>
              </a:effectLst>
            </a:endParaRPr>
          </a:p>
          <a:p>
            <a:pPr marL="0" indent="0" algn="ctr">
              <a:buNone/>
            </a:pPr>
            <a:r>
              <a:rPr lang="en-US" sz="1600" dirty="0" smtClean="0">
                <a:solidFill>
                  <a:srgbClr val="FFFF00"/>
                </a:solidFill>
                <a:effectLst>
                  <a:outerShdw blurRad="38100" dist="38100" dir="2700000" algn="tl">
                    <a:srgbClr val="000000">
                      <a:alpha val="43137"/>
                    </a:srgbClr>
                  </a:outerShdw>
                </a:effectLst>
              </a:rPr>
              <a:t>CH3COOH </a:t>
            </a:r>
            <a:r>
              <a:rPr lang="en-US" sz="1600" dirty="0">
                <a:solidFill>
                  <a:srgbClr val="FFFF00"/>
                </a:solidFill>
                <a:effectLst>
                  <a:outerShdw blurRad="38100" dist="38100" dir="2700000" algn="tl">
                    <a:srgbClr val="000000">
                      <a:alpha val="43137"/>
                    </a:srgbClr>
                  </a:outerShdw>
                </a:effectLst>
              </a:rPr>
              <a:t>+ H2O </a:t>
            </a:r>
            <a:r>
              <a:rPr lang="en-US" sz="1600" dirty="0">
                <a:solidFill>
                  <a:srgbClr val="FFFF00"/>
                </a:solidFill>
                <a:effectLst>
                  <a:outerShdw blurRad="38100" dist="38100" dir="2700000" algn="tl">
                    <a:srgbClr val="000000">
                      <a:alpha val="43137"/>
                    </a:srgbClr>
                  </a:outerShdw>
                </a:effectLst>
                <a:sym typeface="Wingdings" pitchFamily="2" charset="2"/>
              </a:rPr>
              <a:t> H3O</a:t>
            </a:r>
            <a:r>
              <a:rPr lang="en-US" sz="1600" baseline="30000" dirty="0">
                <a:solidFill>
                  <a:srgbClr val="FFFF00"/>
                </a:solidFill>
                <a:effectLst>
                  <a:outerShdw blurRad="38100" dist="38100" dir="2700000" algn="tl">
                    <a:srgbClr val="000000">
                      <a:alpha val="43137"/>
                    </a:srgbClr>
                  </a:outerShdw>
                </a:effectLst>
                <a:sym typeface="Wingdings" pitchFamily="2" charset="2"/>
              </a:rPr>
              <a:t>+</a:t>
            </a:r>
            <a:r>
              <a:rPr lang="en-US" sz="1600" dirty="0">
                <a:solidFill>
                  <a:srgbClr val="FFFF00"/>
                </a:solidFill>
                <a:effectLst>
                  <a:outerShdw blurRad="38100" dist="38100" dir="2700000" algn="tl">
                    <a:srgbClr val="000000">
                      <a:alpha val="43137"/>
                    </a:srgbClr>
                  </a:outerShdw>
                </a:effectLst>
                <a:sym typeface="Wingdings" pitchFamily="2" charset="2"/>
              </a:rPr>
              <a:t> + </a:t>
            </a:r>
            <a:r>
              <a:rPr lang="en-US" sz="1600" dirty="0" smtClean="0">
                <a:solidFill>
                  <a:srgbClr val="FFFF00"/>
                </a:solidFill>
                <a:effectLst>
                  <a:outerShdw blurRad="38100" dist="38100" dir="2700000" algn="tl">
                    <a:srgbClr val="000000">
                      <a:alpha val="43137"/>
                    </a:srgbClr>
                  </a:outerShdw>
                </a:effectLst>
                <a:sym typeface="Wingdings" pitchFamily="2" charset="2"/>
              </a:rPr>
              <a:t>CH3COO</a:t>
            </a:r>
            <a:r>
              <a:rPr lang="en-US" sz="1600" baseline="30000" dirty="0" smtClean="0">
                <a:solidFill>
                  <a:srgbClr val="FFFF00"/>
                </a:solidFill>
                <a:effectLst>
                  <a:outerShdw blurRad="38100" dist="38100" dir="2700000" algn="tl">
                    <a:srgbClr val="000000">
                      <a:alpha val="43137"/>
                    </a:srgbClr>
                  </a:outerShdw>
                </a:effectLst>
                <a:sym typeface="Wingdings" pitchFamily="2" charset="2"/>
              </a:rPr>
              <a:t>-</a:t>
            </a:r>
            <a:r>
              <a:rPr lang="en-US" sz="1600" dirty="0" smtClean="0">
                <a:solidFill>
                  <a:srgbClr val="FFFF00"/>
                </a:solidFill>
                <a:effectLst>
                  <a:outerShdw blurRad="38100" dist="38100" dir="2700000" algn="tl">
                    <a:srgbClr val="000000">
                      <a:alpha val="43137"/>
                    </a:srgbClr>
                  </a:outerShdw>
                </a:effectLst>
                <a:sym typeface="Wingdings" pitchFamily="2" charset="2"/>
              </a:rPr>
              <a:t> </a:t>
            </a:r>
            <a:endParaRPr lang="en-US" sz="1600" dirty="0">
              <a:solidFill>
                <a:srgbClr val="FFFF00"/>
              </a:solidFill>
              <a:effectLst>
                <a:outerShdw blurRad="38100" dist="38100" dir="2700000" algn="tl">
                  <a:srgbClr val="000000">
                    <a:alpha val="43137"/>
                  </a:srgbClr>
                </a:outerShdw>
              </a:effectLst>
              <a:sym typeface="Wingdings" pitchFamily="2" charset="2"/>
            </a:endParaRPr>
          </a:p>
          <a:p>
            <a:pPr marL="0" indent="0">
              <a:buNone/>
            </a:pPr>
            <a:endParaRPr lang="en-US" sz="2000" dirty="0" smtClean="0">
              <a:solidFill>
                <a:schemeClr val="accent2">
                  <a:lumMod val="75000"/>
                </a:schemeClr>
              </a:solidFill>
              <a:effectLst>
                <a:outerShdw blurRad="38100" dist="38100" dir="2700000" algn="tl">
                  <a:srgbClr val="000000">
                    <a:alpha val="43137"/>
                  </a:srgbClr>
                </a:outerShdw>
              </a:effectLst>
            </a:endParaRPr>
          </a:p>
          <a:p>
            <a:pPr marL="0" indent="0">
              <a:buNone/>
            </a:pPr>
            <a:r>
              <a:rPr lang="en-US" sz="2000" dirty="0">
                <a:solidFill>
                  <a:srgbClr val="FF0000"/>
                </a:solidFill>
                <a:effectLst>
                  <a:outerShdw blurRad="38100" dist="38100" dir="2700000" algn="tl">
                    <a:srgbClr val="000000">
                      <a:alpha val="43137"/>
                    </a:srgbClr>
                  </a:outerShdw>
                </a:effectLst>
              </a:rPr>
              <a:t>Examples: CH3COOH, H2CO3</a:t>
            </a:r>
            <a:endParaRPr lang="en-SG" sz="2000" dirty="0">
              <a:solidFill>
                <a:srgbClr val="FF0000"/>
              </a:solidFill>
              <a:effectLst>
                <a:outerShdw blurRad="38100" dist="38100" dir="2700000" algn="tl">
                  <a:srgbClr val="000000">
                    <a:alpha val="43137"/>
                  </a:srgbClr>
                </a:outerShdw>
              </a:effectLst>
            </a:endParaRPr>
          </a:p>
        </p:txBody>
      </p:sp>
      <p:sp>
        <p:nvSpPr>
          <p:cNvPr id="6" name="TextBox 5"/>
          <p:cNvSpPr txBox="1"/>
          <p:nvPr/>
        </p:nvSpPr>
        <p:spPr>
          <a:xfrm>
            <a:off x="1547664" y="6237312"/>
            <a:ext cx="5832648"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dirty="0" smtClean="0"/>
              <a:t>What do you think is the difference in electrical conductivity?</a:t>
            </a:r>
            <a:endParaRPr lang="en-SG" sz="1600" dirty="0"/>
          </a:p>
        </p:txBody>
      </p:sp>
    </p:spTree>
    <p:extLst>
      <p:ext uri="{BB962C8B-B14F-4D97-AF65-F5344CB8AC3E}">
        <p14:creationId xmlns:p14="http://schemas.microsoft.com/office/powerpoint/2010/main" val="410359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 calcmode="lin" valueType="num">
                                      <p:cBhvr>
                                        <p:cTn id="21"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4">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 calcmode="lin" valueType="num">
                                      <p:cBhvr>
                                        <p:cTn id="28"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29" dur="50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30" dur="500"/>
                                        <p:tgtEl>
                                          <p:spTgt spid="4">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 calcmode="lin" valueType="num">
                                      <p:cBhvr>
                                        <p:cTn id="35" dur="500" fill="hold"/>
                                        <p:tgtEl>
                                          <p:spTgt spid="4">
                                            <p:txEl>
                                              <p:pRg st="7" end="7"/>
                                            </p:txEl>
                                          </p:spTgt>
                                        </p:tgtEl>
                                        <p:attrNameLst>
                                          <p:attrName>ppt_w</p:attrName>
                                        </p:attrNameLst>
                                      </p:cBhvr>
                                      <p:tavLst>
                                        <p:tav tm="0">
                                          <p:val>
                                            <p:fltVal val="0"/>
                                          </p:val>
                                        </p:tav>
                                        <p:tav tm="100000">
                                          <p:val>
                                            <p:strVal val="#ppt_w"/>
                                          </p:val>
                                        </p:tav>
                                      </p:tavLst>
                                    </p:anim>
                                    <p:anim calcmode="lin" valueType="num">
                                      <p:cBhvr>
                                        <p:cTn id="36" dur="500" fill="hold"/>
                                        <p:tgtEl>
                                          <p:spTgt spid="4">
                                            <p:txEl>
                                              <p:pRg st="7" end="7"/>
                                            </p:txEl>
                                          </p:spTgt>
                                        </p:tgtEl>
                                        <p:attrNameLst>
                                          <p:attrName>ppt_h</p:attrName>
                                        </p:attrNameLst>
                                      </p:cBhvr>
                                      <p:tavLst>
                                        <p:tav tm="0">
                                          <p:val>
                                            <p:fltVal val="0"/>
                                          </p:val>
                                        </p:tav>
                                        <p:tav tm="100000">
                                          <p:val>
                                            <p:strVal val="#ppt_h"/>
                                          </p:val>
                                        </p:tav>
                                      </p:tavLst>
                                    </p:anim>
                                    <p:animEffect transition="in" filter="fade">
                                      <p:cBhvr>
                                        <p:cTn id="37" dur="500"/>
                                        <p:tgtEl>
                                          <p:spTgt spid="4">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anim calcmode="lin" valueType="num">
                                      <p:cBhvr>
                                        <p:cTn id="42" dur="500" fill="hold"/>
                                        <p:tgtEl>
                                          <p:spTgt spid="4">
                                            <p:txEl>
                                              <p:pRg st="9" end="9"/>
                                            </p:txEl>
                                          </p:spTgt>
                                        </p:tgtEl>
                                        <p:attrNameLst>
                                          <p:attrName>ppt_w</p:attrName>
                                        </p:attrNameLst>
                                      </p:cBhvr>
                                      <p:tavLst>
                                        <p:tav tm="0">
                                          <p:val>
                                            <p:fltVal val="0"/>
                                          </p:val>
                                        </p:tav>
                                        <p:tav tm="100000">
                                          <p:val>
                                            <p:strVal val="#ppt_w"/>
                                          </p:val>
                                        </p:tav>
                                      </p:tavLst>
                                    </p:anim>
                                    <p:anim calcmode="lin" valueType="num">
                                      <p:cBhvr>
                                        <p:cTn id="43" dur="500" fill="hold"/>
                                        <p:tgtEl>
                                          <p:spTgt spid="4">
                                            <p:txEl>
                                              <p:pRg st="9" end="9"/>
                                            </p:txEl>
                                          </p:spTgt>
                                        </p:tgtEl>
                                        <p:attrNameLst>
                                          <p:attrName>ppt_h</p:attrName>
                                        </p:attrNameLst>
                                      </p:cBhvr>
                                      <p:tavLst>
                                        <p:tav tm="0">
                                          <p:val>
                                            <p:fltVal val="0"/>
                                          </p:val>
                                        </p:tav>
                                        <p:tav tm="100000">
                                          <p:val>
                                            <p:strVal val="#ppt_h"/>
                                          </p:val>
                                        </p:tav>
                                      </p:tavLst>
                                    </p:anim>
                                    <p:animEffect transition="in" filter="fade">
                                      <p:cBhvr>
                                        <p:cTn id="44" dur="500"/>
                                        <p:tgtEl>
                                          <p:spTgt spid="4">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 calcmode="lin" valueType="num">
                                      <p:cBhvr>
                                        <p:cTn id="49"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50"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51" dur="500"/>
                                        <p:tgtEl>
                                          <p:spTgt spid="5">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5">
                                            <p:txEl>
                                              <p:pRg st="1" end="1"/>
                                            </p:txEl>
                                          </p:spTgt>
                                        </p:tgtEl>
                                        <p:attrNameLst>
                                          <p:attrName>style.visibility</p:attrName>
                                        </p:attrNameLst>
                                      </p:cBhvr>
                                      <p:to>
                                        <p:strVal val="visible"/>
                                      </p:to>
                                    </p:set>
                                    <p:anim calcmode="lin" valueType="num">
                                      <p:cBhvr>
                                        <p:cTn id="56"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57"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58" dur="500"/>
                                        <p:tgtEl>
                                          <p:spTgt spid="5">
                                            <p:txEl>
                                              <p:pRg st="1" end="1"/>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5">
                                            <p:txEl>
                                              <p:pRg st="3" end="3"/>
                                            </p:txEl>
                                          </p:spTgt>
                                        </p:tgtEl>
                                        <p:attrNameLst>
                                          <p:attrName>style.visibility</p:attrName>
                                        </p:attrNameLst>
                                      </p:cBhvr>
                                      <p:to>
                                        <p:strVal val="visible"/>
                                      </p:to>
                                    </p:set>
                                    <p:anim calcmode="lin" valueType="num">
                                      <p:cBhvr>
                                        <p:cTn id="63"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64"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65" dur="500"/>
                                        <p:tgtEl>
                                          <p:spTgt spid="5">
                                            <p:txEl>
                                              <p:pRg st="3" end="3"/>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5">
                                            <p:txEl>
                                              <p:pRg st="4" end="4"/>
                                            </p:txEl>
                                          </p:spTgt>
                                        </p:tgtEl>
                                        <p:attrNameLst>
                                          <p:attrName>style.visibility</p:attrName>
                                        </p:attrNameLst>
                                      </p:cBhvr>
                                      <p:to>
                                        <p:strVal val="visible"/>
                                      </p:to>
                                    </p:set>
                                    <p:anim calcmode="lin" valueType="num">
                                      <p:cBhvr>
                                        <p:cTn id="70"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71" dur="500" fill="hold"/>
                                        <p:tgtEl>
                                          <p:spTgt spid="5">
                                            <p:txEl>
                                              <p:pRg st="4" end="4"/>
                                            </p:txEl>
                                          </p:spTgt>
                                        </p:tgtEl>
                                        <p:attrNameLst>
                                          <p:attrName>ppt_h</p:attrName>
                                        </p:attrNameLst>
                                      </p:cBhvr>
                                      <p:tavLst>
                                        <p:tav tm="0">
                                          <p:val>
                                            <p:fltVal val="0"/>
                                          </p:val>
                                        </p:tav>
                                        <p:tav tm="100000">
                                          <p:val>
                                            <p:strVal val="#ppt_h"/>
                                          </p:val>
                                        </p:tav>
                                      </p:tavLst>
                                    </p:anim>
                                    <p:animEffect transition="in" filter="fade">
                                      <p:cBhvr>
                                        <p:cTn id="72" dur="500"/>
                                        <p:tgtEl>
                                          <p:spTgt spid="5">
                                            <p:txEl>
                                              <p:pRg st="4" end="4"/>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5">
                                            <p:txEl>
                                              <p:pRg st="5" end="5"/>
                                            </p:txEl>
                                          </p:spTgt>
                                        </p:tgtEl>
                                        <p:attrNameLst>
                                          <p:attrName>style.visibility</p:attrName>
                                        </p:attrNameLst>
                                      </p:cBhvr>
                                      <p:to>
                                        <p:strVal val="visible"/>
                                      </p:to>
                                    </p:set>
                                    <p:anim calcmode="lin" valueType="num">
                                      <p:cBhvr>
                                        <p:cTn id="77"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78" dur="500" fill="hold"/>
                                        <p:tgtEl>
                                          <p:spTgt spid="5">
                                            <p:txEl>
                                              <p:pRg st="5" end="5"/>
                                            </p:txEl>
                                          </p:spTgt>
                                        </p:tgtEl>
                                        <p:attrNameLst>
                                          <p:attrName>ppt_h</p:attrName>
                                        </p:attrNameLst>
                                      </p:cBhvr>
                                      <p:tavLst>
                                        <p:tav tm="0">
                                          <p:val>
                                            <p:fltVal val="0"/>
                                          </p:val>
                                        </p:tav>
                                        <p:tav tm="100000">
                                          <p:val>
                                            <p:strVal val="#ppt_h"/>
                                          </p:val>
                                        </p:tav>
                                      </p:tavLst>
                                    </p:anim>
                                    <p:animEffect transition="in" filter="fade">
                                      <p:cBhvr>
                                        <p:cTn id="79" dur="500"/>
                                        <p:tgtEl>
                                          <p:spTgt spid="5">
                                            <p:txEl>
                                              <p:pRg st="5" end="5"/>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grpId="0" nodeType="clickEffect">
                                  <p:stCondLst>
                                    <p:cond delay="0"/>
                                  </p:stCondLst>
                                  <p:childTnLst>
                                    <p:set>
                                      <p:cBhvr>
                                        <p:cTn id="83" dur="1" fill="hold">
                                          <p:stCondLst>
                                            <p:cond delay="0"/>
                                          </p:stCondLst>
                                        </p:cTn>
                                        <p:tgtEl>
                                          <p:spTgt spid="5">
                                            <p:txEl>
                                              <p:pRg st="7" end="7"/>
                                            </p:txEl>
                                          </p:spTgt>
                                        </p:tgtEl>
                                        <p:attrNameLst>
                                          <p:attrName>style.visibility</p:attrName>
                                        </p:attrNameLst>
                                      </p:cBhvr>
                                      <p:to>
                                        <p:strVal val="visible"/>
                                      </p:to>
                                    </p:set>
                                    <p:anim calcmode="lin" valueType="num">
                                      <p:cBhvr>
                                        <p:cTn id="84" dur="500" fill="hold"/>
                                        <p:tgtEl>
                                          <p:spTgt spid="5">
                                            <p:txEl>
                                              <p:pRg st="7" end="7"/>
                                            </p:txEl>
                                          </p:spTgt>
                                        </p:tgtEl>
                                        <p:attrNameLst>
                                          <p:attrName>ppt_w</p:attrName>
                                        </p:attrNameLst>
                                      </p:cBhvr>
                                      <p:tavLst>
                                        <p:tav tm="0">
                                          <p:val>
                                            <p:fltVal val="0"/>
                                          </p:val>
                                        </p:tav>
                                        <p:tav tm="100000">
                                          <p:val>
                                            <p:strVal val="#ppt_w"/>
                                          </p:val>
                                        </p:tav>
                                      </p:tavLst>
                                    </p:anim>
                                    <p:anim calcmode="lin" valueType="num">
                                      <p:cBhvr>
                                        <p:cTn id="85" dur="500" fill="hold"/>
                                        <p:tgtEl>
                                          <p:spTgt spid="5">
                                            <p:txEl>
                                              <p:pRg st="7" end="7"/>
                                            </p:txEl>
                                          </p:spTgt>
                                        </p:tgtEl>
                                        <p:attrNameLst>
                                          <p:attrName>ppt_h</p:attrName>
                                        </p:attrNameLst>
                                      </p:cBhvr>
                                      <p:tavLst>
                                        <p:tav tm="0">
                                          <p:val>
                                            <p:fltVal val="0"/>
                                          </p:val>
                                        </p:tav>
                                        <p:tav tm="100000">
                                          <p:val>
                                            <p:strVal val="#ppt_h"/>
                                          </p:val>
                                        </p:tav>
                                      </p:tavLst>
                                    </p:anim>
                                    <p:animEffect transition="in" filter="fade">
                                      <p:cBhvr>
                                        <p:cTn id="86" dur="500"/>
                                        <p:tgtEl>
                                          <p:spTgt spid="5">
                                            <p:txEl>
                                              <p:pRg st="7" end="7"/>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grpId="0" nodeType="clickEffect">
                                  <p:stCondLst>
                                    <p:cond delay="0"/>
                                  </p:stCondLst>
                                  <p:childTnLst>
                                    <p:set>
                                      <p:cBhvr>
                                        <p:cTn id="90" dur="1" fill="hold">
                                          <p:stCondLst>
                                            <p:cond delay="0"/>
                                          </p:stCondLst>
                                        </p:cTn>
                                        <p:tgtEl>
                                          <p:spTgt spid="5">
                                            <p:txEl>
                                              <p:pRg st="9" end="9"/>
                                            </p:txEl>
                                          </p:spTgt>
                                        </p:tgtEl>
                                        <p:attrNameLst>
                                          <p:attrName>style.visibility</p:attrName>
                                        </p:attrNameLst>
                                      </p:cBhvr>
                                      <p:to>
                                        <p:strVal val="visible"/>
                                      </p:to>
                                    </p:set>
                                    <p:anim calcmode="lin" valueType="num">
                                      <p:cBhvr>
                                        <p:cTn id="91" dur="500" fill="hold"/>
                                        <p:tgtEl>
                                          <p:spTgt spid="5">
                                            <p:txEl>
                                              <p:pRg st="9" end="9"/>
                                            </p:txEl>
                                          </p:spTgt>
                                        </p:tgtEl>
                                        <p:attrNameLst>
                                          <p:attrName>ppt_w</p:attrName>
                                        </p:attrNameLst>
                                      </p:cBhvr>
                                      <p:tavLst>
                                        <p:tav tm="0">
                                          <p:val>
                                            <p:fltVal val="0"/>
                                          </p:val>
                                        </p:tav>
                                        <p:tav tm="100000">
                                          <p:val>
                                            <p:strVal val="#ppt_w"/>
                                          </p:val>
                                        </p:tav>
                                      </p:tavLst>
                                    </p:anim>
                                    <p:anim calcmode="lin" valueType="num">
                                      <p:cBhvr>
                                        <p:cTn id="92" dur="500" fill="hold"/>
                                        <p:tgtEl>
                                          <p:spTgt spid="5">
                                            <p:txEl>
                                              <p:pRg st="9" end="9"/>
                                            </p:txEl>
                                          </p:spTgt>
                                        </p:tgtEl>
                                        <p:attrNameLst>
                                          <p:attrName>ppt_h</p:attrName>
                                        </p:attrNameLst>
                                      </p:cBhvr>
                                      <p:tavLst>
                                        <p:tav tm="0">
                                          <p:val>
                                            <p:fltVal val="0"/>
                                          </p:val>
                                        </p:tav>
                                        <p:tav tm="100000">
                                          <p:val>
                                            <p:strVal val="#ppt_h"/>
                                          </p:val>
                                        </p:tav>
                                      </p:tavLst>
                                    </p:anim>
                                    <p:animEffect transition="in" filter="fade">
                                      <p:cBhvr>
                                        <p:cTn id="93" dur="500"/>
                                        <p:tgtEl>
                                          <p:spTgt spid="5">
                                            <p:txEl>
                                              <p:pRg st="9" end="9"/>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16" fill="hold" grpId="0" nodeType="clickEffect">
                                  <p:stCondLst>
                                    <p:cond delay="0"/>
                                  </p:stCondLst>
                                  <p:childTnLst>
                                    <p:set>
                                      <p:cBhvr>
                                        <p:cTn id="97" dur="1" fill="hold">
                                          <p:stCondLst>
                                            <p:cond delay="0"/>
                                          </p:stCondLst>
                                        </p:cTn>
                                        <p:tgtEl>
                                          <p:spTgt spid="6"/>
                                        </p:tgtEl>
                                        <p:attrNameLst>
                                          <p:attrName>style.visibility</p:attrName>
                                        </p:attrNameLst>
                                      </p:cBhvr>
                                      <p:to>
                                        <p:strVal val="visible"/>
                                      </p:to>
                                    </p:set>
                                    <p:anim calcmode="lin" valueType="num">
                                      <p:cBhvr>
                                        <p:cTn id="98" dur="500" fill="hold"/>
                                        <p:tgtEl>
                                          <p:spTgt spid="6"/>
                                        </p:tgtEl>
                                        <p:attrNameLst>
                                          <p:attrName>ppt_w</p:attrName>
                                        </p:attrNameLst>
                                      </p:cBhvr>
                                      <p:tavLst>
                                        <p:tav tm="0">
                                          <p:val>
                                            <p:fltVal val="0"/>
                                          </p:val>
                                        </p:tav>
                                        <p:tav tm="100000">
                                          <p:val>
                                            <p:strVal val="#ppt_w"/>
                                          </p:val>
                                        </p:tav>
                                      </p:tavLst>
                                    </p:anim>
                                    <p:anim calcmode="lin" valueType="num">
                                      <p:cBhvr>
                                        <p:cTn id="99" dur="500" fill="hold"/>
                                        <p:tgtEl>
                                          <p:spTgt spid="6"/>
                                        </p:tgtEl>
                                        <p:attrNameLst>
                                          <p:attrName>ppt_h</p:attrName>
                                        </p:attrNameLst>
                                      </p:cBhvr>
                                      <p:tavLst>
                                        <p:tav tm="0">
                                          <p:val>
                                            <p:fltVal val="0"/>
                                          </p:val>
                                        </p:tav>
                                        <p:tav tm="100000">
                                          <p:val>
                                            <p:strVal val="#ppt_h"/>
                                          </p:val>
                                        </p:tav>
                                      </p:tavLst>
                                    </p:anim>
                                    <p:animEffect transition="in" filter="fade">
                                      <p:cBhvr>
                                        <p:cTn id="10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116360"/>
          </a:xfrm>
        </p:spPr>
        <p:txBody>
          <a:bodyPr/>
          <a:lstStyle/>
          <a:p>
            <a:r>
              <a:rPr lang="en-US" dirty="0" smtClean="0"/>
              <a:t>Strong vs. Weak</a:t>
            </a:r>
            <a:endParaRPr lang="en-SG" dirty="0"/>
          </a:p>
        </p:txBody>
      </p:sp>
      <p:sp>
        <p:nvSpPr>
          <p:cNvPr id="4" name="Content Placeholder 3"/>
          <p:cNvSpPr>
            <a:spLocks noGrp="1"/>
          </p:cNvSpPr>
          <p:nvPr>
            <p:ph sz="half" idx="1"/>
          </p:nvPr>
        </p:nvSpPr>
        <p:spPr>
          <a:xfrm>
            <a:off x="467544" y="1412776"/>
            <a:ext cx="4059936" cy="4572000"/>
          </a:xfrm>
        </p:spPr>
        <p:txBody>
          <a:bodyPr/>
          <a:lstStyle/>
          <a:p>
            <a:pPr marL="0" indent="0">
              <a:buNone/>
            </a:pPr>
            <a:r>
              <a:rPr lang="en-US" u="sng" dirty="0" smtClean="0"/>
              <a:t>Strong bases</a:t>
            </a:r>
          </a:p>
          <a:p>
            <a:pPr marL="0" indent="0">
              <a:buNone/>
            </a:pPr>
            <a:r>
              <a:rPr lang="en-US" sz="2000" i="1" dirty="0" smtClean="0">
                <a:solidFill>
                  <a:srgbClr val="FF0000"/>
                </a:solidFill>
                <a:effectLst>
                  <a:outerShdw blurRad="38100" dist="38100" dir="2700000" algn="tl">
                    <a:srgbClr val="000000">
                      <a:alpha val="43137"/>
                    </a:srgbClr>
                  </a:outerShdw>
                </a:effectLst>
              </a:rPr>
              <a:t>completely dissociate in water</a:t>
            </a:r>
          </a:p>
          <a:p>
            <a:pPr marL="0" indent="0">
              <a:buNone/>
            </a:pPr>
            <a:endParaRPr lang="en-US" sz="2000" i="1" dirty="0">
              <a:solidFill>
                <a:schemeClr val="accent2">
                  <a:lumMod val="75000"/>
                </a:schemeClr>
              </a:solidFill>
              <a:effectLst>
                <a:outerShdw blurRad="38100" dist="38100" dir="2700000" algn="tl">
                  <a:srgbClr val="000000">
                    <a:alpha val="43137"/>
                  </a:srgbClr>
                </a:outerShdw>
              </a:effectLst>
            </a:endParaRPr>
          </a:p>
          <a:p>
            <a:pPr marL="0" indent="0" algn="ctr">
              <a:buNone/>
            </a:pPr>
            <a:r>
              <a:rPr lang="en-US" sz="2000" dirty="0" smtClean="0">
                <a:solidFill>
                  <a:srgbClr val="FFFF00"/>
                </a:solidFill>
                <a:effectLst>
                  <a:outerShdw blurRad="38100" dist="38100" dir="2700000" algn="tl">
                    <a:srgbClr val="000000">
                      <a:alpha val="43137"/>
                    </a:srgbClr>
                  </a:outerShdw>
                </a:effectLst>
              </a:rPr>
              <a:t>NaOH  </a:t>
            </a:r>
            <a:r>
              <a:rPr lang="en-US" sz="2000" dirty="0" smtClean="0">
                <a:solidFill>
                  <a:srgbClr val="FFFF00"/>
                </a:solidFill>
                <a:effectLst>
                  <a:outerShdw blurRad="38100" dist="38100" dir="2700000" algn="tl">
                    <a:srgbClr val="000000">
                      <a:alpha val="43137"/>
                    </a:srgbClr>
                  </a:outerShdw>
                </a:effectLst>
                <a:sym typeface="Wingdings" pitchFamily="2" charset="2"/>
              </a:rPr>
              <a:t> Na</a:t>
            </a:r>
            <a:r>
              <a:rPr lang="en-US" sz="2000" baseline="30000" dirty="0" smtClean="0">
                <a:solidFill>
                  <a:srgbClr val="FFFF00"/>
                </a:solidFill>
                <a:effectLst>
                  <a:outerShdw blurRad="38100" dist="38100" dir="2700000" algn="tl">
                    <a:srgbClr val="000000">
                      <a:alpha val="43137"/>
                    </a:srgbClr>
                  </a:outerShdw>
                </a:effectLst>
                <a:sym typeface="Wingdings" pitchFamily="2" charset="2"/>
              </a:rPr>
              <a:t>+</a:t>
            </a:r>
            <a:r>
              <a:rPr lang="en-US" sz="2000" dirty="0" smtClean="0">
                <a:solidFill>
                  <a:srgbClr val="FFFF00"/>
                </a:solidFill>
                <a:effectLst>
                  <a:outerShdw blurRad="38100" dist="38100" dir="2700000" algn="tl">
                    <a:srgbClr val="000000">
                      <a:alpha val="43137"/>
                    </a:srgbClr>
                  </a:outerShdw>
                </a:effectLst>
                <a:sym typeface="Wingdings" pitchFamily="2" charset="2"/>
              </a:rPr>
              <a:t> + OH</a:t>
            </a:r>
            <a:r>
              <a:rPr lang="en-US" sz="2000" baseline="30000" dirty="0" smtClean="0">
                <a:solidFill>
                  <a:srgbClr val="FFFF00"/>
                </a:solidFill>
                <a:effectLst>
                  <a:outerShdw blurRad="38100" dist="38100" dir="2700000" algn="tl">
                    <a:srgbClr val="000000">
                      <a:alpha val="43137"/>
                    </a:srgbClr>
                  </a:outerShdw>
                </a:effectLst>
                <a:sym typeface="Wingdings" pitchFamily="2" charset="2"/>
              </a:rPr>
              <a:t>-         </a:t>
            </a:r>
          </a:p>
          <a:p>
            <a:pPr marL="0" indent="0">
              <a:buNone/>
            </a:pPr>
            <a:endParaRPr lang="en-US" sz="2000" dirty="0">
              <a:solidFill>
                <a:schemeClr val="accent2">
                  <a:lumMod val="75000"/>
                </a:schemeClr>
              </a:solidFill>
              <a:effectLst>
                <a:outerShdw blurRad="38100" dist="38100" dir="2700000" algn="tl">
                  <a:srgbClr val="000000">
                    <a:alpha val="43137"/>
                  </a:srgbClr>
                </a:outerShdw>
              </a:effectLst>
              <a:sym typeface="Wingdings" pitchFamily="2" charset="2"/>
            </a:endParaRPr>
          </a:p>
          <a:p>
            <a:pPr marL="0" indent="0">
              <a:buNone/>
            </a:pPr>
            <a:r>
              <a:rPr lang="en-US" sz="2000" dirty="0" smtClean="0">
                <a:solidFill>
                  <a:schemeClr val="accent2">
                    <a:lumMod val="75000"/>
                  </a:schemeClr>
                </a:solidFill>
                <a:effectLst>
                  <a:outerShdw blurRad="38100" dist="38100" dir="2700000" algn="tl">
                    <a:srgbClr val="000000">
                      <a:alpha val="43137"/>
                    </a:srgbClr>
                  </a:outerShdw>
                </a:effectLst>
                <a:sym typeface="Wingdings" pitchFamily="2" charset="2"/>
              </a:rPr>
              <a:t>Again, as with acids, the equilibrium is far right. So, </a:t>
            </a:r>
          </a:p>
          <a:p>
            <a:pPr marL="0" indent="0">
              <a:buNone/>
            </a:pPr>
            <a:endParaRPr lang="en-US" sz="2000" dirty="0">
              <a:solidFill>
                <a:srgbClr val="FF0000"/>
              </a:solidFill>
              <a:effectLst>
                <a:outerShdw blurRad="38100" dist="38100" dir="2700000" algn="tl">
                  <a:srgbClr val="000000">
                    <a:alpha val="43137"/>
                  </a:srgbClr>
                </a:outerShdw>
              </a:effectLst>
              <a:sym typeface="Wingdings" pitchFamily="2" charset="2"/>
            </a:endParaRPr>
          </a:p>
          <a:p>
            <a:pPr marL="0" indent="0" algn="ctr">
              <a:buNone/>
            </a:pPr>
            <a:r>
              <a:rPr lang="en-US" sz="2000" dirty="0" smtClean="0">
                <a:solidFill>
                  <a:srgbClr val="FFFF00"/>
                </a:solidFill>
                <a:effectLst>
                  <a:outerShdw blurRad="38100" dist="38100" dir="2700000" algn="tl">
                    <a:srgbClr val="000000">
                      <a:alpha val="43137"/>
                    </a:srgbClr>
                  </a:outerShdw>
                </a:effectLst>
              </a:rPr>
              <a:t>1 </a:t>
            </a:r>
            <a:r>
              <a:rPr lang="en-US" sz="2000" dirty="0" err="1" smtClean="0">
                <a:solidFill>
                  <a:srgbClr val="FFFF00"/>
                </a:solidFill>
                <a:effectLst>
                  <a:outerShdw blurRad="38100" dist="38100" dir="2700000" algn="tl">
                    <a:srgbClr val="000000">
                      <a:alpha val="43137"/>
                    </a:srgbClr>
                  </a:outerShdw>
                </a:effectLst>
              </a:rPr>
              <a:t>mol</a:t>
            </a:r>
            <a:r>
              <a:rPr lang="en-US" sz="2000" dirty="0" smtClean="0">
                <a:solidFill>
                  <a:srgbClr val="FFFF00"/>
                </a:solidFill>
                <a:effectLst>
                  <a:outerShdw blurRad="38100" dist="38100" dir="2700000" algn="tl">
                    <a:srgbClr val="000000">
                      <a:alpha val="43137"/>
                    </a:srgbClr>
                  </a:outerShdw>
                </a:effectLst>
              </a:rPr>
              <a:t> NaOH </a:t>
            </a:r>
            <a:r>
              <a:rPr lang="en-US" sz="2000" dirty="0" smtClean="0">
                <a:solidFill>
                  <a:srgbClr val="FFFF00"/>
                </a:solidFill>
                <a:effectLst>
                  <a:outerShdw blurRad="38100" dist="38100" dir="2700000" algn="tl">
                    <a:srgbClr val="000000">
                      <a:alpha val="43137"/>
                    </a:srgbClr>
                  </a:outerShdw>
                </a:effectLst>
                <a:sym typeface="Wingdings" pitchFamily="2" charset="2"/>
              </a:rPr>
              <a:t> 1 </a:t>
            </a:r>
            <a:r>
              <a:rPr lang="en-US" sz="2000" dirty="0" err="1" smtClean="0">
                <a:solidFill>
                  <a:srgbClr val="FFFF00"/>
                </a:solidFill>
                <a:effectLst>
                  <a:outerShdw blurRad="38100" dist="38100" dir="2700000" algn="tl">
                    <a:srgbClr val="000000">
                      <a:alpha val="43137"/>
                    </a:srgbClr>
                  </a:outerShdw>
                </a:effectLst>
                <a:sym typeface="Wingdings" pitchFamily="2" charset="2"/>
              </a:rPr>
              <a:t>mol</a:t>
            </a:r>
            <a:r>
              <a:rPr lang="en-US" sz="2000" dirty="0" smtClean="0">
                <a:solidFill>
                  <a:srgbClr val="FFFF00"/>
                </a:solidFill>
                <a:effectLst>
                  <a:outerShdw blurRad="38100" dist="38100" dir="2700000" algn="tl">
                    <a:srgbClr val="000000">
                      <a:alpha val="43137"/>
                    </a:srgbClr>
                  </a:outerShdw>
                </a:effectLst>
                <a:sym typeface="Wingdings" pitchFamily="2" charset="2"/>
              </a:rPr>
              <a:t> OH</a:t>
            </a:r>
            <a:r>
              <a:rPr lang="en-US" sz="2000" baseline="30000" dirty="0" smtClean="0">
                <a:solidFill>
                  <a:srgbClr val="FFFF00"/>
                </a:solidFill>
                <a:effectLst>
                  <a:outerShdw blurRad="38100" dist="38100" dir="2700000" algn="tl">
                    <a:srgbClr val="000000">
                      <a:alpha val="43137"/>
                    </a:srgbClr>
                  </a:outerShdw>
                </a:effectLst>
                <a:sym typeface="Wingdings" pitchFamily="2" charset="2"/>
              </a:rPr>
              <a:t>-      </a:t>
            </a:r>
            <a:endParaRPr lang="en-US" sz="2000" baseline="30000" dirty="0">
              <a:solidFill>
                <a:srgbClr val="FFFF00"/>
              </a:solidFill>
              <a:effectLst>
                <a:outerShdw blurRad="38100" dist="38100" dir="2700000" algn="tl">
                  <a:srgbClr val="000000">
                    <a:alpha val="43137"/>
                  </a:srgbClr>
                </a:outerShdw>
              </a:effectLst>
              <a:sym typeface="Wingdings" pitchFamily="2" charset="2"/>
            </a:endParaRPr>
          </a:p>
          <a:p>
            <a:pPr marL="0" indent="0">
              <a:buNone/>
            </a:pPr>
            <a:endParaRPr lang="en-US" sz="2000" dirty="0" smtClean="0">
              <a:solidFill>
                <a:srgbClr val="FF0000"/>
              </a:solidFill>
              <a:effectLst>
                <a:outerShdw blurRad="38100" dist="38100" dir="2700000" algn="tl">
                  <a:srgbClr val="000000">
                    <a:alpha val="43137"/>
                  </a:srgbClr>
                </a:outerShdw>
              </a:effectLst>
            </a:endParaRPr>
          </a:p>
          <a:p>
            <a:pPr marL="0" indent="0">
              <a:buNone/>
            </a:pPr>
            <a:r>
              <a:rPr lang="en-US" sz="2000" dirty="0" smtClean="0">
                <a:solidFill>
                  <a:srgbClr val="FF0000"/>
                </a:solidFill>
                <a:effectLst>
                  <a:outerShdw blurRad="38100" dist="38100" dir="2700000" algn="tl">
                    <a:srgbClr val="000000">
                      <a:alpha val="43137"/>
                    </a:srgbClr>
                  </a:outerShdw>
                </a:effectLst>
              </a:rPr>
              <a:t>Examples: group I hydroxides, Ba(OH)2</a:t>
            </a:r>
            <a:endParaRPr lang="en-SG" sz="2000" dirty="0">
              <a:solidFill>
                <a:srgbClr val="FF0000"/>
              </a:solidFill>
              <a:effectLst>
                <a:outerShdw blurRad="38100" dist="38100" dir="2700000" algn="tl">
                  <a:srgbClr val="000000">
                    <a:alpha val="43137"/>
                  </a:srgbClr>
                </a:outerShdw>
              </a:effectLst>
            </a:endParaRPr>
          </a:p>
        </p:txBody>
      </p:sp>
      <p:sp>
        <p:nvSpPr>
          <p:cNvPr id="5" name="Content Placeholder 4"/>
          <p:cNvSpPr>
            <a:spLocks noGrp="1"/>
          </p:cNvSpPr>
          <p:nvPr>
            <p:ph sz="half" idx="2"/>
          </p:nvPr>
        </p:nvSpPr>
        <p:spPr>
          <a:xfrm>
            <a:off x="4644008" y="1412776"/>
            <a:ext cx="4059936" cy="4572000"/>
          </a:xfrm>
        </p:spPr>
        <p:txBody>
          <a:bodyPr/>
          <a:lstStyle/>
          <a:p>
            <a:pPr marL="0" indent="0">
              <a:buNone/>
            </a:pPr>
            <a:r>
              <a:rPr lang="en-US" u="sng" dirty="0" smtClean="0"/>
              <a:t>Weak bases</a:t>
            </a:r>
          </a:p>
          <a:p>
            <a:pPr marL="0" indent="0">
              <a:buNone/>
            </a:pPr>
            <a:r>
              <a:rPr lang="en-US" sz="2000" i="1" dirty="0">
                <a:solidFill>
                  <a:srgbClr val="FF0000"/>
                </a:solidFill>
                <a:effectLst>
                  <a:outerShdw blurRad="38100" dist="38100" dir="2700000" algn="tl">
                    <a:srgbClr val="000000">
                      <a:alpha val="43137"/>
                    </a:srgbClr>
                  </a:outerShdw>
                </a:effectLst>
              </a:rPr>
              <a:t>Partially dissociate in water</a:t>
            </a:r>
          </a:p>
          <a:p>
            <a:pPr marL="0" indent="0">
              <a:buNone/>
            </a:pPr>
            <a:endParaRPr lang="en-US" dirty="0"/>
          </a:p>
          <a:p>
            <a:pPr marL="0" indent="0" algn="ctr">
              <a:buNone/>
            </a:pPr>
            <a:r>
              <a:rPr lang="en-US" sz="2000" dirty="0" smtClean="0">
                <a:solidFill>
                  <a:srgbClr val="FFFF00"/>
                </a:solidFill>
                <a:effectLst>
                  <a:outerShdw blurRad="38100" dist="38100" dir="2700000" algn="tl">
                    <a:srgbClr val="000000">
                      <a:alpha val="43137"/>
                    </a:srgbClr>
                  </a:outerShdw>
                </a:effectLst>
              </a:rPr>
              <a:t>NH3 </a:t>
            </a:r>
            <a:r>
              <a:rPr lang="en-US" sz="2000" dirty="0">
                <a:solidFill>
                  <a:srgbClr val="FFFF00"/>
                </a:solidFill>
                <a:effectLst>
                  <a:outerShdw blurRad="38100" dist="38100" dir="2700000" algn="tl">
                    <a:srgbClr val="000000">
                      <a:alpha val="43137"/>
                    </a:srgbClr>
                  </a:outerShdw>
                </a:effectLst>
              </a:rPr>
              <a:t>+ H2O </a:t>
            </a:r>
            <a:r>
              <a:rPr lang="en-US" sz="2000" dirty="0">
                <a:solidFill>
                  <a:srgbClr val="FFFF00"/>
                </a:solidFill>
                <a:effectLst>
                  <a:outerShdw blurRad="38100" dist="38100" dir="2700000" algn="tl">
                    <a:srgbClr val="000000">
                      <a:alpha val="43137"/>
                    </a:srgbClr>
                  </a:outerShdw>
                </a:effectLst>
                <a:sym typeface="Wingdings" pitchFamily="2" charset="2"/>
              </a:rPr>
              <a:t> </a:t>
            </a:r>
            <a:r>
              <a:rPr lang="en-US" sz="2000" dirty="0" smtClean="0">
                <a:solidFill>
                  <a:srgbClr val="FFFF00"/>
                </a:solidFill>
                <a:effectLst>
                  <a:outerShdw blurRad="38100" dist="38100" dir="2700000" algn="tl">
                    <a:srgbClr val="000000">
                      <a:alpha val="43137"/>
                    </a:srgbClr>
                  </a:outerShdw>
                </a:effectLst>
                <a:sym typeface="Wingdings" pitchFamily="2" charset="2"/>
              </a:rPr>
              <a:t>NH4</a:t>
            </a:r>
            <a:r>
              <a:rPr lang="en-US" sz="2000" baseline="30000" dirty="0" smtClean="0">
                <a:solidFill>
                  <a:srgbClr val="FFFF00"/>
                </a:solidFill>
                <a:effectLst>
                  <a:outerShdw blurRad="38100" dist="38100" dir="2700000" algn="tl">
                    <a:srgbClr val="000000">
                      <a:alpha val="43137"/>
                    </a:srgbClr>
                  </a:outerShdw>
                </a:effectLst>
                <a:sym typeface="Wingdings" pitchFamily="2" charset="2"/>
              </a:rPr>
              <a:t>+</a:t>
            </a:r>
            <a:r>
              <a:rPr lang="en-US" sz="2000" dirty="0" smtClean="0">
                <a:solidFill>
                  <a:srgbClr val="FFFF00"/>
                </a:solidFill>
                <a:effectLst>
                  <a:outerShdw blurRad="38100" dist="38100" dir="2700000" algn="tl">
                    <a:srgbClr val="000000">
                      <a:alpha val="43137"/>
                    </a:srgbClr>
                  </a:outerShdw>
                </a:effectLst>
                <a:sym typeface="Wingdings" pitchFamily="2" charset="2"/>
              </a:rPr>
              <a:t> </a:t>
            </a:r>
            <a:r>
              <a:rPr lang="en-US" sz="2000" dirty="0">
                <a:solidFill>
                  <a:srgbClr val="FFFF00"/>
                </a:solidFill>
                <a:effectLst>
                  <a:outerShdw blurRad="38100" dist="38100" dir="2700000" algn="tl">
                    <a:srgbClr val="000000">
                      <a:alpha val="43137"/>
                    </a:srgbClr>
                  </a:outerShdw>
                </a:effectLst>
                <a:sym typeface="Wingdings" pitchFamily="2" charset="2"/>
              </a:rPr>
              <a:t>+ </a:t>
            </a:r>
            <a:r>
              <a:rPr lang="en-US" sz="2000" dirty="0" smtClean="0">
                <a:solidFill>
                  <a:srgbClr val="FFFF00"/>
                </a:solidFill>
                <a:effectLst>
                  <a:outerShdw blurRad="38100" dist="38100" dir="2700000" algn="tl">
                    <a:srgbClr val="000000">
                      <a:alpha val="43137"/>
                    </a:srgbClr>
                  </a:outerShdw>
                </a:effectLst>
                <a:sym typeface="Wingdings" pitchFamily="2" charset="2"/>
              </a:rPr>
              <a:t>OH</a:t>
            </a:r>
            <a:r>
              <a:rPr lang="en-US" sz="2000" baseline="30000" dirty="0" smtClean="0">
                <a:solidFill>
                  <a:srgbClr val="FFFF00"/>
                </a:solidFill>
                <a:effectLst>
                  <a:outerShdw blurRad="38100" dist="38100" dir="2700000" algn="tl">
                    <a:srgbClr val="000000">
                      <a:alpha val="43137"/>
                    </a:srgbClr>
                  </a:outerShdw>
                </a:effectLst>
                <a:sym typeface="Wingdings" pitchFamily="2" charset="2"/>
              </a:rPr>
              <a:t>-</a:t>
            </a:r>
            <a:r>
              <a:rPr lang="en-US" sz="2000" dirty="0" smtClean="0">
                <a:solidFill>
                  <a:srgbClr val="FFFF00"/>
                </a:solidFill>
                <a:effectLst>
                  <a:outerShdw blurRad="38100" dist="38100" dir="2700000" algn="tl">
                    <a:srgbClr val="000000">
                      <a:alpha val="43137"/>
                    </a:srgbClr>
                  </a:outerShdw>
                </a:effectLst>
                <a:sym typeface="Wingdings" pitchFamily="2" charset="2"/>
              </a:rPr>
              <a:t>     </a:t>
            </a:r>
          </a:p>
          <a:p>
            <a:pPr marL="0" indent="0">
              <a:buNone/>
            </a:pPr>
            <a:r>
              <a:rPr lang="en-US" sz="2000" dirty="0" smtClean="0">
                <a:solidFill>
                  <a:srgbClr val="FFFF00"/>
                </a:solidFill>
                <a:effectLst>
                  <a:outerShdw blurRad="38100" dist="38100" dir="2700000" algn="tl">
                    <a:srgbClr val="000000">
                      <a:alpha val="43137"/>
                    </a:srgbClr>
                  </a:outerShdw>
                </a:effectLst>
                <a:sym typeface="Wingdings" pitchFamily="2" charset="2"/>
              </a:rPr>
              <a:t>    </a:t>
            </a:r>
            <a:endParaRPr lang="en-US" sz="2000" dirty="0">
              <a:solidFill>
                <a:srgbClr val="FFFF00"/>
              </a:solidFill>
              <a:effectLst>
                <a:outerShdw blurRad="38100" dist="38100" dir="2700000" algn="tl">
                  <a:srgbClr val="000000">
                    <a:alpha val="43137"/>
                  </a:srgbClr>
                </a:outerShdw>
              </a:effectLst>
              <a:sym typeface="Wingdings" pitchFamily="2" charset="2"/>
            </a:endParaRPr>
          </a:p>
          <a:p>
            <a:pPr marL="0" indent="0">
              <a:buNone/>
            </a:pPr>
            <a:r>
              <a:rPr lang="en-US" sz="2000" dirty="0" smtClean="0">
                <a:solidFill>
                  <a:schemeClr val="accent2">
                    <a:lumMod val="75000"/>
                  </a:schemeClr>
                </a:solidFill>
                <a:effectLst>
                  <a:outerShdw blurRad="38100" dist="38100" dir="2700000" algn="tl">
                    <a:srgbClr val="000000">
                      <a:alpha val="43137"/>
                    </a:srgbClr>
                  </a:outerShdw>
                </a:effectLst>
              </a:rPr>
              <a:t>Only about 1% of ammonia dissociates into hydroxide ions.</a:t>
            </a:r>
          </a:p>
          <a:p>
            <a:pPr marL="0" indent="0">
              <a:buNone/>
            </a:pPr>
            <a:endParaRPr lang="en-US" sz="2000" dirty="0">
              <a:solidFill>
                <a:schemeClr val="accent2">
                  <a:lumMod val="75000"/>
                </a:schemeClr>
              </a:solidFill>
              <a:effectLst>
                <a:outerShdw blurRad="38100" dist="38100" dir="2700000" algn="tl">
                  <a:srgbClr val="000000">
                    <a:alpha val="43137"/>
                  </a:srgbClr>
                </a:outerShdw>
              </a:effectLst>
            </a:endParaRPr>
          </a:p>
          <a:p>
            <a:pPr marL="0" indent="0" algn="ctr">
              <a:buNone/>
            </a:pPr>
            <a:r>
              <a:rPr lang="en-US" sz="1800" dirty="0" smtClean="0">
                <a:solidFill>
                  <a:srgbClr val="FFFF00"/>
                </a:solidFill>
                <a:effectLst>
                  <a:outerShdw blurRad="38100" dist="38100" dir="2700000" algn="tl">
                    <a:srgbClr val="000000">
                      <a:alpha val="43137"/>
                    </a:srgbClr>
                  </a:outerShdw>
                </a:effectLst>
              </a:rPr>
              <a:t>1 </a:t>
            </a:r>
            <a:r>
              <a:rPr lang="en-US" sz="1800" dirty="0" err="1" smtClean="0">
                <a:solidFill>
                  <a:srgbClr val="FFFF00"/>
                </a:solidFill>
                <a:effectLst>
                  <a:outerShdw blurRad="38100" dist="38100" dir="2700000" algn="tl">
                    <a:srgbClr val="000000">
                      <a:alpha val="43137"/>
                    </a:srgbClr>
                  </a:outerShdw>
                </a:effectLst>
              </a:rPr>
              <a:t>mol</a:t>
            </a:r>
            <a:r>
              <a:rPr lang="en-US" sz="1800" dirty="0" smtClean="0">
                <a:solidFill>
                  <a:srgbClr val="FFFF00"/>
                </a:solidFill>
                <a:effectLst>
                  <a:outerShdw blurRad="38100" dist="38100" dir="2700000" algn="tl">
                    <a:srgbClr val="000000">
                      <a:alpha val="43137"/>
                    </a:srgbClr>
                  </a:outerShdw>
                </a:effectLst>
              </a:rPr>
              <a:t> NH3 </a:t>
            </a:r>
            <a:r>
              <a:rPr lang="en-US" sz="1800" dirty="0" smtClean="0">
                <a:solidFill>
                  <a:srgbClr val="FFFF00"/>
                </a:solidFill>
                <a:effectLst>
                  <a:outerShdw blurRad="38100" dist="38100" dir="2700000" algn="tl">
                    <a:srgbClr val="000000">
                      <a:alpha val="43137"/>
                    </a:srgbClr>
                  </a:outerShdw>
                </a:effectLst>
                <a:sym typeface="Wingdings" pitchFamily="2" charset="2"/>
              </a:rPr>
              <a:t> &lt;&lt; 1mol OH</a:t>
            </a:r>
            <a:r>
              <a:rPr lang="en-US" sz="1800" baseline="30000" dirty="0" smtClean="0">
                <a:solidFill>
                  <a:srgbClr val="FFFF00"/>
                </a:solidFill>
                <a:effectLst>
                  <a:outerShdw blurRad="38100" dist="38100" dir="2700000" algn="tl">
                    <a:srgbClr val="000000">
                      <a:alpha val="43137"/>
                    </a:srgbClr>
                  </a:outerShdw>
                </a:effectLst>
                <a:sym typeface="Wingdings" pitchFamily="2" charset="2"/>
              </a:rPr>
              <a:t>-</a:t>
            </a:r>
            <a:endParaRPr lang="en-US" sz="1800" baseline="30000" dirty="0">
              <a:solidFill>
                <a:srgbClr val="FFFF00"/>
              </a:solidFill>
              <a:effectLst>
                <a:outerShdw blurRad="38100" dist="38100" dir="2700000" algn="tl">
                  <a:srgbClr val="000000">
                    <a:alpha val="43137"/>
                  </a:srgbClr>
                </a:outerShdw>
              </a:effectLst>
              <a:sym typeface="Wingdings" pitchFamily="2" charset="2"/>
            </a:endParaRPr>
          </a:p>
          <a:p>
            <a:pPr marL="0" indent="0">
              <a:buNone/>
            </a:pPr>
            <a:endParaRPr lang="en-US" sz="2000" dirty="0" smtClean="0">
              <a:solidFill>
                <a:schemeClr val="accent2">
                  <a:lumMod val="75000"/>
                </a:schemeClr>
              </a:solidFill>
              <a:effectLst>
                <a:outerShdw blurRad="38100" dist="38100" dir="2700000" algn="tl">
                  <a:srgbClr val="000000">
                    <a:alpha val="43137"/>
                  </a:srgbClr>
                </a:outerShdw>
              </a:effectLst>
            </a:endParaRPr>
          </a:p>
          <a:p>
            <a:pPr marL="0" indent="0">
              <a:buNone/>
            </a:pPr>
            <a:r>
              <a:rPr lang="en-US" sz="2000" dirty="0">
                <a:solidFill>
                  <a:srgbClr val="FF0000"/>
                </a:solidFill>
                <a:effectLst>
                  <a:outerShdw blurRad="38100" dist="38100" dir="2700000" algn="tl">
                    <a:srgbClr val="000000">
                      <a:alpha val="43137"/>
                    </a:srgbClr>
                  </a:outerShdw>
                </a:effectLst>
              </a:rPr>
              <a:t>Examples: </a:t>
            </a:r>
            <a:r>
              <a:rPr lang="en-US" sz="2000" dirty="0" smtClean="0">
                <a:solidFill>
                  <a:srgbClr val="FF0000"/>
                </a:solidFill>
                <a:effectLst>
                  <a:outerShdw blurRad="38100" dist="38100" dir="2700000" algn="tl">
                    <a:srgbClr val="000000">
                      <a:alpha val="43137"/>
                    </a:srgbClr>
                  </a:outerShdw>
                </a:effectLst>
              </a:rPr>
              <a:t>NH3, other amines</a:t>
            </a:r>
            <a:endParaRPr lang="en-SG" sz="2000" dirty="0">
              <a:solidFill>
                <a:srgbClr val="FF0000"/>
              </a:solidFill>
              <a:effectLst>
                <a:outerShdw blurRad="38100" dist="38100" dir="2700000" algn="tl">
                  <a:srgbClr val="000000">
                    <a:alpha val="43137"/>
                  </a:srgbClr>
                </a:outerShdw>
              </a:effectLst>
            </a:endParaRPr>
          </a:p>
        </p:txBody>
      </p:sp>
      <p:sp>
        <p:nvSpPr>
          <p:cNvPr id="6" name="TextBox 5"/>
          <p:cNvSpPr txBox="1"/>
          <p:nvPr/>
        </p:nvSpPr>
        <p:spPr>
          <a:xfrm>
            <a:off x="1580215" y="6165304"/>
            <a:ext cx="5832648"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dirty="0" smtClean="0"/>
              <a:t>Again, the electrical conductivity is greater for strong bases</a:t>
            </a:r>
            <a:endParaRPr lang="en-SG" sz="1600" dirty="0"/>
          </a:p>
        </p:txBody>
      </p:sp>
    </p:spTree>
    <p:extLst>
      <p:ext uri="{BB962C8B-B14F-4D97-AF65-F5344CB8AC3E}">
        <p14:creationId xmlns:p14="http://schemas.microsoft.com/office/powerpoint/2010/main" val="807439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 calcmode="lin" valueType="num">
                                      <p:cBhvr>
                                        <p:cTn id="21"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4">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 calcmode="lin" valueType="num">
                                      <p:cBhvr>
                                        <p:cTn id="28"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29" dur="50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30" dur="500"/>
                                        <p:tgtEl>
                                          <p:spTgt spid="4">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 calcmode="lin" valueType="num">
                                      <p:cBhvr>
                                        <p:cTn id="35" dur="500" fill="hold"/>
                                        <p:tgtEl>
                                          <p:spTgt spid="4">
                                            <p:txEl>
                                              <p:pRg st="7" end="7"/>
                                            </p:txEl>
                                          </p:spTgt>
                                        </p:tgtEl>
                                        <p:attrNameLst>
                                          <p:attrName>ppt_w</p:attrName>
                                        </p:attrNameLst>
                                      </p:cBhvr>
                                      <p:tavLst>
                                        <p:tav tm="0">
                                          <p:val>
                                            <p:fltVal val="0"/>
                                          </p:val>
                                        </p:tav>
                                        <p:tav tm="100000">
                                          <p:val>
                                            <p:strVal val="#ppt_w"/>
                                          </p:val>
                                        </p:tav>
                                      </p:tavLst>
                                    </p:anim>
                                    <p:anim calcmode="lin" valueType="num">
                                      <p:cBhvr>
                                        <p:cTn id="36" dur="500" fill="hold"/>
                                        <p:tgtEl>
                                          <p:spTgt spid="4">
                                            <p:txEl>
                                              <p:pRg st="7" end="7"/>
                                            </p:txEl>
                                          </p:spTgt>
                                        </p:tgtEl>
                                        <p:attrNameLst>
                                          <p:attrName>ppt_h</p:attrName>
                                        </p:attrNameLst>
                                      </p:cBhvr>
                                      <p:tavLst>
                                        <p:tav tm="0">
                                          <p:val>
                                            <p:fltVal val="0"/>
                                          </p:val>
                                        </p:tav>
                                        <p:tav tm="100000">
                                          <p:val>
                                            <p:strVal val="#ppt_h"/>
                                          </p:val>
                                        </p:tav>
                                      </p:tavLst>
                                    </p:anim>
                                    <p:animEffect transition="in" filter="fade">
                                      <p:cBhvr>
                                        <p:cTn id="37" dur="500"/>
                                        <p:tgtEl>
                                          <p:spTgt spid="4">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anim calcmode="lin" valueType="num">
                                      <p:cBhvr>
                                        <p:cTn id="42" dur="500" fill="hold"/>
                                        <p:tgtEl>
                                          <p:spTgt spid="4">
                                            <p:txEl>
                                              <p:pRg st="9" end="9"/>
                                            </p:txEl>
                                          </p:spTgt>
                                        </p:tgtEl>
                                        <p:attrNameLst>
                                          <p:attrName>ppt_w</p:attrName>
                                        </p:attrNameLst>
                                      </p:cBhvr>
                                      <p:tavLst>
                                        <p:tav tm="0">
                                          <p:val>
                                            <p:fltVal val="0"/>
                                          </p:val>
                                        </p:tav>
                                        <p:tav tm="100000">
                                          <p:val>
                                            <p:strVal val="#ppt_w"/>
                                          </p:val>
                                        </p:tav>
                                      </p:tavLst>
                                    </p:anim>
                                    <p:anim calcmode="lin" valueType="num">
                                      <p:cBhvr>
                                        <p:cTn id="43" dur="500" fill="hold"/>
                                        <p:tgtEl>
                                          <p:spTgt spid="4">
                                            <p:txEl>
                                              <p:pRg st="9" end="9"/>
                                            </p:txEl>
                                          </p:spTgt>
                                        </p:tgtEl>
                                        <p:attrNameLst>
                                          <p:attrName>ppt_h</p:attrName>
                                        </p:attrNameLst>
                                      </p:cBhvr>
                                      <p:tavLst>
                                        <p:tav tm="0">
                                          <p:val>
                                            <p:fltVal val="0"/>
                                          </p:val>
                                        </p:tav>
                                        <p:tav tm="100000">
                                          <p:val>
                                            <p:strVal val="#ppt_h"/>
                                          </p:val>
                                        </p:tav>
                                      </p:tavLst>
                                    </p:anim>
                                    <p:animEffect transition="in" filter="fade">
                                      <p:cBhvr>
                                        <p:cTn id="44" dur="500"/>
                                        <p:tgtEl>
                                          <p:spTgt spid="4">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 calcmode="lin" valueType="num">
                                      <p:cBhvr>
                                        <p:cTn id="49"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50"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51" dur="500"/>
                                        <p:tgtEl>
                                          <p:spTgt spid="5">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5">
                                            <p:txEl>
                                              <p:pRg st="1" end="1"/>
                                            </p:txEl>
                                          </p:spTgt>
                                        </p:tgtEl>
                                        <p:attrNameLst>
                                          <p:attrName>style.visibility</p:attrName>
                                        </p:attrNameLst>
                                      </p:cBhvr>
                                      <p:to>
                                        <p:strVal val="visible"/>
                                      </p:to>
                                    </p:set>
                                    <p:anim calcmode="lin" valueType="num">
                                      <p:cBhvr>
                                        <p:cTn id="56"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57"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58" dur="500"/>
                                        <p:tgtEl>
                                          <p:spTgt spid="5">
                                            <p:txEl>
                                              <p:pRg st="1" end="1"/>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5">
                                            <p:txEl>
                                              <p:pRg st="3" end="3"/>
                                            </p:txEl>
                                          </p:spTgt>
                                        </p:tgtEl>
                                        <p:attrNameLst>
                                          <p:attrName>style.visibility</p:attrName>
                                        </p:attrNameLst>
                                      </p:cBhvr>
                                      <p:to>
                                        <p:strVal val="visible"/>
                                      </p:to>
                                    </p:set>
                                    <p:anim calcmode="lin" valueType="num">
                                      <p:cBhvr>
                                        <p:cTn id="63"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64"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65" dur="500"/>
                                        <p:tgtEl>
                                          <p:spTgt spid="5">
                                            <p:txEl>
                                              <p:pRg st="3" end="3"/>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5">
                                            <p:txEl>
                                              <p:pRg st="5" end="5"/>
                                            </p:txEl>
                                          </p:spTgt>
                                        </p:tgtEl>
                                        <p:attrNameLst>
                                          <p:attrName>style.visibility</p:attrName>
                                        </p:attrNameLst>
                                      </p:cBhvr>
                                      <p:to>
                                        <p:strVal val="visible"/>
                                      </p:to>
                                    </p:set>
                                    <p:anim calcmode="lin" valueType="num">
                                      <p:cBhvr>
                                        <p:cTn id="70"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71" dur="500" fill="hold"/>
                                        <p:tgtEl>
                                          <p:spTgt spid="5">
                                            <p:txEl>
                                              <p:pRg st="5" end="5"/>
                                            </p:txEl>
                                          </p:spTgt>
                                        </p:tgtEl>
                                        <p:attrNameLst>
                                          <p:attrName>ppt_h</p:attrName>
                                        </p:attrNameLst>
                                      </p:cBhvr>
                                      <p:tavLst>
                                        <p:tav tm="0">
                                          <p:val>
                                            <p:fltVal val="0"/>
                                          </p:val>
                                        </p:tav>
                                        <p:tav tm="100000">
                                          <p:val>
                                            <p:strVal val="#ppt_h"/>
                                          </p:val>
                                        </p:tav>
                                      </p:tavLst>
                                    </p:anim>
                                    <p:animEffect transition="in" filter="fade">
                                      <p:cBhvr>
                                        <p:cTn id="72" dur="500"/>
                                        <p:tgtEl>
                                          <p:spTgt spid="5">
                                            <p:txEl>
                                              <p:pRg st="5" end="5"/>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5">
                                            <p:txEl>
                                              <p:pRg st="7" end="7"/>
                                            </p:txEl>
                                          </p:spTgt>
                                        </p:tgtEl>
                                        <p:attrNameLst>
                                          <p:attrName>style.visibility</p:attrName>
                                        </p:attrNameLst>
                                      </p:cBhvr>
                                      <p:to>
                                        <p:strVal val="visible"/>
                                      </p:to>
                                    </p:set>
                                    <p:anim calcmode="lin" valueType="num">
                                      <p:cBhvr>
                                        <p:cTn id="77" dur="500" fill="hold"/>
                                        <p:tgtEl>
                                          <p:spTgt spid="5">
                                            <p:txEl>
                                              <p:pRg st="7" end="7"/>
                                            </p:txEl>
                                          </p:spTgt>
                                        </p:tgtEl>
                                        <p:attrNameLst>
                                          <p:attrName>ppt_w</p:attrName>
                                        </p:attrNameLst>
                                      </p:cBhvr>
                                      <p:tavLst>
                                        <p:tav tm="0">
                                          <p:val>
                                            <p:fltVal val="0"/>
                                          </p:val>
                                        </p:tav>
                                        <p:tav tm="100000">
                                          <p:val>
                                            <p:strVal val="#ppt_w"/>
                                          </p:val>
                                        </p:tav>
                                      </p:tavLst>
                                    </p:anim>
                                    <p:anim calcmode="lin" valueType="num">
                                      <p:cBhvr>
                                        <p:cTn id="78" dur="500" fill="hold"/>
                                        <p:tgtEl>
                                          <p:spTgt spid="5">
                                            <p:txEl>
                                              <p:pRg st="7" end="7"/>
                                            </p:txEl>
                                          </p:spTgt>
                                        </p:tgtEl>
                                        <p:attrNameLst>
                                          <p:attrName>ppt_h</p:attrName>
                                        </p:attrNameLst>
                                      </p:cBhvr>
                                      <p:tavLst>
                                        <p:tav tm="0">
                                          <p:val>
                                            <p:fltVal val="0"/>
                                          </p:val>
                                        </p:tav>
                                        <p:tav tm="100000">
                                          <p:val>
                                            <p:strVal val="#ppt_h"/>
                                          </p:val>
                                        </p:tav>
                                      </p:tavLst>
                                    </p:anim>
                                    <p:animEffect transition="in" filter="fade">
                                      <p:cBhvr>
                                        <p:cTn id="79" dur="500"/>
                                        <p:tgtEl>
                                          <p:spTgt spid="5">
                                            <p:txEl>
                                              <p:pRg st="7" end="7"/>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grpId="0" nodeType="clickEffect">
                                  <p:stCondLst>
                                    <p:cond delay="0"/>
                                  </p:stCondLst>
                                  <p:childTnLst>
                                    <p:set>
                                      <p:cBhvr>
                                        <p:cTn id="83" dur="1" fill="hold">
                                          <p:stCondLst>
                                            <p:cond delay="0"/>
                                          </p:stCondLst>
                                        </p:cTn>
                                        <p:tgtEl>
                                          <p:spTgt spid="5">
                                            <p:txEl>
                                              <p:pRg st="9" end="9"/>
                                            </p:txEl>
                                          </p:spTgt>
                                        </p:tgtEl>
                                        <p:attrNameLst>
                                          <p:attrName>style.visibility</p:attrName>
                                        </p:attrNameLst>
                                      </p:cBhvr>
                                      <p:to>
                                        <p:strVal val="visible"/>
                                      </p:to>
                                    </p:set>
                                    <p:anim calcmode="lin" valueType="num">
                                      <p:cBhvr>
                                        <p:cTn id="84" dur="500" fill="hold"/>
                                        <p:tgtEl>
                                          <p:spTgt spid="5">
                                            <p:txEl>
                                              <p:pRg st="9" end="9"/>
                                            </p:txEl>
                                          </p:spTgt>
                                        </p:tgtEl>
                                        <p:attrNameLst>
                                          <p:attrName>ppt_w</p:attrName>
                                        </p:attrNameLst>
                                      </p:cBhvr>
                                      <p:tavLst>
                                        <p:tav tm="0">
                                          <p:val>
                                            <p:fltVal val="0"/>
                                          </p:val>
                                        </p:tav>
                                        <p:tav tm="100000">
                                          <p:val>
                                            <p:strVal val="#ppt_w"/>
                                          </p:val>
                                        </p:tav>
                                      </p:tavLst>
                                    </p:anim>
                                    <p:anim calcmode="lin" valueType="num">
                                      <p:cBhvr>
                                        <p:cTn id="85" dur="500" fill="hold"/>
                                        <p:tgtEl>
                                          <p:spTgt spid="5">
                                            <p:txEl>
                                              <p:pRg st="9" end="9"/>
                                            </p:txEl>
                                          </p:spTgt>
                                        </p:tgtEl>
                                        <p:attrNameLst>
                                          <p:attrName>ppt_h</p:attrName>
                                        </p:attrNameLst>
                                      </p:cBhvr>
                                      <p:tavLst>
                                        <p:tav tm="0">
                                          <p:val>
                                            <p:fltVal val="0"/>
                                          </p:val>
                                        </p:tav>
                                        <p:tav tm="100000">
                                          <p:val>
                                            <p:strVal val="#ppt_h"/>
                                          </p:val>
                                        </p:tav>
                                      </p:tavLst>
                                    </p:anim>
                                    <p:animEffect transition="in" filter="fade">
                                      <p:cBhvr>
                                        <p:cTn id="86" dur="500"/>
                                        <p:tgtEl>
                                          <p:spTgt spid="5">
                                            <p:txEl>
                                              <p:pRg st="9" end="9"/>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grpId="0" nodeType="clickEffect">
                                  <p:stCondLst>
                                    <p:cond delay="0"/>
                                  </p:stCondLst>
                                  <p:childTnLst>
                                    <p:set>
                                      <p:cBhvr>
                                        <p:cTn id="90" dur="1" fill="hold">
                                          <p:stCondLst>
                                            <p:cond delay="0"/>
                                          </p:stCondLst>
                                        </p:cTn>
                                        <p:tgtEl>
                                          <p:spTgt spid="6"/>
                                        </p:tgtEl>
                                        <p:attrNameLst>
                                          <p:attrName>style.visibility</p:attrName>
                                        </p:attrNameLst>
                                      </p:cBhvr>
                                      <p:to>
                                        <p:strVal val="visible"/>
                                      </p:to>
                                    </p:set>
                                    <p:anim calcmode="lin" valueType="num">
                                      <p:cBhvr>
                                        <p:cTn id="91" dur="500" fill="hold"/>
                                        <p:tgtEl>
                                          <p:spTgt spid="6"/>
                                        </p:tgtEl>
                                        <p:attrNameLst>
                                          <p:attrName>ppt_w</p:attrName>
                                        </p:attrNameLst>
                                      </p:cBhvr>
                                      <p:tavLst>
                                        <p:tav tm="0">
                                          <p:val>
                                            <p:fltVal val="0"/>
                                          </p:val>
                                        </p:tav>
                                        <p:tav tm="100000">
                                          <p:val>
                                            <p:strVal val="#ppt_w"/>
                                          </p:val>
                                        </p:tav>
                                      </p:tavLst>
                                    </p:anim>
                                    <p:anim calcmode="lin" valueType="num">
                                      <p:cBhvr>
                                        <p:cTn id="92" dur="500" fill="hold"/>
                                        <p:tgtEl>
                                          <p:spTgt spid="6"/>
                                        </p:tgtEl>
                                        <p:attrNameLst>
                                          <p:attrName>ppt_h</p:attrName>
                                        </p:attrNameLst>
                                      </p:cBhvr>
                                      <p:tavLst>
                                        <p:tav tm="0">
                                          <p:val>
                                            <p:fltVal val="0"/>
                                          </p:val>
                                        </p:tav>
                                        <p:tav tm="100000">
                                          <p:val>
                                            <p:strVal val="#ppt_h"/>
                                          </p:val>
                                        </p:tav>
                                      </p:tavLst>
                                    </p:anim>
                                    <p:animEffect transition="in" filter="fade">
                                      <p:cBhvr>
                                        <p:cTn id="9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uiExpand="1" build="p"/>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72816"/>
            <a:ext cx="8229600" cy="4464496"/>
          </a:xfrm>
        </p:spPr>
        <p:txBody>
          <a:bodyPr>
            <a:normAutofit/>
          </a:bodyPr>
          <a:lstStyle/>
          <a:p>
            <a:r>
              <a:rPr lang="en-AU" sz="2800" dirty="0" smtClean="0">
                <a:effectLst>
                  <a:outerShdw blurRad="38100" dist="38100" dir="2700000" algn="tl">
                    <a:srgbClr val="000000">
                      <a:alpha val="43137"/>
                    </a:srgbClr>
                  </a:outerShdw>
                </a:effectLst>
              </a:rPr>
              <a:t>Predicting Equilibrium</a:t>
            </a:r>
          </a:p>
          <a:p>
            <a:pPr lvl="1"/>
            <a:r>
              <a:rPr lang="en-AU" sz="2800" dirty="0" smtClean="0">
                <a:effectLst>
                  <a:outerShdw blurRad="38100" dist="38100" dir="2700000" algn="tl">
                    <a:srgbClr val="000000">
                      <a:alpha val="43137"/>
                    </a:srgbClr>
                  </a:outerShdw>
                </a:effectLst>
              </a:rPr>
              <a:t>The direction of acid-base </a:t>
            </a:r>
            <a:r>
              <a:rPr lang="en-AU" sz="2800" dirty="0" err="1" smtClean="0">
                <a:effectLst>
                  <a:outerShdw blurRad="38100" dist="38100" dir="2700000" algn="tl">
                    <a:srgbClr val="000000">
                      <a:alpha val="43137"/>
                    </a:srgbClr>
                  </a:outerShdw>
                </a:effectLst>
              </a:rPr>
              <a:t>equilibria</a:t>
            </a:r>
            <a:r>
              <a:rPr lang="en-AU" sz="2800" dirty="0" smtClean="0">
                <a:effectLst>
                  <a:outerShdw blurRad="38100" dist="38100" dir="2700000" algn="tl">
                    <a:srgbClr val="000000">
                      <a:alpha val="43137"/>
                    </a:srgbClr>
                  </a:outerShdw>
                </a:effectLst>
              </a:rPr>
              <a:t> is away from the stronger acid base side and towards the weaker acid base side</a:t>
            </a:r>
          </a:p>
          <a:p>
            <a:pPr lvl="2"/>
            <a:r>
              <a:rPr lang="en-AU" sz="2400" dirty="0" smtClean="0">
                <a:effectLst>
                  <a:outerShdw blurRad="38100" dist="38100" dir="2700000" algn="tl">
                    <a:srgbClr val="000000">
                      <a:alpha val="43137"/>
                    </a:srgbClr>
                  </a:outerShdw>
                </a:effectLst>
              </a:rPr>
              <a:t>The stronger the acid, the weaker its conjugate base</a:t>
            </a:r>
          </a:p>
          <a:p>
            <a:pPr lvl="2"/>
            <a:r>
              <a:rPr lang="en-AU" sz="2400" dirty="0" smtClean="0">
                <a:effectLst>
                  <a:outerShdw blurRad="38100" dist="38100" dir="2700000" algn="tl">
                    <a:srgbClr val="000000">
                      <a:alpha val="43137"/>
                    </a:srgbClr>
                  </a:outerShdw>
                </a:effectLst>
              </a:rPr>
              <a:t>The stronger the base, the weaker its conjugate acid</a:t>
            </a:r>
          </a:p>
          <a:p>
            <a:endParaRPr lang="en-AU" sz="2800" dirty="0"/>
          </a:p>
          <a:p>
            <a:endParaRPr lang="en-AU" dirty="0"/>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Bronsted-Lowry (equilibrium) </a:t>
            </a:r>
            <a:endParaRPr lang="en-A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237534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u="sng" dirty="0">
                <a:effectLst>
                  <a:outerShdw blurRad="38100" dist="38100" dir="2700000" algn="tl">
                    <a:srgbClr val="000000">
                      <a:alpha val="43137"/>
                    </a:srgbClr>
                  </a:outerShdw>
                </a:effectLst>
              </a:rPr>
              <a:t>Reactions that proceed to a large extent</a:t>
            </a:r>
            <a:r>
              <a:rPr lang="en-AU" u="sng" dirty="0" smtClean="0">
                <a:effectLst>
                  <a:outerShdw blurRad="38100" dist="38100" dir="2700000" algn="tl">
                    <a:srgbClr val="000000">
                      <a:alpha val="43137"/>
                    </a:srgbClr>
                  </a:outerShdw>
                </a:effectLst>
              </a:rPr>
              <a:t>:</a:t>
            </a:r>
          </a:p>
          <a:p>
            <a:pPr lvl="1"/>
            <a:r>
              <a:rPr lang="en-AU" dirty="0" smtClean="0">
                <a:effectLst>
                  <a:outerShdw blurRad="38100" dist="38100" dir="2700000" algn="tl">
                    <a:srgbClr val="000000">
                      <a:alpha val="43137"/>
                    </a:srgbClr>
                  </a:outerShdw>
                </a:effectLst>
              </a:rPr>
              <a:t>A strong acid will force the equilibrium in the opposite direction (in this case, forward or right)</a:t>
            </a:r>
            <a:r>
              <a:rPr lang="en-AU" u="sng" dirty="0" smtClean="0">
                <a:effectLst>
                  <a:outerShdw blurRad="38100" dist="38100" dir="2700000" algn="tl">
                    <a:srgbClr val="000000">
                      <a:alpha val="43137"/>
                    </a:srgbClr>
                  </a:outerShdw>
                </a:effectLst>
              </a:rPr>
              <a:t> </a:t>
            </a:r>
            <a:endParaRPr lang="en-AU" u="sng" dirty="0">
              <a:effectLst>
                <a:outerShdw blurRad="38100" dist="38100" dir="2700000" algn="tl">
                  <a:srgbClr val="000000">
                    <a:alpha val="43137"/>
                  </a:srgbClr>
                </a:outerShdw>
              </a:effectLst>
            </a:endParaRPr>
          </a:p>
          <a:p>
            <a:pPr lvl="3"/>
            <a:r>
              <a:rPr lang="en-AU" dirty="0">
                <a:effectLst>
                  <a:outerShdw blurRad="38100" dist="38100" dir="2700000" algn="tl">
                    <a:srgbClr val="000000">
                      <a:alpha val="43137"/>
                    </a:srgbClr>
                  </a:outerShdw>
                </a:effectLst>
              </a:rPr>
              <a:t>HCl + H</a:t>
            </a:r>
            <a:r>
              <a:rPr lang="en-AU" baseline="-25000" dirty="0">
                <a:effectLst>
                  <a:outerShdw blurRad="38100" dist="38100" dir="2700000" algn="tl">
                    <a:srgbClr val="000000">
                      <a:alpha val="43137"/>
                    </a:srgbClr>
                  </a:outerShdw>
                </a:effectLst>
              </a:rPr>
              <a:t>2</a:t>
            </a:r>
            <a:r>
              <a:rPr lang="en-AU" dirty="0">
                <a:effectLst>
                  <a:outerShdw blurRad="38100" dist="38100" dir="2700000" algn="tl">
                    <a:srgbClr val="000000">
                      <a:alpha val="43137"/>
                    </a:srgbClr>
                  </a:outerShdw>
                </a:effectLst>
              </a:rPr>
              <a:t>O &lt;===&gt; H</a:t>
            </a:r>
            <a:r>
              <a:rPr lang="en-AU" baseline="-25000" dirty="0">
                <a:effectLst>
                  <a:outerShdw blurRad="38100" dist="38100" dir="2700000" algn="tl">
                    <a:srgbClr val="000000">
                      <a:alpha val="43137"/>
                    </a:srgbClr>
                  </a:outerShdw>
                </a:effectLst>
              </a:rPr>
              <a:t>3</a:t>
            </a:r>
            <a:r>
              <a:rPr lang="en-AU" dirty="0">
                <a:effectLst>
                  <a:outerShdw blurRad="38100" dist="38100" dir="2700000" algn="tl">
                    <a:srgbClr val="000000">
                      <a:alpha val="43137"/>
                    </a:srgbClr>
                  </a:outerShdw>
                </a:effectLst>
              </a:rPr>
              <a:t>O</a:t>
            </a:r>
            <a:r>
              <a:rPr lang="en-AU" baseline="30000" dirty="0">
                <a:effectLst>
                  <a:outerShdw blurRad="38100" dist="38100" dir="2700000" algn="tl">
                    <a:srgbClr val="000000">
                      <a:alpha val="43137"/>
                    </a:srgbClr>
                  </a:outerShdw>
                </a:effectLst>
              </a:rPr>
              <a:t>+</a:t>
            </a:r>
            <a:r>
              <a:rPr lang="en-AU" dirty="0">
                <a:effectLst>
                  <a:outerShdw blurRad="38100" dist="38100" dir="2700000" algn="tl">
                    <a:srgbClr val="000000">
                      <a:alpha val="43137"/>
                    </a:srgbClr>
                  </a:outerShdw>
                </a:effectLst>
              </a:rPr>
              <a:t> + </a:t>
            </a:r>
            <a:r>
              <a:rPr lang="en-AU" dirty="0" err="1">
                <a:effectLst>
                  <a:outerShdw blurRad="38100" dist="38100" dir="2700000" algn="tl">
                    <a:srgbClr val="000000">
                      <a:alpha val="43137"/>
                    </a:srgbClr>
                  </a:outerShdw>
                </a:effectLst>
              </a:rPr>
              <a:t>Cl</a:t>
            </a:r>
            <a:r>
              <a:rPr lang="en-AU" dirty="0">
                <a:effectLst>
                  <a:outerShdw blurRad="38100" dist="38100" dir="2700000" algn="tl">
                    <a:srgbClr val="000000">
                      <a:alpha val="43137"/>
                    </a:srgbClr>
                  </a:outerShdw>
                </a:effectLst>
              </a:rPr>
              <a:t>¯ </a:t>
            </a:r>
          </a:p>
          <a:p>
            <a:r>
              <a:rPr lang="en-AU" u="sng" dirty="0">
                <a:effectLst>
                  <a:outerShdw blurRad="38100" dist="38100" dir="2700000" algn="tl">
                    <a:srgbClr val="000000">
                      <a:alpha val="43137"/>
                    </a:srgbClr>
                  </a:outerShdw>
                </a:effectLst>
              </a:rPr>
              <a:t>Reactions that proceed to a small extent: </a:t>
            </a:r>
          </a:p>
          <a:p>
            <a:pPr lvl="1"/>
            <a:r>
              <a:rPr lang="en-AU" dirty="0">
                <a:effectLst>
                  <a:outerShdw blurRad="38100" dist="38100" dir="2700000" algn="tl">
                    <a:srgbClr val="000000">
                      <a:alpha val="43137"/>
                    </a:srgbClr>
                  </a:outerShdw>
                </a:effectLst>
              </a:rPr>
              <a:t>If the weaker of the two acids and the weaker of the two bases are reactants (appear on the left side of the equation), the reaction is said to proceed to only a small extent: </a:t>
            </a:r>
          </a:p>
          <a:p>
            <a:pPr lvl="3"/>
            <a:r>
              <a:rPr lang="en-AU" dirty="0">
                <a:effectLst>
                  <a:outerShdw blurRad="38100" dist="38100" dir="2700000" algn="tl">
                    <a:srgbClr val="000000">
                      <a:alpha val="43137"/>
                    </a:srgbClr>
                  </a:outerShdw>
                </a:effectLst>
              </a:rPr>
              <a:t>NH</a:t>
            </a:r>
            <a:r>
              <a:rPr lang="en-AU" baseline="-25000" dirty="0">
                <a:effectLst>
                  <a:outerShdw blurRad="38100" dist="38100" dir="2700000" algn="tl">
                    <a:srgbClr val="000000">
                      <a:alpha val="43137"/>
                    </a:srgbClr>
                  </a:outerShdw>
                </a:effectLst>
              </a:rPr>
              <a:t>3</a:t>
            </a:r>
            <a:r>
              <a:rPr lang="en-AU" dirty="0">
                <a:effectLst>
                  <a:outerShdw blurRad="38100" dist="38100" dir="2700000" algn="tl">
                    <a:srgbClr val="000000">
                      <a:alpha val="43137"/>
                    </a:srgbClr>
                  </a:outerShdw>
                </a:effectLst>
              </a:rPr>
              <a:t> + H</a:t>
            </a:r>
            <a:r>
              <a:rPr lang="en-AU" baseline="-25000" dirty="0">
                <a:effectLst>
                  <a:outerShdw blurRad="38100" dist="38100" dir="2700000" algn="tl">
                    <a:srgbClr val="000000">
                      <a:alpha val="43137"/>
                    </a:srgbClr>
                  </a:outerShdw>
                </a:effectLst>
              </a:rPr>
              <a:t>2</a:t>
            </a:r>
            <a:r>
              <a:rPr lang="en-AU" dirty="0">
                <a:effectLst>
                  <a:outerShdw blurRad="38100" dist="38100" dir="2700000" algn="tl">
                    <a:srgbClr val="000000">
                      <a:alpha val="43137"/>
                    </a:srgbClr>
                  </a:outerShdw>
                </a:effectLst>
              </a:rPr>
              <a:t>O &lt;===&gt; NH</a:t>
            </a:r>
            <a:r>
              <a:rPr lang="en-AU" baseline="-25000" dirty="0">
                <a:effectLst>
                  <a:outerShdw blurRad="38100" dist="38100" dir="2700000" algn="tl">
                    <a:srgbClr val="000000">
                      <a:alpha val="43137"/>
                    </a:srgbClr>
                  </a:outerShdw>
                </a:effectLst>
              </a:rPr>
              <a:t>4</a:t>
            </a:r>
            <a:r>
              <a:rPr lang="en-AU" baseline="30000" dirty="0">
                <a:effectLst>
                  <a:outerShdw blurRad="38100" dist="38100" dir="2700000" algn="tl">
                    <a:srgbClr val="000000">
                      <a:alpha val="43137"/>
                    </a:srgbClr>
                  </a:outerShdw>
                </a:effectLst>
              </a:rPr>
              <a:t>+</a:t>
            </a:r>
            <a:r>
              <a:rPr lang="en-AU" dirty="0">
                <a:effectLst>
                  <a:outerShdw blurRad="38100" dist="38100" dir="2700000" algn="tl">
                    <a:srgbClr val="000000">
                      <a:alpha val="43137"/>
                    </a:srgbClr>
                  </a:outerShdw>
                </a:effectLst>
              </a:rPr>
              <a:t> + OH¯ </a:t>
            </a:r>
          </a:p>
          <a:p>
            <a:r>
              <a:rPr lang="en-AU" dirty="0">
                <a:effectLst>
                  <a:outerShdw blurRad="38100" dist="38100" dir="2700000" algn="tl">
                    <a:srgbClr val="000000">
                      <a:alpha val="43137"/>
                    </a:srgbClr>
                  </a:outerShdw>
                </a:effectLst>
              </a:rPr>
              <a:t>Identify the conjugate acid base pairs in each reaction.</a:t>
            </a:r>
          </a:p>
          <a:p>
            <a:endParaRPr lang="en-AU" dirty="0">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Bronsted-Lowry (equilibrium)</a:t>
            </a:r>
            <a:endParaRPr lang="en-A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55661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114800" cy="4572000"/>
          </a:xfrm>
        </p:spPr>
        <p:txBody>
          <a:bodyPr>
            <a:normAutofit lnSpcReduction="10000"/>
          </a:bodyPr>
          <a:lstStyle/>
          <a:p>
            <a:r>
              <a:rPr lang="en-AU" dirty="0" smtClean="0">
                <a:effectLst>
                  <a:outerShdw blurRad="38100" dist="38100" dir="2700000" algn="tl">
                    <a:srgbClr val="000000">
                      <a:alpha val="43137"/>
                    </a:srgbClr>
                  </a:outerShdw>
                </a:effectLst>
              </a:rPr>
              <a:t>He classified all chemicals into three categories – acids, bases and salts</a:t>
            </a:r>
          </a:p>
          <a:p>
            <a:r>
              <a:rPr lang="en-AU" dirty="0" smtClean="0">
                <a:effectLst>
                  <a:outerShdw blurRad="38100" dist="38100" dir="2700000" algn="tl">
                    <a:srgbClr val="000000">
                      <a:alpha val="43137"/>
                    </a:srgbClr>
                  </a:outerShdw>
                </a:effectLst>
              </a:rPr>
              <a:t>He believed that all acids contained oxygen and it was this that gave them their sour taste</a:t>
            </a:r>
          </a:p>
          <a:p>
            <a:r>
              <a:rPr lang="en-AU" dirty="0" smtClean="0">
                <a:solidFill>
                  <a:srgbClr val="FF0000"/>
                </a:solidFill>
                <a:effectLst>
                  <a:outerShdw blurRad="38100" dist="38100" dir="2700000" algn="tl">
                    <a:srgbClr val="000000">
                      <a:alpha val="43137"/>
                    </a:srgbClr>
                  </a:outerShdw>
                </a:effectLst>
              </a:rPr>
              <a:t>Flaw: not all acids contain oxygen and metal oxides form bases</a:t>
            </a:r>
            <a:endParaRPr lang="en-AU" dirty="0">
              <a:solidFill>
                <a:srgbClr val="FF0000"/>
              </a:solidFill>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Antoine Lavoisier (1743-1794)</a:t>
            </a:r>
            <a:endParaRPr lang="en-AU" dirty="0">
              <a:effectLst>
                <a:outerShdw blurRad="38100" dist="38100" dir="2700000" algn="tl">
                  <a:srgbClr val="000000">
                    <a:alpha val="43137"/>
                  </a:srgbClr>
                </a:outerShdw>
              </a:effectLst>
            </a:endParaRPr>
          </a:p>
        </p:txBody>
      </p:sp>
      <p:pic>
        <p:nvPicPr>
          <p:cNvPr id="4" name="Picture 3" descr="http://www.personsfamous.com/pictures/antoinelavoisie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1700808"/>
            <a:ext cx="2736304" cy="3816424"/>
          </a:xfrm>
          <a:prstGeom prst="rect">
            <a:avLst/>
          </a:prstGeom>
          <a:noFill/>
          <a:ln>
            <a:noFill/>
          </a:ln>
        </p:spPr>
      </p:pic>
    </p:spTree>
    <p:extLst>
      <p:ext uri="{BB962C8B-B14F-4D97-AF65-F5344CB8AC3E}">
        <p14:creationId xmlns:p14="http://schemas.microsoft.com/office/powerpoint/2010/main" val="35538024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402832" cy="4572000"/>
          </a:xfrm>
        </p:spPr>
        <p:txBody>
          <a:bodyPr/>
          <a:lstStyle/>
          <a:p>
            <a:r>
              <a:rPr lang="en-AU" dirty="0" smtClean="0">
                <a:effectLst>
                  <a:outerShdw blurRad="38100" dist="38100" dir="2700000" algn="tl">
                    <a:srgbClr val="000000">
                      <a:alpha val="43137"/>
                    </a:srgbClr>
                  </a:outerShdw>
                </a:effectLst>
              </a:rPr>
              <a:t>Showed that all acids do not contain oxygen</a:t>
            </a:r>
          </a:p>
          <a:p>
            <a:r>
              <a:rPr lang="en-AU" dirty="0" smtClean="0">
                <a:effectLst>
                  <a:outerShdw blurRad="38100" dist="38100" dir="2700000" algn="tl">
                    <a:srgbClr val="000000">
                      <a:alpha val="43137"/>
                    </a:srgbClr>
                  </a:outerShdw>
                </a:effectLst>
              </a:rPr>
              <a:t>Proposed that acids are hydrogen containing materials following the discovery of HCl</a:t>
            </a:r>
          </a:p>
          <a:p>
            <a:r>
              <a:rPr lang="en-AU" dirty="0" smtClean="0">
                <a:solidFill>
                  <a:srgbClr val="FF0000"/>
                </a:solidFill>
                <a:effectLst>
                  <a:outerShdw blurRad="38100" dist="38100" dir="2700000" algn="tl">
                    <a:srgbClr val="000000">
                      <a:alpha val="43137"/>
                    </a:srgbClr>
                  </a:outerShdw>
                </a:effectLst>
              </a:rPr>
              <a:t>Flaw: not all substances that contain hydrogen are acids</a:t>
            </a:r>
            <a:endParaRPr lang="en-AU" dirty="0">
              <a:solidFill>
                <a:srgbClr val="FF0000"/>
              </a:solidFill>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Humphrey Davy (1778-1829)</a:t>
            </a:r>
            <a:endParaRPr lang="en-AU" dirty="0">
              <a:effectLst>
                <a:outerShdw blurRad="38100" dist="38100" dir="2700000" algn="tl">
                  <a:srgbClr val="000000">
                    <a:alpha val="43137"/>
                  </a:srgbClr>
                </a:outerShdw>
              </a:effectLst>
            </a:endParaRPr>
          </a:p>
        </p:txBody>
      </p:sp>
      <p:pic>
        <p:nvPicPr>
          <p:cNvPr id="4" name="Picture 3" descr="http://media.kunst-fuer-alle.de/img/36/m/36_3078~sir-humphry-davy-(1778-1829)-1815.jpg"/>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700808"/>
            <a:ext cx="3096344" cy="4104456"/>
          </a:xfrm>
          <a:prstGeom prst="rect">
            <a:avLst/>
          </a:prstGeom>
          <a:noFill/>
          <a:ln>
            <a:noFill/>
          </a:ln>
        </p:spPr>
      </p:pic>
    </p:spTree>
    <p:extLst>
      <p:ext uri="{BB962C8B-B14F-4D97-AF65-F5344CB8AC3E}">
        <p14:creationId xmlns:p14="http://schemas.microsoft.com/office/powerpoint/2010/main" val="2410398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5482952" cy="4785320"/>
          </a:xfrm>
        </p:spPr>
        <p:txBody>
          <a:bodyPr>
            <a:normAutofit fontScale="92500" lnSpcReduction="10000"/>
          </a:bodyPr>
          <a:lstStyle/>
          <a:p>
            <a:r>
              <a:rPr lang="en-AU" dirty="0" smtClean="0">
                <a:effectLst>
                  <a:outerShdw blurRad="38100" dist="38100" dir="2700000" algn="tl">
                    <a:srgbClr val="000000">
                      <a:alpha val="43137"/>
                    </a:srgbClr>
                  </a:outerShdw>
                </a:effectLst>
              </a:rPr>
              <a:t>Acids dissociate in water forming H</a:t>
            </a:r>
            <a:r>
              <a:rPr lang="en-AU" baseline="30000" dirty="0" smtClean="0">
                <a:effectLst>
                  <a:outerShdw blurRad="38100" dist="38100" dir="2700000" algn="tl">
                    <a:srgbClr val="000000">
                      <a:alpha val="43137"/>
                    </a:srgbClr>
                  </a:outerShdw>
                </a:effectLst>
              </a:rPr>
              <a:t>+</a:t>
            </a:r>
            <a:r>
              <a:rPr lang="en-AU" dirty="0" smtClean="0">
                <a:effectLst>
                  <a:outerShdw blurRad="38100" dist="38100" dir="2700000" algn="tl">
                    <a:srgbClr val="000000">
                      <a:alpha val="43137"/>
                    </a:srgbClr>
                  </a:outerShdw>
                </a:effectLst>
              </a:rPr>
              <a:t> as one product</a:t>
            </a:r>
          </a:p>
          <a:p>
            <a:r>
              <a:rPr lang="en-AU" dirty="0" smtClean="0">
                <a:effectLst>
                  <a:outerShdw blurRad="38100" dist="38100" dir="2700000" algn="tl">
                    <a:srgbClr val="000000">
                      <a:alpha val="43137"/>
                    </a:srgbClr>
                  </a:outerShdw>
                </a:effectLst>
              </a:rPr>
              <a:t>Bases dissociate in water forming OH</a:t>
            </a:r>
            <a:r>
              <a:rPr lang="en-AU" baseline="30000" dirty="0" smtClean="0">
                <a:effectLst>
                  <a:outerShdw blurRad="38100" dist="38100" dir="2700000" algn="tl">
                    <a:srgbClr val="000000">
                      <a:alpha val="43137"/>
                    </a:srgbClr>
                  </a:outerShdw>
                </a:effectLst>
              </a:rPr>
              <a:t>-</a:t>
            </a:r>
            <a:r>
              <a:rPr lang="en-AU" dirty="0" smtClean="0">
                <a:effectLst>
                  <a:outerShdw blurRad="38100" dist="38100" dir="2700000" algn="tl">
                    <a:srgbClr val="000000">
                      <a:alpha val="43137"/>
                    </a:srgbClr>
                  </a:outerShdw>
                </a:effectLst>
              </a:rPr>
              <a:t> as one product</a:t>
            </a:r>
          </a:p>
          <a:p>
            <a:r>
              <a:rPr lang="en-AU" dirty="0" smtClean="0">
                <a:effectLst>
                  <a:outerShdw blurRad="38100" dist="38100" dir="2700000" algn="tl">
                    <a:srgbClr val="000000">
                      <a:alpha val="43137"/>
                    </a:srgbClr>
                  </a:outerShdw>
                </a:effectLst>
              </a:rPr>
              <a:t>Neutralisation involves the reaction of </a:t>
            </a:r>
            <a:r>
              <a:rPr lang="en-AU" dirty="0">
                <a:effectLst>
                  <a:outerShdw blurRad="38100" dist="38100" dir="2700000" algn="tl">
                    <a:srgbClr val="000000">
                      <a:alpha val="43137"/>
                    </a:srgbClr>
                  </a:outerShdw>
                </a:effectLst>
              </a:rPr>
              <a:t>H</a:t>
            </a:r>
            <a:r>
              <a:rPr lang="en-AU" baseline="30000" dirty="0">
                <a:effectLst>
                  <a:outerShdw blurRad="38100" dist="38100" dir="2700000" algn="tl">
                    <a:srgbClr val="000000">
                      <a:alpha val="43137"/>
                    </a:srgbClr>
                  </a:outerShdw>
                </a:effectLst>
              </a:rPr>
              <a:t>+ </a:t>
            </a:r>
            <a:r>
              <a:rPr lang="en-AU" dirty="0" smtClean="0">
                <a:effectLst>
                  <a:outerShdw blurRad="38100" dist="38100" dir="2700000" algn="tl">
                    <a:srgbClr val="000000">
                      <a:alpha val="43137"/>
                    </a:srgbClr>
                  </a:outerShdw>
                </a:effectLst>
              </a:rPr>
              <a:t>and</a:t>
            </a:r>
            <a:r>
              <a:rPr lang="en-AU" dirty="0">
                <a:effectLst>
                  <a:outerShdw blurRad="38100" dist="38100" dir="2700000" algn="tl">
                    <a:srgbClr val="000000">
                      <a:alpha val="43137"/>
                    </a:srgbClr>
                  </a:outerShdw>
                </a:effectLst>
              </a:rPr>
              <a:t> OH</a:t>
            </a:r>
            <a:r>
              <a:rPr lang="en-AU" baseline="30000" dirty="0">
                <a:effectLst>
                  <a:outerShdw blurRad="38100" dist="38100" dir="2700000" algn="tl">
                    <a:srgbClr val="000000">
                      <a:alpha val="43137"/>
                    </a:srgbClr>
                  </a:outerShdw>
                </a:effectLst>
              </a:rPr>
              <a:t>-</a:t>
            </a:r>
            <a:r>
              <a:rPr lang="en-AU" dirty="0" smtClean="0">
                <a:effectLst>
                  <a:outerShdw blurRad="38100" dist="38100" dir="2700000" algn="tl">
                    <a:srgbClr val="000000">
                      <a:alpha val="43137"/>
                    </a:srgbClr>
                  </a:outerShdw>
                </a:effectLst>
              </a:rPr>
              <a:t> forming a salt in water</a:t>
            </a:r>
          </a:p>
          <a:p>
            <a:r>
              <a:rPr lang="en-AU" dirty="0" smtClean="0">
                <a:solidFill>
                  <a:srgbClr val="FF0000"/>
                </a:solidFill>
                <a:effectLst>
                  <a:outerShdw blurRad="38100" dist="38100" dir="2700000" algn="tl">
                    <a:srgbClr val="000000">
                      <a:alpha val="43137"/>
                    </a:srgbClr>
                  </a:outerShdw>
                </a:effectLst>
              </a:rPr>
              <a:t>Flaws:</a:t>
            </a:r>
          </a:p>
          <a:p>
            <a:pPr lvl="1"/>
            <a:r>
              <a:rPr lang="en-AU" dirty="0" smtClean="0">
                <a:solidFill>
                  <a:srgbClr val="FF0000"/>
                </a:solidFill>
                <a:effectLst>
                  <a:outerShdw blurRad="38100" dist="38100" dir="2700000" algn="tl">
                    <a:srgbClr val="000000">
                      <a:alpha val="43137"/>
                    </a:srgbClr>
                  </a:outerShdw>
                </a:effectLst>
              </a:rPr>
              <a:t>theories only apply to aqueous solutions</a:t>
            </a:r>
          </a:p>
          <a:p>
            <a:pPr lvl="1"/>
            <a:r>
              <a:rPr lang="en-AU" dirty="0" smtClean="0">
                <a:solidFill>
                  <a:srgbClr val="FF0000"/>
                </a:solidFill>
                <a:effectLst>
                  <a:outerShdw blurRad="38100" dist="38100" dir="2700000" algn="tl">
                    <a:srgbClr val="000000">
                      <a:alpha val="43137"/>
                    </a:srgbClr>
                  </a:outerShdw>
                </a:effectLst>
              </a:rPr>
              <a:t>Some substances such as NH3 are bases and do not contain OH-</a:t>
            </a:r>
          </a:p>
          <a:p>
            <a:pPr lvl="1"/>
            <a:r>
              <a:rPr lang="en-AU" dirty="0" smtClean="0">
                <a:solidFill>
                  <a:srgbClr val="FF0000"/>
                </a:solidFill>
                <a:effectLst>
                  <a:outerShdw blurRad="38100" dist="38100" dir="2700000" algn="tl">
                    <a:srgbClr val="000000">
                      <a:alpha val="43137"/>
                    </a:srgbClr>
                  </a:outerShdw>
                </a:effectLst>
              </a:rPr>
              <a:t>Relative strengths not addressed</a:t>
            </a:r>
          </a:p>
          <a:p>
            <a:pPr lvl="1"/>
            <a:r>
              <a:rPr lang="en-AU" dirty="0" smtClean="0">
                <a:solidFill>
                  <a:srgbClr val="FF0000"/>
                </a:solidFill>
                <a:effectLst>
                  <a:outerShdw blurRad="38100" dist="38100" dir="2700000" algn="tl">
                    <a:srgbClr val="000000">
                      <a:alpha val="43137"/>
                    </a:srgbClr>
                  </a:outerShdw>
                </a:effectLst>
              </a:rPr>
              <a:t>Amphoteric substances not addressed</a:t>
            </a:r>
            <a:endParaRPr lang="en-AU" dirty="0">
              <a:solidFill>
                <a:srgbClr val="FF0000"/>
              </a:solidFill>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AU" dirty="0" err="1" smtClean="0">
                <a:effectLst>
                  <a:outerShdw blurRad="38100" dist="38100" dir="2700000" algn="tl">
                    <a:srgbClr val="000000">
                      <a:alpha val="43137"/>
                    </a:srgbClr>
                  </a:outerShdw>
                </a:effectLst>
              </a:rPr>
              <a:t>Svante</a:t>
            </a:r>
            <a:r>
              <a:rPr lang="en-AU" dirty="0" smtClean="0">
                <a:effectLst>
                  <a:outerShdw blurRad="38100" dist="38100" dir="2700000" algn="tl">
                    <a:srgbClr val="000000">
                      <a:alpha val="43137"/>
                    </a:srgbClr>
                  </a:outerShdw>
                </a:effectLst>
              </a:rPr>
              <a:t> Arrhenius (1859-1927)</a:t>
            </a:r>
            <a:endParaRPr lang="en-AU" dirty="0">
              <a:effectLst>
                <a:outerShdw blurRad="38100" dist="38100" dir="2700000" algn="tl">
                  <a:srgbClr val="000000">
                    <a:alpha val="43137"/>
                  </a:srgbClr>
                </a:outerShdw>
              </a:effectLst>
            </a:endParaRPr>
          </a:p>
        </p:txBody>
      </p:sp>
      <p:pic>
        <p:nvPicPr>
          <p:cNvPr id="4" name="il_fi" descr="http://www.saawinternational.org/Svante%20Arrhenius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6176" y="1707032"/>
            <a:ext cx="2448272" cy="3600400"/>
          </a:xfrm>
          <a:prstGeom prst="rect">
            <a:avLst/>
          </a:prstGeom>
          <a:noFill/>
          <a:ln>
            <a:noFill/>
          </a:ln>
        </p:spPr>
      </p:pic>
    </p:spTree>
    <p:extLst>
      <p:ext uri="{BB962C8B-B14F-4D97-AF65-F5344CB8AC3E}">
        <p14:creationId xmlns:p14="http://schemas.microsoft.com/office/powerpoint/2010/main" val="6067604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00808"/>
            <a:ext cx="8229600" cy="4395192"/>
          </a:xfrm>
        </p:spPr>
        <p:txBody>
          <a:bodyPr/>
          <a:lstStyle/>
          <a:p>
            <a:r>
              <a:rPr lang="en-AU" dirty="0" smtClean="0">
                <a:effectLst>
                  <a:outerShdw blurRad="38100" dist="38100" dir="2700000" algn="tl">
                    <a:srgbClr val="000000">
                      <a:alpha val="43137"/>
                    </a:srgbClr>
                  </a:outerShdw>
                </a:effectLst>
              </a:rPr>
              <a:t>An acid is a proton (H</a:t>
            </a:r>
            <a:r>
              <a:rPr lang="en-AU" baseline="30000" dirty="0" smtClean="0">
                <a:effectLst>
                  <a:outerShdw blurRad="38100" dist="38100" dir="2700000" algn="tl">
                    <a:srgbClr val="000000">
                      <a:alpha val="43137"/>
                    </a:srgbClr>
                  </a:outerShdw>
                </a:effectLst>
              </a:rPr>
              <a:t>+</a:t>
            </a:r>
            <a:r>
              <a:rPr lang="en-AU" dirty="0" smtClean="0">
                <a:effectLst>
                  <a:outerShdw blurRad="38100" dist="38100" dir="2700000" algn="tl">
                    <a:srgbClr val="000000">
                      <a:alpha val="43137"/>
                    </a:srgbClr>
                  </a:outerShdw>
                </a:effectLst>
              </a:rPr>
              <a:t>) donor</a:t>
            </a:r>
          </a:p>
          <a:p>
            <a:r>
              <a:rPr lang="en-AU" dirty="0" smtClean="0">
                <a:effectLst>
                  <a:outerShdw blurRad="38100" dist="38100" dir="2700000" algn="tl">
                    <a:srgbClr val="000000">
                      <a:alpha val="43137"/>
                    </a:srgbClr>
                  </a:outerShdw>
                </a:effectLst>
              </a:rPr>
              <a:t>A base is a proton acceptor</a:t>
            </a:r>
          </a:p>
          <a:p>
            <a:r>
              <a:rPr lang="en-AU" dirty="0" smtClean="0">
                <a:effectLst>
                  <a:outerShdw blurRad="38100" dist="38100" dir="2700000" algn="tl">
                    <a:srgbClr val="000000">
                      <a:alpha val="43137"/>
                    </a:srgbClr>
                  </a:outerShdw>
                </a:effectLst>
              </a:rPr>
              <a:t>Examples:</a:t>
            </a:r>
          </a:p>
          <a:p>
            <a:pPr marL="0" indent="0">
              <a:buNone/>
            </a:pPr>
            <a:endParaRPr lang="en-AU" dirty="0" smtClean="0">
              <a:effectLst>
                <a:outerShdw blurRad="38100" dist="38100" dir="2700000" algn="tl">
                  <a:srgbClr val="000000">
                    <a:alpha val="43137"/>
                  </a:srgbClr>
                </a:outerShdw>
              </a:effectLst>
            </a:endParaRPr>
          </a:p>
          <a:p>
            <a:pPr lvl="2"/>
            <a:r>
              <a:rPr lang="en-AU" dirty="0">
                <a:effectLst>
                  <a:outerShdw blurRad="38100" dist="38100" dir="2700000" algn="tl">
                    <a:srgbClr val="000000">
                      <a:alpha val="43137"/>
                    </a:srgbClr>
                  </a:outerShdw>
                </a:effectLst>
              </a:rPr>
              <a:t>HCl + H</a:t>
            </a:r>
            <a:r>
              <a:rPr lang="en-AU" baseline="-25000" dirty="0">
                <a:effectLst>
                  <a:outerShdw blurRad="38100" dist="38100" dir="2700000" algn="tl">
                    <a:srgbClr val="000000">
                      <a:alpha val="43137"/>
                    </a:srgbClr>
                  </a:outerShdw>
                </a:effectLst>
              </a:rPr>
              <a:t>2</a:t>
            </a:r>
            <a:r>
              <a:rPr lang="en-AU" dirty="0">
                <a:effectLst>
                  <a:outerShdw blurRad="38100" dist="38100" dir="2700000" algn="tl">
                    <a:srgbClr val="000000">
                      <a:alpha val="43137"/>
                    </a:srgbClr>
                  </a:outerShdw>
                </a:effectLst>
              </a:rPr>
              <a:t>O &lt;===&gt; H</a:t>
            </a:r>
            <a:r>
              <a:rPr lang="en-AU" baseline="-25000" dirty="0">
                <a:effectLst>
                  <a:outerShdw blurRad="38100" dist="38100" dir="2700000" algn="tl">
                    <a:srgbClr val="000000">
                      <a:alpha val="43137"/>
                    </a:srgbClr>
                  </a:outerShdw>
                </a:effectLst>
              </a:rPr>
              <a:t>3</a:t>
            </a:r>
            <a:r>
              <a:rPr lang="en-AU" dirty="0">
                <a:effectLst>
                  <a:outerShdw blurRad="38100" dist="38100" dir="2700000" algn="tl">
                    <a:srgbClr val="000000">
                      <a:alpha val="43137"/>
                    </a:srgbClr>
                  </a:outerShdw>
                </a:effectLst>
              </a:rPr>
              <a:t>O</a:t>
            </a:r>
            <a:r>
              <a:rPr lang="en-AU" baseline="30000" dirty="0">
                <a:effectLst>
                  <a:outerShdw blurRad="38100" dist="38100" dir="2700000" algn="tl">
                    <a:srgbClr val="000000">
                      <a:alpha val="43137"/>
                    </a:srgbClr>
                  </a:outerShdw>
                </a:effectLst>
              </a:rPr>
              <a:t>+</a:t>
            </a:r>
            <a:r>
              <a:rPr lang="en-AU" dirty="0">
                <a:effectLst>
                  <a:outerShdw blurRad="38100" dist="38100" dir="2700000" algn="tl">
                    <a:srgbClr val="000000">
                      <a:alpha val="43137"/>
                    </a:srgbClr>
                  </a:outerShdw>
                </a:effectLst>
              </a:rPr>
              <a:t> + </a:t>
            </a:r>
            <a:r>
              <a:rPr lang="en-AU" dirty="0" err="1">
                <a:effectLst>
                  <a:outerShdw blurRad="38100" dist="38100" dir="2700000" algn="tl">
                    <a:srgbClr val="000000">
                      <a:alpha val="43137"/>
                    </a:srgbClr>
                  </a:outerShdw>
                </a:effectLst>
              </a:rPr>
              <a:t>Cl</a:t>
            </a:r>
            <a:r>
              <a:rPr lang="en-AU" dirty="0" smtClean="0">
                <a:effectLst>
                  <a:outerShdw blurRad="38100" dist="38100" dir="2700000" algn="tl">
                    <a:srgbClr val="000000">
                      <a:alpha val="43137"/>
                    </a:srgbClr>
                  </a:outerShdw>
                </a:effectLst>
              </a:rPr>
              <a:t>¯</a:t>
            </a:r>
          </a:p>
          <a:p>
            <a:pPr lvl="2"/>
            <a:r>
              <a:rPr lang="en-AU" dirty="0">
                <a:effectLst>
                  <a:outerShdw blurRad="38100" dist="38100" dir="2700000" algn="tl">
                    <a:srgbClr val="000000">
                      <a:alpha val="43137"/>
                    </a:srgbClr>
                  </a:outerShdw>
                </a:effectLst>
              </a:rPr>
              <a:t>NH</a:t>
            </a:r>
            <a:r>
              <a:rPr lang="en-AU" baseline="-25000" dirty="0">
                <a:effectLst>
                  <a:outerShdw blurRad="38100" dist="38100" dir="2700000" algn="tl">
                    <a:srgbClr val="000000">
                      <a:alpha val="43137"/>
                    </a:srgbClr>
                  </a:outerShdw>
                </a:effectLst>
              </a:rPr>
              <a:t>3</a:t>
            </a:r>
            <a:r>
              <a:rPr lang="en-AU" dirty="0">
                <a:effectLst>
                  <a:outerShdw blurRad="38100" dist="38100" dir="2700000" algn="tl">
                    <a:srgbClr val="000000">
                      <a:alpha val="43137"/>
                    </a:srgbClr>
                  </a:outerShdw>
                </a:effectLst>
              </a:rPr>
              <a:t> + H</a:t>
            </a:r>
            <a:r>
              <a:rPr lang="en-AU" baseline="-25000" dirty="0">
                <a:effectLst>
                  <a:outerShdw blurRad="38100" dist="38100" dir="2700000" algn="tl">
                    <a:srgbClr val="000000">
                      <a:alpha val="43137"/>
                    </a:srgbClr>
                  </a:outerShdw>
                </a:effectLst>
              </a:rPr>
              <a:t>2</a:t>
            </a:r>
            <a:r>
              <a:rPr lang="en-AU" dirty="0">
                <a:effectLst>
                  <a:outerShdw blurRad="38100" dist="38100" dir="2700000" algn="tl">
                    <a:srgbClr val="000000">
                      <a:alpha val="43137"/>
                    </a:srgbClr>
                  </a:outerShdw>
                </a:effectLst>
              </a:rPr>
              <a:t>O &lt;===&gt; NH</a:t>
            </a:r>
            <a:r>
              <a:rPr lang="en-AU" baseline="-25000" dirty="0">
                <a:effectLst>
                  <a:outerShdw blurRad="38100" dist="38100" dir="2700000" algn="tl">
                    <a:srgbClr val="000000">
                      <a:alpha val="43137"/>
                    </a:srgbClr>
                  </a:outerShdw>
                </a:effectLst>
              </a:rPr>
              <a:t>4</a:t>
            </a:r>
            <a:r>
              <a:rPr lang="en-AU" baseline="30000" dirty="0">
                <a:effectLst>
                  <a:outerShdw blurRad="38100" dist="38100" dir="2700000" algn="tl">
                    <a:srgbClr val="000000">
                      <a:alpha val="43137"/>
                    </a:srgbClr>
                  </a:outerShdw>
                </a:effectLst>
              </a:rPr>
              <a:t>+</a:t>
            </a:r>
            <a:r>
              <a:rPr lang="en-AU" dirty="0">
                <a:effectLst>
                  <a:outerShdw blurRad="38100" dist="38100" dir="2700000" algn="tl">
                    <a:srgbClr val="000000">
                      <a:alpha val="43137"/>
                    </a:srgbClr>
                  </a:outerShdw>
                </a:effectLst>
              </a:rPr>
              <a:t> + OH</a:t>
            </a:r>
            <a:r>
              <a:rPr lang="en-AU" dirty="0" smtClean="0">
                <a:effectLst>
                  <a:outerShdw blurRad="38100" dist="38100" dir="2700000" algn="tl">
                    <a:srgbClr val="000000">
                      <a:alpha val="43137"/>
                    </a:srgbClr>
                  </a:outerShdw>
                </a:effectLst>
              </a:rPr>
              <a:t>¯</a:t>
            </a:r>
          </a:p>
          <a:p>
            <a:endParaRPr lang="en-AU" dirty="0">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Bronsted-Lowry (~1923)</a:t>
            </a:r>
            <a:endParaRPr lang="en-AU" dirty="0">
              <a:effectLst>
                <a:outerShdw blurRad="38100" dist="38100" dir="2700000" algn="tl">
                  <a:srgbClr val="000000">
                    <a:alpha val="43137"/>
                  </a:srgbClr>
                </a:outerShdw>
              </a:effectLst>
            </a:endParaRPr>
          </a:p>
        </p:txBody>
      </p:sp>
      <p:pic>
        <p:nvPicPr>
          <p:cNvPr id="4" name="Picture 3" descr="http://crescentok.com/staff/jaskew/isr/tigerchem/acids/bronsted.jpg"/>
          <p:cNvPicPr/>
          <p:nvPr/>
        </p:nvPicPr>
        <p:blipFill>
          <a:blip r:embed="rId2">
            <a:extLst>
              <a:ext uri="{28A0092B-C50C-407E-A947-70E740481C1C}">
                <a14:useLocalDpi xmlns:a14="http://schemas.microsoft.com/office/drawing/2010/main" val="0"/>
              </a:ext>
            </a:extLst>
          </a:blip>
          <a:srcRect/>
          <a:stretch>
            <a:fillRect/>
          </a:stretch>
        </p:blipFill>
        <p:spPr bwMode="auto">
          <a:xfrm>
            <a:off x="5922585" y="1052736"/>
            <a:ext cx="2592288" cy="1872208"/>
          </a:xfrm>
          <a:prstGeom prst="rect">
            <a:avLst/>
          </a:prstGeom>
          <a:noFill/>
          <a:ln>
            <a:noFill/>
          </a:ln>
        </p:spPr>
      </p:pic>
      <p:sp>
        <p:nvSpPr>
          <p:cNvPr id="5" name="TextBox 4"/>
          <p:cNvSpPr txBox="1"/>
          <p:nvPr/>
        </p:nvSpPr>
        <p:spPr>
          <a:xfrm>
            <a:off x="5696399" y="3789040"/>
            <a:ext cx="2592288" cy="369332"/>
          </a:xfrm>
          <a:prstGeom prst="rect">
            <a:avLst/>
          </a:prstGeom>
          <a:noFill/>
        </p:spPr>
        <p:txBody>
          <a:bodyPr wrap="square" rtlCol="0">
            <a:spAutoFit/>
          </a:bodyPr>
          <a:lstStyle/>
          <a:p>
            <a:r>
              <a:rPr lang="en-AU" dirty="0" smtClean="0">
                <a:solidFill>
                  <a:srgbClr val="FF0000"/>
                </a:solidFill>
                <a:effectLst>
                  <a:outerShdw blurRad="38100" dist="38100" dir="2700000" algn="tl">
                    <a:srgbClr val="000000">
                      <a:alpha val="43137"/>
                    </a:srgbClr>
                  </a:outerShdw>
                </a:effectLst>
              </a:rPr>
              <a:t>Identify the acids/</a:t>
            </a:r>
            <a:r>
              <a:rPr lang="en-AU" dirty="0" smtClean="0">
                <a:solidFill>
                  <a:srgbClr val="0070C0"/>
                </a:solidFill>
                <a:effectLst>
                  <a:outerShdw blurRad="38100" dist="38100" dir="2700000" algn="tl">
                    <a:srgbClr val="000000">
                      <a:alpha val="43137"/>
                    </a:srgbClr>
                  </a:outerShdw>
                </a:effectLst>
              </a:rPr>
              <a:t>bases</a:t>
            </a:r>
            <a:endParaRPr lang="en-AU" dirty="0">
              <a:solidFill>
                <a:srgbClr val="0070C0"/>
              </a:solidFill>
              <a:effectLst>
                <a:outerShdw blurRad="38100" dist="38100" dir="2700000" algn="tl">
                  <a:srgbClr val="000000">
                    <a:alpha val="43137"/>
                  </a:srgbClr>
                </a:outerShdw>
              </a:effectLst>
            </a:endParaRPr>
          </a:p>
        </p:txBody>
      </p:sp>
      <p:grpSp>
        <p:nvGrpSpPr>
          <p:cNvPr id="24" name="Group 23"/>
          <p:cNvGrpSpPr/>
          <p:nvPr/>
        </p:nvGrpSpPr>
        <p:grpSpPr>
          <a:xfrm>
            <a:off x="899592" y="3789040"/>
            <a:ext cx="2808312" cy="1440160"/>
            <a:chOff x="899592" y="3789040"/>
            <a:chExt cx="2808312" cy="1440160"/>
          </a:xfrm>
        </p:grpSpPr>
        <p:cxnSp>
          <p:nvCxnSpPr>
            <p:cNvPr id="12" name="Straight Arrow Connector 11"/>
            <p:cNvCxnSpPr/>
            <p:nvPr/>
          </p:nvCxnSpPr>
          <p:spPr>
            <a:xfrm flipV="1">
              <a:off x="899592" y="3789040"/>
              <a:ext cx="792088" cy="1440160"/>
            </a:xfrm>
            <a:prstGeom prst="straightConnector1">
              <a:avLst/>
            </a:prstGeom>
            <a:ln w="28575"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899592" y="3941440"/>
              <a:ext cx="2808312" cy="1287760"/>
            </a:xfrm>
            <a:prstGeom prst="straightConnector1">
              <a:avLst/>
            </a:prstGeom>
            <a:ln w="28575"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1835696" y="4293096"/>
            <a:ext cx="2952328" cy="1156502"/>
            <a:chOff x="1835696" y="4293096"/>
            <a:chExt cx="2952328" cy="1156502"/>
          </a:xfrm>
        </p:grpSpPr>
        <p:cxnSp>
          <p:nvCxnSpPr>
            <p:cNvPr id="18" name="Straight Arrow Connector 17"/>
            <p:cNvCxnSpPr/>
            <p:nvPr/>
          </p:nvCxnSpPr>
          <p:spPr>
            <a:xfrm flipH="1" flipV="1">
              <a:off x="1835696" y="4293096"/>
              <a:ext cx="1872208" cy="1156502"/>
            </a:xfrm>
            <a:prstGeom prst="straightConnector1">
              <a:avLst/>
            </a:prstGeom>
            <a:ln w="28575" cmpd="sng">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3707904" y="4293096"/>
              <a:ext cx="1080120" cy="1156502"/>
            </a:xfrm>
            <a:prstGeom prst="straightConnector1">
              <a:avLst/>
            </a:prstGeom>
            <a:ln w="28575" cmpd="sng">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4788024" y="5449598"/>
            <a:ext cx="3356647" cy="369332"/>
          </a:xfrm>
          <a:prstGeom prst="rect">
            <a:avLst/>
          </a:prstGeom>
          <a:noFill/>
        </p:spPr>
        <p:txBody>
          <a:bodyPr wrap="square" rtlCol="0">
            <a:spAutoFit/>
          </a:bodyPr>
          <a:lstStyle/>
          <a:p>
            <a:r>
              <a:rPr lang="en-AU" dirty="0" smtClean="0">
                <a:effectLst>
                  <a:outerShdw blurRad="38100" dist="38100" dir="2700000" algn="tl">
                    <a:srgbClr val="000000">
                      <a:alpha val="43137"/>
                    </a:srgbClr>
                  </a:outerShdw>
                </a:effectLst>
              </a:rPr>
              <a:t>Any other acids/bases here?</a:t>
            </a:r>
            <a:endParaRPr lang="en-A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86423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B-L Examples</a:t>
            </a:r>
            <a:endParaRPr lang="en-SG" dirty="0"/>
          </a:p>
        </p:txBody>
      </p:sp>
      <p:sp>
        <p:nvSpPr>
          <p:cNvPr id="5" name="TextBox 4"/>
          <p:cNvSpPr txBox="1"/>
          <p:nvPr/>
        </p:nvSpPr>
        <p:spPr>
          <a:xfrm>
            <a:off x="827584" y="1700808"/>
            <a:ext cx="6984776" cy="461665"/>
          </a:xfrm>
          <a:prstGeom prst="rect">
            <a:avLst/>
          </a:prstGeom>
          <a:noFill/>
        </p:spPr>
        <p:txBody>
          <a:bodyPr wrap="square" rtlCol="0">
            <a:spAutoFit/>
          </a:bodyPr>
          <a:lstStyle/>
          <a:p>
            <a:pPr algn="ctr"/>
            <a:r>
              <a:rPr lang="en-US" sz="2400" dirty="0" err="1" smtClean="0"/>
              <a:t>HCl</a:t>
            </a:r>
            <a:r>
              <a:rPr lang="en-US" sz="2400" dirty="0" smtClean="0"/>
              <a:t> + H2O  </a:t>
            </a:r>
            <a:r>
              <a:rPr lang="en-US" sz="2400" dirty="0" smtClean="0">
                <a:sym typeface="Wingdings" pitchFamily="2" charset="2"/>
              </a:rPr>
              <a:t>  H3O</a:t>
            </a:r>
            <a:r>
              <a:rPr lang="en-US" sz="2400" baseline="30000" dirty="0" smtClean="0">
                <a:sym typeface="Wingdings" pitchFamily="2" charset="2"/>
              </a:rPr>
              <a:t>+</a:t>
            </a:r>
            <a:r>
              <a:rPr lang="en-US" sz="2400" dirty="0" smtClean="0">
                <a:sym typeface="Wingdings" pitchFamily="2" charset="2"/>
              </a:rPr>
              <a:t> + </a:t>
            </a:r>
            <a:r>
              <a:rPr lang="en-US" sz="2400" dirty="0" err="1" smtClean="0">
                <a:sym typeface="Wingdings" pitchFamily="2" charset="2"/>
              </a:rPr>
              <a:t>Cl</a:t>
            </a:r>
            <a:r>
              <a:rPr lang="en-US" sz="2400" baseline="30000" dirty="0" smtClean="0">
                <a:sym typeface="Wingdings" pitchFamily="2" charset="2"/>
              </a:rPr>
              <a:t>-</a:t>
            </a:r>
            <a:endParaRPr lang="en-SG" sz="2400" baseline="30000" dirty="0"/>
          </a:p>
        </p:txBody>
      </p:sp>
      <p:sp>
        <p:nvSpPr>
          <p:cNvPr id="6" name="TextBox 5"/>
          <p:cNvSpPr txBox="1"/>
          <p:nvPr/>
        </p:nvSpPr>
        <p:spPr>
          <a:xfrm>
            <a:off x="827584" y="2823319"/>
            <a:ext cx="6984776" cy="461665"/>
          </a:xfrm>
          <a:prstGeom prst="rect">
            <a:avLst/>
          </a:prstGeom>
          <a:noFill/>
        </p:spPr>
        <p:txBody>
          <a:bodyPr wrap="square" rtlCol="0">
            <a:spAutoFit/>
          </a:bodyPr>
          <a:lstStyle/>
          <a:p>
            <a:pPr algn="ctr"/>
            <a:r>
              <a:rPr lang="en-US" sz="2400" dirty="0" smtClean="0"/>
              <a:t>NH3 + H2SO4  </a:t>
            </a:r>
            <a:r>
              <a:rPr lang="en-US" sz="2400" dirty="0" smtClean="0">
                <a:sym typeface="Wingdings" pitchFamily="2" charset="2"/>
              </a:rPr>
              <a:t>  NH4</a:t>
            </a:r>
            <a:r>
              <a:rPr lang="en-US" sz="2400" baseline="30000" dirty="0" smtClean="0">
                <a:sym typeface="Wingdings" pitchFamily="2" charset="2"/>
              </a:rPr>
              <a:t>+</a:t>
            </a:r>
            <a:r>
              <a:rPr lang="en-US" sz="2400" dirty="0" smtClean="0">
                <a:sym typeface="Wingdings" pitchFamily="2" charset="2"/>
              </a:rPr>
              <a:t> + HSO4</a:t>
            </a:r>
            <a:r>
              <a:rPr lang="en-US" sz="2400" baseline="30000" dirty="0" smtClean="0">
                <a:sym typeface="Wingdings" pitchFamily="2" charset="2"/>
              </a:rPr>
              <a:t>-</a:t>
            </a:r>
            <a:endParaRPr lang="en-SG" sz="2400" baseline="30000" dirty="0"/>
          </a:p>
        </p:txBody>
      </p:sp>
      <p:sp>
        <p:nvSpPr>
          <p:cNvPr id="7" name="TextBox 6"/>
          <p:cNvSpPr txBox="1"/>
          <p:nvPr/>
        </p:nvSpPr>
        <p:spPr>
          <a:xfrm>
            <a:off x="827584" y="4119463"/>
            <a:ext cx="6984776" cy="461665"/>
          </a:xfrm>
          <a:prstGeom prst="rect">
            <a:avLst/>
          </a:prstGeom>
          <a:noFill/>
        </p:spPr>
        <p:txBody>
          <a:bodyPr wrap="square" rtlCol="0">
            <a:spAutoFit/>
          </a:bodyPr>
          <a:lstStyle/>
          <a:p>
            <a:pPr algn="ctr"/>
            <a:r>
              <a:rPr lang="en-US" sz="2400" dirty="0" err="1" smtClean="0"/>
              <a:t>HBr</a:t>
            </a:r>
            <a:r>
              <a:rPr lang="en-US" sz="2400" dirty="0" smtClean="0"/>
              <a:t> + NH2</a:t>
            </a:r>
            <a:r>
              <a:rPr lang="en-US" sz="2400" baseline="30000" dirty="0" smtClean="0"/>
              <a:t>+</a:t>
            </a:r>
            <a:r>
              <a:rPr lang="en-US" sz="2400" dirty="0" smtClean="0"/>
              <a:t>  </a:t>
            </a:r>
            <a:r>
              <a:rPr lang="en-US" sz="2400" dirty="0" smtClean="0">
                <a:sym typeface="Wingdings" pitchFamily="2" charset="2"/>
              </a:rPr>
              <a:t>  NH3</a:t>
            </a:r>
            <a:r>
              <a:rPr lang="en-US" sz="2400" baseline="30000" dirty="0" smtClean="0">
                <a:sym typeface="Wingdings" pitchFamily="2" charset="2"/>
              </a:rPr>
              <a:t>+</a:t>
            </a:r>
            <a:r>
              <a:rPr lang="en-US" sz="2400" dirty="0" smtClean="0">
                <a:sym typeface="Wingdings" pitchFamily="2" charset="2"/>
              </a:rPr>
              <a:t> + Br</a:t>
            </a:r>
            <a:r>
              <a:rPr lang="en-US" sz="2400" baseline="30000" dirty="0" smtClean="0">
                <a:sym typeface="Wingdings" pitchFamily="2" charset="2"/>
              </a:rPr>
              <a:t>-</a:t>
            </a:r>
            <a:endParaRPr lang="en-SG" sz="2400" baseline="30000" dirty="0"/>
          </a:p>
        </p:txBody>
      </p:sp>
      <p:sp>
        <p:nvSpPr>
          <p:cNvPr id="8" name="TextBox 7"/>
          <p:cNvSpPr txBox="1"/>
          <p:nvPr/>
        </p:nvSpPr>
        <p:spPr>
          <a:xfrm>
            <a:off x="1187624" y="5301208"/>
            <a:ext cx="6264696" cy="369332"/>
          </a:xfrm>
          <a:prstGeom prst="rect">
            <a:avLst/>
          </a:prstGeom>
          <a:noFill/>
        </p:spPr>
        <p:txBody>
          <a:bodyPr wrap="square" rtlCol="0">
            <a:spAutoFit/>
          </a:bodyPr>
          <a:lstStyle/>
          <a:p>
            <a:r>
              <a:rPr lang="en-US" dirty="0" smtClean="0"/>
              <a:t>Identify the B-L acids and bases in each of these reactions.</a:t>
            </a:r>
            <a:endParaRPr lang="en-SG" dirty="0"/>
          </a:p>
        </p:txBody>
      </p:sp>
    </p:spTree>
    <p:extLst>
      <p:ext uri="{BB962C8B-B14F-4D97-AF65-F5344CB8AC3E}">
        <p14:creationId xmlns:p14="http://schemas.microsoft.com/office/powerpoint/2010/main" val="14336788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Amphiprotic substances are those that can act as bases and acids. They can donate or accept protons.</a:t>
            </a:r>
          </a:p>
          <a:p>
            <a:r>
              <a:rPr lang="en-AU" dirty="0" smtClean="0"/>
              <a:t>Water is an obvious example</a:t>
            </a:r>
          </a:p>
          <a:p>
            <a:pPr marL="0" indent="0">
              <a:buNone/>
            </a:pPr>
            <a:endParaRPr lang="en-AU" dirty="0"/>
          </a:p>
          <a:p>
            <a:pPr marL="0" indent="0">
              <a:buNone/>
            </a:pPr>
            <a:endParaRPr lang="en-AU" dirty="0" smtClean="0"/>
          </a:p>
          <a:p>
            <a:pPr marL="0" indent="0">
              <a:buNone/>
            </a:pPr>
            <a:endParaRPr lang="en-AU" dirty="0"/>
          </a:p>
          <a:p>
            <a:pPr marL="0" indent="0">
              <a:buNone/>
            </a:pPr>
            <a:r>
              <a:rPr lang="en-AU" dirty="0" smtClean="0"/>
              <a:t>Notice in the previous slide that water reacts with both acids and bases.</a:t>
            </a:r>
          </a:p>
          <a:p>
            <a:endParaRPr lang="en-AU" dirty="0"/>
          </a:p>
          <a:p>
            <a:endParaRPr lang="en-AU" dirty="0"/>
          </a:p>
        </p:txBody>
      </p:sp>
      <p:sp>
        <p:nvSpPr>
          <p:cNvPr id="3" name="Title 2"/>
          <p:cNvSpPr>
            <a:spLocks noGrp="1"/>
          </p:cNvSpPr>
          <p:nvPr>
            <p:ph type="title"/>
          </p:nvPr>
        </p:nvSpPr>
        <p:spPr/>
        <p:txBody>
          <a:bodyPr/>
          <a:lstStyle/>
          <a:p>
            <a:r>
              <a:rPr lang="en-AU" dirty="0" smtClean="0">
                <a:effectLst>
                  <a:outerShdw blurRad="38100" dist="38100" dir="2700000" algn="tl">
                    <a:srgbClr val="000000">
                      <a:alpha val="43137"/>
                    </a:srgbClr>
                  </a:outerShdw>
                </a:effectLst>
              </a:rPr>
              <a:t>Amphiprotic Substances </a:t>
            </a:r>
            <a:endParaRPr lang="en-AU" dirty="0"/>
          </a:p>
        </p:txBody>
      </p:sp>
      <p:pic>
        <p:nvPicPr>
          <p:cNvPr id="1026" name="Picture 2" descr="http://www.chemguide.co.uk/physical/acidbaseeqia/amphoteric.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216587"/>
            <a:ext cx="7832707" cy="936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35492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AU" dirty="0" err="1"/>
              <a:t>Bisulfate</a:t>
            </a:r>
            <a:r>
              <a:rPr lang="en-AU" dirty="0"/>
              <a:t> is another amphiprotic substance. Construct chemical equations to show this property.</a:t>
            </a:r>
          </a:p>
          <a:p>
            <a:pPr marL="0" indent="0">
              <a:buNone/>
            </a:pPr>
            <a:endParaRPr lang="en-SG" dirty="0"/>
          </a:p>
        </p:txBody>
      </p:sp>
      <p:sp>
        <p:nvSpPr>
          <p:cNvPr id="3" name="Title 2"/>
          <p:cNvSpPr>
            <a:spLocks noGrp="1"/>
          </p:cNvSpPr>
          <p:nvPr>
            <p:ph type="title"/>
          </p:nvPr>
        </p:nvSpPr>
        <p:spPr/>
        <p:txBody>
          <a:bodyPr/>
          <a:lstStyle/>
          <a:p>
            <a:r>
              <a:rPr lang="en-US" dirty="0" smtClean="0"/>
              <a:t>Exercise</a:t>
            </a:r>
            <a:endParaRPr lang="en-SG" dirty="0"/>
          </a:p>
        </p:txBody>
      </p:sp>
    </p:spTree>
    <p:extLst>
      <p:ext uri="{BB962C8B-B14F-4D97-AF65-F5344CB8AC3E}">
        <p14:creationId xmlns:p14="http://schemas.microsoft.com/office/powerpoint/2010/main" val="22355994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2049016"/>
          </a:xfrm>
        </p:spPr>
        <p:txBody>
          <a:bodyPr>
            <a:normAutofit/>
          </a:bodyPr>
          <a:lstStyle/>
          <a:p>
            <a:pPr marL="0" indent="0">
              <a:buNone/>
            </a:pPr>
            <a:endParaRPr lang="en-US" dirty="0" smtClean="0"/>
          </a:p>
          <a:p>
            <a:pPr marL="0" indent="0">
              <a:buNone/>
            </a:pPr>
            <a:r>
              <a:rPr lang="en-US" dirty="0" smtClean="0"/>
              <a:t>Lewis Theory</a:t>
            </a:r>
          </a:p>
          <a:p>
            <a:r>
              <a:rPr lang="en-US" dirty="0" smtClean="0"/>
              <a:t>An acid is an electron pair receptor</a:t>
            </a:r>
          </a:p>
          <a:p>
            <a:r>
              <a:rPr lang="en-US" dirty="0" smtClean="0"/>
              <a:t>A base is an electron pair donor</a:t>
            </a:r>
            <a:endParaRPr lang="en-SG" dirty="0"/>
          </a:p>
        </p:txBody>
      </p:sp>
      <p:sp>
        <p:nvSpPr>
          <p:cNvPr id="3" name="Title 2"/>
          <p:cNvSpPr>
            <a:spLocks noGrp="1"/>
          </p:cNvSpPr>
          <p:nvPr>
            <p:ph type="title"/>
          </p:nvPr>
        </p:nvSpPr>
        <p:spPr/>
        <p:txBody>
          <a:bodyPr/>
          <a:lstStyle/>
          <a:p>
            <a:r>
              <a:rPr lang="en-US" dirty="0" smtClean="0"/>
              <a:t>Gilbert Lewis (</a:t>
            </a:r>
            <a:r>
              <a:rPr lang="en-AU" dirty="0">
                <a:effectLst>
                  <a:outerShdw blurRad="38100" dist="38100" dir="2700000" algn="tl">
                    <a:srgbClr val="000000">
                      <a:alpha val="43137"/>
                    </a:srgbClr>
                  </a:outerShdw>
                </a:effectLst>
              </a:rPr>
              <a:t>~</a:t>
            </a:r>
            <a:r>
              <a:rPr lang="en-US" dirty="0" smtClean="0"/>
              <a:t>1920)</a:t>
            </a:r>
            <a:endParaRPr lang="en-SG" dirty="0"/>
          </a:p>
        </p:txBody>
      </p:sp>
      <p:pic>
        <p:nvPicPr>
          <p:cNvPr id="1026" name="Picture 2" descr="http://upload.wikimedia.org/wikipedia/it/thumb/2/2a/Gilbert_Newton_Lewis.jpg/220px-Gilbert_Newton_Lewi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2656"/>
            <a:ext cx="2095500" cy="27813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chools.ednet.ns.ca/avrsb/712/routlejo/Chemistry/chemclassnotes/images/acids/18-lewi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3789040"/>
            <a:ext cx="3171825" cy="134302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2771800" y="4509120"/>
            <a:ext cx="4392488" cy="1700164"/>
            <a:chOff x="2771800" y="4509120"/>
            <a:chExt cx="4392488" cy="1700164"/>
          </a:xfrm>
        </p:grpSpPr>
        <p:sp>
          <p:nvSpPr>
            <p:cNvPr id="4" name="TextBox 3"/>
            <p:cNvSpPr txBox="1"/>
            <p:nvPr/>
          </p:nvSpPr>
          <p:spPr>
            <a:xfrm>
              <a:off x="4572000" y="5132066"/>
              <a:ext cx="2592288" cy="1077218"/>
            </a:xfrm>
            <a:prstGeom prst="rect">
              <a:avLst/>
            </a:prstGeom>
            <a:noFill/>
          </p:spPr>
          <p:txBody>
            <a:bodyPr wrap="square" rtlCol="0">
              <a:spAutoFit/>
            </a:bodyPr>
            <a:lstStyle/>
            <a:p>
              <a:r>
                <a:rPr lang="en-US" sz="1600" dirty="0" smtClean="0">
                  <a:solidFill>
                    <a:srgbClr val="FF0000"/>
                  </a:solidFill>
                  <a:effectLst>
                    <a:outerShdw blurRad="38100" dist="38100" dir="2700000" algn="tl">
                      <a:srgbClr val="000000">
                        <a:alpha val="43137"/>
                      </a:srgbClr>
                    </a:outerShdw>
                  </a:effectLst>
                </a:rPr>
                <a:t>Note that BF3 would not be an acid under the B-L Theory as there is no H+ to  donate.</a:t>
              </a:r>
              <a:endParaRPr lang="en-SG" sz="1600" dirty="0">
                <a:solidFill>
                  <a:srgbClr val="FF0000"/>
                </a:solidFill>
                <a:effectLst>
                  <a:outerShdw blurRad="38100" dist="38100" dir="2700000" algn="tl">
                    <a:srgbClr val="000000">
                      <a:alpha val="43137"/>
                    </a:srgbClr>
                  </a:outerShdw>
                </a:effectLst>
              </a:endParaRPr>
            </a:p>
          </p:txBody>
        </p:sp>
        <p:cxnSp>
          <p:nvCxnSpPr>
            <p:cNvPr id="6" name="Straight Arrow Connector 5"/>
            <p:cNvCxnSpPr>
              <a:stCxn id="4" idx="1"/>
            </p:cNvCxnSpPr>
            <p:nvPr/>
          </p:nvCxnSpPr>
          <p:spPr>
            <a:xfrm flipH="1" flipV="1">
              <a:off x="2771800" y="4509120"/>
              <a:ext cx="1800200" cy="1161555"/>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90825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1597</TotalTime>
  <Words>981</Words>
  <Application>Microsoft Office PowerPoint</Application>
  <PresentationFormat>On-screen Show (4:3)</PresentationFormat>
  <Paragraphs>129</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Paper</vt:lpstr>
      <vt:lpstr>Historical Development of Acid/Base Theories</vt:lpstr>
      <vt:lpstr>Antoine Lavoisier (1743-1794)</vt:lpstr>
      <vt:lpstr>Humphrey Davy (1778-1829)</vt:lpstr>
      <vt:lpstr>Svante Arrhenius (1859-1927)</vt:lpstr>
      <vt:lpstr>Bronsted-Lowry (~1923)</vt:lpstr>
      <vt:lpstr>B-L Examples</vt:lpstr>
      <vt:lpstr>Amphiprotic Substances </vt:lpstr>
      <vt:lpstr>Exercise</vt:lpstr>
      <vt:lpstr>Gilbert Lewis (~1920)</vt:lpstr>
      <vt:lpstr>Other Lewis examples</vt:lpstr>
      <vt:lpstr>Exercise</vt:lpstr>
      <vt:lpstr>Bronsted-Lowry (conjugates)</vt:lpstr>
      <vt:lpstr>Bronsted-Lowry (conjugates)</vt:lpstr>
      <vt:lpstr>Strong vs. Weak</vt:lpstr>
      <vt:lpstr>Strong vs. Weak</vt:lpstr>
      <vt:lpstr>Bronsted-Lowry (equilibrium) </vt:lpstr>
      <vt:lpstr>Bronsted-Lowry (equilibrium)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Historical Development of Acid/Base Theories</dc:title>
  <dc:creator>Robert Slider</dc:creator>
  <cp:lastModifiedBy>Rhonni Sasaki</cp:lastModifiedBy>
  <cp:revision>25</cp:revision>
  <dcterms:created xsi:type="dcterms:W3CDTF">2011-02-08T06:31:43Z</dcterms:created>
  <dcterms:modified xsi:type="dcterms:W3CDTF">2012-02-16T02:10:07Z</dcterms:modified>
</cp:coreProperties>
</file>