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2" r:id="rId4"/>
    <p:sldId id="267" r:id="rId5"/>
    <p:sldId id="259" r:id="rId6"/>
    <p:sldId id="260" r:id="rId7"/>
    <p:sldId id="263" r:id="rId8"/>
    <p:sldId id="261" r:id="rId9"/>
    <p:sldId id="268" r:id="rId10"/>
    <p:sldId id="264" r:id="rId11"/>
    <p:sldId id="265" r:id="rId12"/>
    <p:sldId id="266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8" autoAdjust="0"/>
    <p:restoredTop sz="94660" autoAdjust="0"/>
  </p:normalViewPr>
  <p:slideViewPr>
    <p:cSldViewPr>
      <p:cViewPr varScale="1">
        <p:scale>
          <a:sx n="74" d="100"/>
          <a:sy n="74" d="100"/>
        </p:scale>
        <p:origin x="-127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A5005E7-5BE0-4267-BA88-48FB50D533D5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90E56F8-B56B-4EC5-8C56-BFFBEE128709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05E7-5BE0-4267-BA88-48FB50D533D5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E56F8-B56B-4EC5-8C56-BFFBEE1287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05E7-5BE0-4267-BA88-48FB50D533D5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E56F8-B56B-4EC5-8C56-BFFBEE1287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05E7-5BE0-4267-BA88-48FB50D533D5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E56F8-B56B-4EC5-8C56-BFFBEE1287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05E7-5BE0-4267-BA88-48FB50D533D5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E56F8-B56B-4EC5-8C56-BFFBEE1287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05E7-5BE0-4267-BA88-48FB50D533D5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E56F8-B56B-4EC5-8C56-BFFBEE12870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05E7-5BE0-4267-BA88-48FB50D533D5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E56F8-B56B-4EC5-8C56-BFFBEE1287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05E7-5BE0-4267-BA88-48FB50D533D5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E56F8-B56B-4EC5-8C56-BFFBEE1287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05E7-5BE0-4267-BA88-48FB50D533D5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E56F8-B56B-4EC5-8C56-BFFBEE1287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05E7-5BE0-4267-BA88-48FB50D533D5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E56F8-B56B-4EC5-8C56-BFFBEE128709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05E7-5BE0-4267-BA88-48FB50D533D5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E56F8-B56B-4EC5-8C56-BFFBEE1287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A5005E7-5BE0-4267-BA88-48FB50D533D5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90E56F8-B56B-4EC5-8C56-BFFBEE12870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prep.org/solid_waste/documents/Solid%20Waste/Guidelines/Battery%20Management%20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kollewin.com/blog/sealed-lead-acid-battery/" TargetMode="External"/><Relationship Id="rId4" Type="http://schemas.openxmlformats.org/officeDocument/2006/relationships/hyperlink" Target="http://en.wikipedia.org/wiki/Fuel_cel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swers.com/topic/lead-acid-accumulator-1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hyperphysics.phy-astr.gsu.edu/hbase/electric/leadacid.html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pa.gov/fuelcell/basicinfo.htm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Batteries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Nubla</a:t>
            </a:r>
            <a:r>
              <a:rPr lang="en-US" dirty="0" smtClean="0"/>
              <a:t>, Casey and Cleon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0426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Fuel Cell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Cost and Practicality:</a:t>
            </a:r>
          </a:p>
          <a:p>
            <a:pPr lvl="1"/>
            <a:r>
              <a:rPr lang="en-US" dirty="0" smtClean="0"/>
              <a:t>Fuel Cells generate electrical power quietly and efficiently</a:t>
            </a:r>
          </a:p>
          <a:p>
            <a:pPr lvl="1"/>
            <a:r>
              <a:rPr lang="en-US" dirty="0" smtClean="0"/>
              <a:t>As long as there is a steady flow of reactants, the battery never goes “dead”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476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Fuel Cell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Impact on Society</a:t>
            </a:r>
          </a:p>
          <a:p>
            <a:pPr lvl="1"/>
            <a:r>
              <a:rPr lang="en-US" dirty="0" smtClean="0"/>
              <a:t>Fuel Cells are cheap and efficient to produce and to run</a:t>
            </a:r>
          </a:p>
          <a:p>
            <a:pPr lvl="1"/>
            <a:r>
              <a:rPr lang="en-US" dirty="0" smtClean="0"/>
              <a:t>Fuel Cells can be used to power motors, lights or any number of electrical appliances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9260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Fuel Cell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Environmental Impact:</a:t>
            </a:r>
          </a:p>
          <a:p>
            <a:pPr lvl="1"/>
            <a:r>
              <a:rPr lang="en-US" dirty="0" smtClean="0"/>
              <a:t>Fuel Cells create no pollution</a:t>
            </a:r>
          </a:p>
          <a:p>
            <a:pPr lvl="1"/>
            <a:r>
              <a:rPr lang="en-US" dirty="0" smtClean="0"/>
              <a:t>The only by-products produced from Fuel Cells are water and heat.</a:t>
            </a:r>
          </a:p>
          <a:p>
            <a:pPr lvl="1"/>
            <a:r>
              <a:rPr lang="en-US" dirty="0" smtClean="0"/>
              <a:t>A primary goal of using the Fuel Cells is the reduction of pollution</a:t>
            </a:r>
            <a:endParaRPr lang="en-US" dirty="0"/>
          </a:p>
        </p:txBody>
      </p:sp>
      <p:pic>
        <p:nvPicPr>
          <p:cNvPr id="4" name="Picture 3" descr="http://climatelab.org/@api/deki/files/233/=fuelcell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150" y="152400"/>
            <a:ext cx="3067050" cy="27479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748592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Chemistry Context 2 </a:t>
            </a:r>
            <a:r>
              <a:rPr lang="en-US"/>
              <a:t>Page </a:t>
            </a:r>
            <a:r>
              <a:rPr lang="en-US" smtClean="0"/>
              <a:t>71</a:t>
            </a:r>
            <a:endParaRPr lang="en-US" b="1"/>
          </a:p>
          <a:p>
            <a:r>
              <a:rPr lang="en-US" u="sng" dirty="0" smtClean="0">
                <a:hlinkClick r:id="rId2"/>
              </a:rPr>
              <a:t>http</a:t>
            </a:r>
            <a:r>
              <a:rPr lang="en-US" u="sng" dirty="0">
                <a:hlinkClick r:id="rId2"/>
              </a:rPr>
              <a:t>://www.sprep.org/solid_waste/documents/Solid%20Waste/Guidelines/Battery%20Management%20.pdf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456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en-US" sz="2400" dirty="0" smtClean="0"/>
              <a:t>Lead Acid Battery </a:t>
            </a:r>
            <a:r>
              <a:rPr lang="en-US" dirty="0" smtClean="0">
                <a:sym typeface="Wingdings" pitchFamily="2" charset="2"/>
              </a:rPr>
              <a:t> 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Fuel Cell 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 smtClean="0"/>
          </a:p>
          <a:p>
            <a:endParaRPr 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926983"/>
            <a:ext cx="1833898" cy="2332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286000"/>
            <a:ext cx="2971800" cy="1836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58983" y="5562600"/>
            <a:ext cx="35001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Images from:</a:t>
            </a:r>
          </a:p>
          <a:p>
            <a:r>
              <a:rPr lang="en-US" sz="1400" dirty="0" smtClean="0">
                <a:hlinkClick r:id="rId4"/>
              </a:rPr>
              <a:t>http://en.wikipedia.org/wiki/Fuel_cell</a:t>
            </a:r>
            <a:endParaRPr lang="en-US" sz="1400" dirty="0" smtClean="0"/>
          </a:p>
          <a:p>
            <a:r>
              <a:rPr lang="en-US" sz="1400" dirty="0" smtClean="0">
                <a:hlinkClick r:id="rId5"/>
              </a:rPr>
              <a:t>http://www.kollewin.com/blog/sealed-lead-acid-battery/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63102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 Acid Battery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Chemistry:</a:t>
            </a:r>
          </a:p>
          <a:p>
            <a:pPr lvl="1"/>
            <a:r>
              <a:rPr lang="en-US" dirty="0" smtClean="0"/>
              <a:t>Lead Acid Batteries, as the name suggests, uses lead (</a:t>
            </a:r>
            <a:r>
              <a:rPr lang="en-US" dirty="0" err="1" smtClean="0"/>
              <a:t>Pb</a:t>
            </a:r>
            <a:r>
              <a:rPr lang="en-US" dirty="0" smtClean="0"/>
              <a:t>), as the anode, lead dioxide (PbO</a:t>
            </a:r>
            <a:r>
              <a:rPr lang="en-US" baseline="-25000" dirty="0" smtClean="0"/>
              <a:t>2</a:t>
            </a:r>
            <a:r>
              <a:rPr lang="en-US" dirty="0" smtClean="0"/>
              <a:t>), as the cathode, and sulfuric acid (H</a:t>
            </a:r>
            <a:r>
              <a:rPr lang="en-US" baseline="-25000" dirty="0" smtClean="0"/>
              <a:t>2</a:t>
            </a:r>
            <a:r>
              <a:rPr lang="en-US" dirty="0" smtClean="0"/>
              <a:t>SO</a:t>
            </a:r>
            <a:r>
              <a:rPr lang="en-US" baseline="-25000" dirty="0" smtClean="0"/>
              <a:t>4</a:t>
            </a:r>
            <a:r>
              <a:rPr lang="en-US" dirty="0" smtClean="0"/>
              <a:t>), as the bridge</a:t>
            </a:r>
          </a:p>
          <a:p>
            <a:pPr lvl="1"/>
            <a:r>
              <a:rPr lang="en-US" dirty="0" smtClean="0"/>
              <a:t>The lead oxidizes to form Pb</a:t>
            </a:r>
            <a:r>
              <a:rPr lang="en-US" baseline="30000" dirty="0" smtClean="0"/>
              <a:t>2+</a:t>
            </a:r>
            <a:r>
              <a:rPr lang="en-US" dirty="0" smtClean="0"/>
              <a:t> and 2e</a:t>
            </a:r>
            <a:r>
              <a:rPr lang="en-US" baseline="30000" dirty="0" smtClean="0"/>
              <a:t>-</a:t>
            </a:r>
          </a:p>
          <a:p>
            <a:pPr lvl="1"/>
            <a:r>
              <a:rPr lang="en-US" dirty="0" smtClean="0"/>
              <a:t>The lead dioxide splits to form Pb</a:t>
            </a:r>
            <a:r>
              <a:rPr lang="en-US" baseline="30000" dirty="0" smtClean="0"/>
              <a:t>2+</a:t>
            </a:r>
            <a:r>
              <a:rPr lang="en-US" dirty="0" smtClean="0"/>
              <a:t> and 2O</a:t>
            </a:r>
            <a:r>
              <a:rPr lang="en-US" baseline="30000" dirty="0" smtClean="0"/>
              <a:t>2-</a:t>
            </a:r>
            <a:endParaRPr lang="en-US" dirty="0"/>
          </a:p>
          <a:p>
            <a:pPr lvl="1"/>
            <a:r>
              <a:rPr lang="en-US" dirty="0" smtClean="0"/>
              <a:t>Sulfuric acid then splits and the SO</a:t>
            </a:r>
            <a:r>
              <a:rPr lang="en-US" baseline="-25000" dirty="0" smtClean="0"/>
              <a:t>4</a:t>
            </a:r>
            <a:r>
              <a:rPr lang="en-US" baseline="30000" dirty="0" smtClean="0"/>
              <a:t>2-</a:t>
            </a:r>
            <a:r>
              <a:rPr lang="en-US" dirty="0" smtClean="0"/>
              <a:t> bonds with 2Pb</a:t>
            </a:r>
            <a:r>
              <a:rPr lang="en-US" baseline="30000" dirty="0" smtClean="0"/>
              <a:t>2+</a:t>
            </a:r>
            <a:r>
              <a:rPr lang="en-US" dirty="0" smtClean="0"/>
              <a:t> to create 2PbSO</a:t>
            </a:r>
            <a:r>
              <a:rPr lang="en-US" baseline="-25000" dirty="0" smtClean="0"/>
              <a:t>4</a:t>
            </a:r>
            <a:r>
              <a:rPr lang="en-US" dirty="0" smtClean="0"/>
              <a:t> and, in another reaction, the 4h</a:t>
            </a:r>
            <a:r>
              <a:rPr lang="en-US" baseline="30000" dirty="0" smtClean="0"/>
              <a:t>+</a:t>
            </a:r>
            <a:r>
              <a:rPr lang="en-US" dirty="0" smtClean="0"/>
              <a:t> bonds with 2O</a:t>
            </a:r>
            <a:r>
              <a:rPr lang="en-US" baseline="30000" dirty="0" smtClean="0"/>
              <a:t>2-</a:t>
            </a:r>
            <a:r>
              <a:rPr lang="en-US" dirty="0" smtClean="0"/>
              <a:t> to form 2H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endParaRPr lang="en-US" dirty="0"/>
          </a:p>
        </p:txBody>
      </p:sp>
      <p:pic>
        <p:nvPicPr>
          <p:cNvPr id="3077" name="Picture 5" descr="http://content.answcdn.com/main/content/img/oxford/Oxford_Chemistry/0192801015.lead-acid-accumulator.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751472"/>
            <a:ext cx="2209800" cy="1991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57600" y="5791200"/>
            <a:ext cx="4876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Image from:</a:t>
            </a:r>
          </a:p>
          <a:p>
            <a:r>
              <a:rPr lang="en-US" sz="1400" dirty="0" smtClean="0">
                <a:hlinkClick r:id="rId3"/>
              </a:rPr>
              <a:t>http://www.answers.com/topic/lead-acid-accumulator-1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2462655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 Acid Battery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Chemical Equations:</a:t>
            </a:r>
          </a:p>
          <a:p>
            <a:pPr lvl="1"/>
            <a:r>
              <a:rPr lang="en-US" dirty="0" err="1" smtClean="0"/>
              <a:t>Pb</a:t>
            </a:r>
            <a:r>
              <a:rPr lang="en-US" baseline="-25000" dirty="0" smtClean="0"/>
              <a:t>(s)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Pb</a:t>
            </a:r>
            <a:r>
              <a:rPr lang="en-US" baseline="30000" dirty="0" smtClean="0">
                <a:sym typeface="Wingdings" pitchFamily="2" charset="2"/>
              </a:rPr>
              <a:t>2+</a:t>
            </a:r>
            <a:r>
              <a:rPr lang="en-US" baseline="-25000" dirty="0" smtClean="0">
                <a:sym typeface="Wingdings" pitchFamily="2" charset="2"/>
              </a:rPr>
              <a:t>(aq)</a:t>
            </a:r>
            <a:r>
              <a:rPr lang="en-US" baseline="30000" dirty="0" smtClean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+ 2e</a:t>
            </a:r>
            <a:r>
              <a:rPr lang="en-US" baseline="30000" dirty="0" smtClean="0">
                <a:sym typeface="Wingdings" pitchFamily="2" charset="2"/>
              </a:rPr>
              <a:t>-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smtClean="0"/>
              <a:t>PbO</a:t>
            </a:r>
            <a:r>
              <a:rPr lang="en-US" baseline="-25000" dirty="0" smtClean="0"/>
              <a:t>2(s)</a:t>
            </a:r>
            <a:r>
              <a:rPr lang="en-US" dirty="0" smtClean="0"/>
              <a:t> + 2e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Pb</a:t>
            </a:r>
            <a:r>
              <a:rPr lang="en-US" baseline="30000" dirty="0" smtClean="0">
                <a:sym typeface="Wingdings" pitchFamily="2" charset="2"/>
              </a:rPr>
              <a:t>2+</a:t>
            </a:r>
            <a:r>
              <a:rPr lang="en-US" baseline="-25000" dirty="0" smtClean="0">
                <a:sym typeface="Wingdings" pitchFamily="2" charset="2"/>
              </a:rPr>
              <a:t>(aq)</a:t>
            </a:r>
            <a:r>
              <a:rPr lang="en-US" dirty="0" smtClean="0">
                <a:sym typeface="Wingdings" pitchFamily="2" charset="2"/>
              </a:rPr>
              <a:t> + 2O</a:t>
            </a:r>
            <a:r>
              <a:rPr lang="en-US" baseline="30000" dirty="0" smtClean="0">
                <a:sym typeface="Wingdings" pitchFamily="2" charset="2"/>
              </a:rPr>
              <a:t>2-</a:t>
            </a:r>
            <a:r>
              <a:rPr lang="en-US" baseline="-25000" dirty="0" smtClean="0">
                <a:sym typeface="Wingdings" pitchFamily="2" charset="2"/>
              </a:rPr>
              <a:t>(aq)</a:t>
            </a:r>
            <a:endParaRPr lang="en-US" dirty="0">
              <a:sym typeface="Wingdings" pitchFamily="2" charset="2"/>
            </a:endParaRPr>
          </a:p>
          <a:p>
            <a:pPr lvl="1"/>
            <a:r>
              <a:rPr lang="en-US" dirty="0" smtClean="0"/>
              <a:t>2H</a:t>
            </a:r>
            <a:r>
              <a:rPr lang="en-US" baseline="-25000" dirty="0" smtClean="0"/>
              <a:t>2</a:t>
            </a:r>
            <a:r>
              <a:rPr lang="en-US" dirty="0" smtClean="0"/>
              <a:t>SO</a:t>
            </a:r>
            <a:r>
              <a:rPr lang="en-US" baseline="-25000" dirty="0" smtClean="0"/>
              <a:t>4(aq) </a:t>
            </a:r>
            <a:r>
              <a:rPr lang="en-US" dirty="0" smtClean="0">
                <a:sym typeface="Wingdings" pitchFamily="2" charset="2"/>
              </a:rPr>
              <a:t> 2SO</a:t>
            </a:r>
            <a:r>
              <a:rPr lang="en-US" baseline="-25000" dirty="0" smtClean="0">
                <a:sym typeface="Wingdings" pitchFamily="2" charset="2"/>
              </a:rPr>
              <a:t>4</a:t>
            </a:r>
            <a:r>
              <a:rPr lang="en-US" baseline="30000" dirty="0" smtClean="0">
                <a:sym typeface="Wingdings" pitchFamily="2" charset="2"/>
              </a:rPr>
              <a:t>2-</a:t>
            </a:r>
            <a:r>
              <a:rPr lang="en-US" baseline="-25000" dirty="0" smtClean="0">
                <a:sym typeface="Wingdings" pitchFamily="2" charset="2"/>
              </a:rPr>
              <a:t>(aq)</a:t>
            </a:r>
            <a:r>
              <a:rPr lang="en-US" baseline="30000" dirty="0" smtClean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+ 4H</a:t>
            </a:r>
            <a:r>
              <a:rPr lang="en-US" baseline="30000" dirty="0" smtClean="0">
                <a:sym typeface="Wingdings" pitchFamily="2" charset="2"/>
              </a:rPr>
              <a:t>+</a:t>
            </a:r>
            <a:r>
              <a:rPr lang="en-US" baseline="-25000" dirty="0" smtClean="0">
                <a:sym typeface="Wingdings" pitchFamily="2" charset="2"/>
              </a:rPr>
              <a:t>(aq)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2SO</a:t>
            </a:r>
            <a:r>
              <a:rPr lang="en-US" baseline="-25000" dirty="0" smtClean="0">
                <a:sym typeface="Wingdings" pitchFamily="2" charset="2"/>
              </a:rPr>
              <a:t>4</a:t>
            </a:r>
            <a:r>
              <a:rPr lang="en-US" baseline="30000" dirty="0" smtClean="0">
                <a:sym typeface="Wingdings" pitchFamily="2" charset="2"/>
              </a:rPr>
              <a:t>2-</a:t>
            </a:r>
            <a:r>
              <a:rPr lang="en-US" baseline="-25000" dirty="0" smtClean="0">
                <a:sym typeface="Wingdings" pitchFamily="2" charset="2"/>
              </a:rPr>
              <a:t>(aq)</a:t>
            </a:r>
            <a:r>
              <a:rPr lang="en-US" dirty="0" smtClean="0">
                <a:sym typeface="Wingdings" pitchFamily="2" charset="2"/>
              </a:rPr>
              <a:t> + 2Pb</a:t>
            </a:r>
            <a:r>
              <a:rPr lang="en-US" baseline="30000" dirty="0" smtClean="0">
                <a:sym typeface="Wingdings" pitchFamily="2" charset="2"/>
              </a:rPr>
              <a:t>2+</a:t>
            </a:r>
            <a:r>
              <a:rPr lang="en-US" baseline="-25000" dirty="0" smtClean="0">
                <a:sym typeface="Wingdings" pitchFamily="2" charset="2"/>
              </a:rPr>
              <a:t>(aq)</a:t>
            </a:r>
            <a:r>
              <a:rPr lang="en-US" dirty="0" smtClean="0">
                <a:sym typeface="Wingdings" pitchFamily="2" charset="2"/>
              </a:rPr>
              <a:t>  2PbSO</a:t>
            </a:r>
            <a:r>
              <a:rPr lang="en-US" baseline="-25000" dirty="0" smtClean="0">
                <a:sym typeface="Wingdings" pitchFamily="2" charset="2"/>
              </a:rPr>
              <a:t>4(aq)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smtClean="0"/>
              <a:t>4H</a:t>
            </a:r>
            <a:r>
              <a:rPr lang="en-US" baseline="30000" dirty="0" smtClean="0"/>
              <a:t>+</a:t>
            </a:r>
            <a:r>
              <a:rPr lang="en-US" baseline="-25000" dirty="0" smtClean="0"/>
              <a:t>(aq</a:t>
            </a:r>
            <a:r>
              <a:rPr lang="en-US" dirty="0" smtClean="0"/>
              <a:t> + 2O</a:t>
            </a:r>
            <a:r>
              <a:rPr lang="en-US" baseline="30000" dirty="0" smtClean="0"/>
              <a:t>2-</a:t>
            </a:r>
            <a:r>
              <a:rPr lang="en-US" baseline="-25000" dirty="0" smtClean="0"/>
              <a:t>(aq)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2H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O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762000"/>
            <a:ext cx="2819400" cy="1284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48200" y="5809720"/>
            <a:ext cx="4038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Image From:</a:t>
            </a:r>
          </a:p>
          <a:p>
            <a:r>
              <a:rPr lang="en-US" sz="1400" dirty="0" smtClean="0">
                <a:hlinkClick r:id="rId3"/>
              </a:rPr>
              <a:t>http://hyperphysics.phy-astr.gsu.edu/hbase/electric/leadacid.html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2048433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 Acid Battery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Cost and Practicality:</a:t>
            </a:r>
          </a:p>
          <a:p>
            <a:pPr lvl="1"/>
            <a:r>
              <a:rPr lang="en-US" dirty="0" smtClean="0"/>
              <a:t>The Lead Acid Battery is reasonably cheap compared to other fuel sources</a:t>
            </a:r>
          </a:p>
          <a:p>
            <a:pPr lvl="1"/>
            <a:r>
              <a:rPr lang="en-US" dirty="0" smtClean="0"/>
              <a:t>Approximately US$50/kWh (“kilowatt hour”)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948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 Acid Battery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Impact on Society:</a:t>
            </a:r>
          </a:p>
          <a:p>
            <a:pPr lvl="1"/>
            <a:r>
              <a:rPr lang="en-US" sz="2400" dirty="0"/>
              <a:t>Exposure to excessive levels of lead can cause brain damage, affect a child’s growth, heavy damage to kidneys, impair hearing, cause of vomiting, headaches and appetite loss. Sometimes, it can also cause learning and behavioral </a:t>
            </a:r>
            <a:r>
              <a:rPr lang="en-US" sz="2400" dirty="0" smtClean="0"/>
              <a:t>problems</a:t>
            </a:r>
          </a:p>
          <a:p>
            <a:pPr lvl="1"/>
            <a:r>
              <a:rPr lang="en-US" sz="2400" dirty="0"/>
              <a:t>In adults, exposure to excessive levels of lead can increase blood pressure, cause digestive problems, kidney damage, nerve disorders, sleep problems, muscle and join pains.</a:t>
            </a:r>
            <a:endParaRPr lang="en-US" sz="1600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8785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 Acid Battery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924748"/>
          </a:xfrm>
        </p:spPr>
        <p:txBody>
          <a:bodyPr>
            <a:normAutofit fontScale="85000" lnSpcReduction="10000"/>
          </a:bodyPr>
          <a:lstStyle/>
          <a:p>
            <a:r>
              <a:rPr lang="en-US" sz="2500" dirty="0" smtClean="0"/>
              <a:t>Environmental Impact:</a:t>
            </a:r>
          </a:p>
          <a:p>
            <a:pPr lvl="1"/>
            <a:r>
              <a:rPr lang="en-US" sz="2500" dirty="0" smtClean="0"/>
              <a:t>The </a:t>
            </a:r>
            <a:r>
              <a:rPr lang="en-US" sz="2500" dirty="0"/>
              <a:t>acid that the batteries contains is extremely corrosive and also a good carrier for soluble lead and lead in </a:t>
            </a:r>
            <a:r>
              <a:rPr lang="en-US" sz="2500" dirty="0" smtClean="0"/>
              <a:t>particular</a:t>
            </a:r>
            <a:endParaRPr lang="en-US" sz="1800" dirty="0"/>
          </a:p>
          <a:p>
            <a:pPr lvl="1"/>
            <a:r>
              <a:rPr lang="en-US" sz="2500" dirty="0"/>
              <a:t>If the acid in the lead-acid battery leaks onto the ground, it holds a risk of contaminating the soil and the soil itself would become a source of lead particulate </a:t>
            </a:r>
            <a:endParaRPr lang="en-US" sz="2500" dirty="0" smtClean="0"/>
          </a:p>
          <a:p>
            <a:pPr lvl="1"/>
            <a:r>
              <a:rPr lang="en-US" sz="2500" dirty="0" smtClean="0"/>
              <a:t>Lead </a:t>
            </a:r>
            <a:r>
              <a:rPr lang="en-US" sz="2500" dirty="0"/>
              <a:t>is a highly toxic metal which produces a range of adverse health effects particularly in young children.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8850792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066800"/>
            <a:ext cx="5791200" cy="1143000"/>
          </a:xfrm>
        </p:spPr>
        <p:txBody>
          <a:bodyPr/>
          <a:lstStyle/>
          <a:p>
            <a:r>
              <a:rPr lang="en-US" dirty="0" smtClean="0"/>
              <a:t>Fuel Cell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Chemistry:</a:t>
            </a:r>
          </a:p>
          <a:p>
            <a:pPr lvl="1"/>
            <a:r>
              <a:rPr lang="en-US" dirty="0" smtClean="0"/>
              <a:t>Hydrogen (H</a:t>
            </a:r>
            <a:r>
              <a:rPr lang="en-US" baseline="-25000" dirty="0" smtClean="0"/>
              <a:t>2</a:t>
            </a:r>
            <a:r>
              <a:rPr lang="en-US" dirty="0" smtClean="0"/>
              <a:t>), as the anode, and Oxygen (O</a:t>
            </a:r>
            <a:r>
              <a:rPr lang="en-US" baseline="-25000" dirty="0" smtClean="0"/>
              <a:t>2</a:t>
            </a:r>
            <a:r>
              <a:rPr lang="en-US" dirty="0" smtClean="0"/>
              <a:t>), as the cathode, are the most common chemicals involved. </a:t>
            </a:r>
          </a:p>
          <a:p>
            <a:pPr lvl="1"/>
            <a:r>
              <a:rPr lang="en-US" dirty="0" smtClean="0"/>
              <a:t>2 Hydrogen atoms oxidize to form 4e</a:t>
            </a:r>
            <a:r>
              <a:rPr lang="en-US" baseline="30000" dirty="0" smtClean="0"/>
              <a:t>-</a:t>
            </a:r>
            <a:r>
              <a:rPr lang="en-US" dirty="0" smtClean="0"/>
              <a:t> and 4H</a:t>
            </a:r>
            <a:r>
              <a:rPr lang="en-US" baseline="30000" dirty="0" smtClean="0"/>
              <a:t>+</a:t>
            </a:r>
            <a:r>
              <a:rPr lang="en-US" dirty="0" smtClean="0"/>
              <a:t> atoms. The H</a:t>
            </a:r>
            <a:r>
              <a:rPr lang="en-US" baseline="30000" dirty="0" smtClean="0"/>
              <a:t>+</a:t>
            </a:r>
            <a:r>
              <a:rPr lang="en-US" dirty="0" smtClean="0"/>
              <a:t> atoms pass through a polymer membrane to the cathode. </a:t>
            </a:r>
          </a:p>
          <a:p>
            <a:pPr lvl="1"/>
            <a:r>
              <a:rPr lang="en-US" dirty="0" smtClean="0"/>
              <a:t>At the end of the reaction, the 4e</a:t>
            </a:r>
            <a:r>
              <a:rPr lang="en-US" baseline="30000" dirty="0" smtClean="0"/>
              <a:t>-</a:t>
            </a:r>
            <a:r>
              <a:rPr lang="en-US" dirty="0" smtClean="0"/>
              <a:t> then join with the O</a:t>
            </a:r>
            <a:r>
              <a:rPr lang="en-US" baseline="-25000" dirty="0" smtClean="0"/>
              <a:t>2</a:t>
            </a:r>
            <a:r>
              <a:rPr lang="en-US" dirty="0" smtClean="0"/>
              <a:t> and 4H</a:t>
            </a:r>
            <a:r>
              <a:rPr lang="en-US" baseline="30000" dirty="0" smtClean="0"/>
              <a:t>+</a:t>
            </a:r>
            <a:r>
              <a:rPr lang="en-US" dirty="0" smtClean="0"/>
              <a:t> atoms to make 2H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0"/>
            <a:ext cx="3429000" cy="238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33800" y="5867400"/>
            <a:ext cx="518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Image from:</a:t>
            </a:r>
          </a:p>
          <a:p>
            <a:r>
              <a:rPr lang="en-US" dirty="0" smtClean="0">
                <a:hlinkClick r:id="rId3"/>
              </a:rPr>
              <a:t>http://www.epa.gov/fuelcell/basicinfo.htm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746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Fuel Cell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Chemical Equations:</a:t>
            </a:r>
          </a:p>
          <a:p>
            <a:pPr lvl="1"/>
            <a:r>
              <a:rPr lang="en-US" dirty="0" smtClean="0"/>
              <a:t>2H</a:t>
            </a:r>
            <a:r>
              <a:rPr lang="en-US" baseline="-25000" dirty="0" smtClean="0"/>
              <a:t>2(g)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4H</a:t>
            </a:r>
            <a:r>
              <a:rPr lang="en-US" baseline="30000" dirty="0" smtClean="0">
                <a:sym typeface="Wingdings" pitchFamily="2" charset="2"/>
              </a:rPr>
              <a:t>+</a:t>
            </a:r>
            <a:r>
              <a:rPr lang="en-US" baseline="-25000" dirty="0" smtClean="0">
                <a:sym typeface="Wingdings" pitchFamily="2" charset="2"/>
              </a:rPr>
              <a:t>(aq)</a:t>
            </a:r>
            <a:r>
              <a:rPr lang="en-US" dirty="0" smtClean="0">
                <a:sym typeface="Wingdings" pitchFamily="2" charset="2"/>
              </a:rPr>
              <a:t> + 4e</a:t>
            </a:r>
            <a:r>
              <a:rPr lang="en-US" baseline="30000" dirty="0" smtClean="0">
                <a:sym typeface="Wingdings" pitchFamily="2" charset="2"/>
              </a:rPr>
              <a:t>-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smtClean="0"/>
              <a:t>O</a:t>
            </a:r>
            <a:r>
              <a:rPr lang="en-US" baseline="-25000" dirty="0" smtClean="0"/>
              <a:t>2(g)</a:t>
            </a:r>
            <a:r>
              <a:rPr lang="en-US" dirty="0" smtClean="0"/>
              <a:t> + 4H</a:t>
            </a:r>
            <a:r>
              <a:rPr lang="en-US" baseline="30000" dirty="0" smtClean="0"/>
              <a:t>+</a:t>
            </a:r>
            <a:r>
              <a:rPr lang="en-US" baseline="-25000" dirty="0" smtClean="0"/>
              <a:t>(aq)</a:t>
            </a:r>
            <a:r>
              <a:rPr lang="en-US" dirty="0" smtClean="0"/>
              <a:t> + 4e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2H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O</a:t>
            </a:r>
            <a:r>
              <a:rPr lang="en-US" baseline="-25000" dirty="0" smtClean="0">
                <a:sym typeface="Wingdings" pitchFamily="2" charset="2"/>
              </a:rPr>
              <a:t>(l)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3274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1721</TotalTime>
  <Words>586</Words>
  <Application>Microsoft Office PowerPoint</Application>
  <PresentationFormat>On-screen Show (4:3)</PresentationFormat>
  <Paragraphs>68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Austin</vt:lpstr>
      <vt:lpstr>Batteries</vt:lpstr>
      <vt:lpstr>Batteries</vt:lpstr>
      <vt:lpstr>Lead Acid Battery</vt:lpstr>
      <vt:lpstr>Lead Acid Battery</vt:lpstr>
      <vt:lpstr>Lead Acid Battery</vt:lpstr>
      <vt:lpstr>Lead Acid Battery</vt:lpstr>
      <vt:lpstr>Lead Acid Battery</vt:lpstr>
      <vt:lpstr>Fuel Cell</vt:lpstr>
      <vt:lpstr>Fuel Cell</vt:lpstr>
      <vt:lpstr>Fuel Cell</vt:lpstr>
      <vt:lpstr>Fuel Cell</vt:lpstr>
      <vt:lpstr>Fuel Cell</vt:lpstr>
      <vt:lpstr>Bibliography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Batteries</dc:title>
  <dc:creator>Casey TWEDDLE</dc:creator>
  <cp:lastModifiedBy>Casey TWEDDLE</cp:lastModifiedBy>
  <cp:revision>8</cp:revision>
  <dcterms:created xsi:type="dcterms:W3CDTF">2011-11-30T01:00:20Z</dcterms:created>
  <dcterms:modified xsi:type="dcterms:W3CDTF">2011-12-01T05:42:10Z</dcterms:modified>
</cp:coreProperties>
</file>