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8" r:id="rId8"/>
    <p:sldId id="261" r:id="rId9"/>
    <p:sldId id="263" r:id="rId10"/>
    <p:sldId id="264" r:id="rId11"/>
    <p:sldId id="265" r:id="rId12"/>
    <p:sldId id="266" r:id="rId13"/>
    <p:sldId id="267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C158382B-08C2-4EC2-B27A-0FC7E6378997}" type="datetimeFigureOut">
              <a:rPr lang="en-US" smtClean="0"/>
              <a:pPr/>
              <a:t>3/1/2010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35F6CE14-7BC7-4349-922B-15D76737A17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8382B-08C2-4EC2-B27A-0FC7E6378997}" type="datetimeFigureOut">
              <a:rPr lang="en-US" smtClean="0"/>
              <a:pPr/>
              <a:t>3/1/2010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6CE14-7BC7-4349-922B-15D76737A17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8382B-08C2-4EC2-B27A-0FC7E6378997}" type="datetimeFigureOut">
              <a:rPr lang="en-US" smtClean="0"/>
              <a:pPr/>
              <a:t>3/1/2010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6CE14-7BC7-4349-922B-15D76737A17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8382B-08C2-4EC2-B27A-0FC7E6378997}" type="datetimeFigureOut">
              <a:rPr lang="en-US" smtClean="0"/>
              <a:pPr/>
              <a:t>3/1/2010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6CE14-7BC7-4349-922B-15D76737A17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8382B-08C2-4EC2-B27A-0FC7E6378997}" type="datetimeFigureOut">
              <a:rPr lang="en-US" smtClean="0"/>
              <a:pPr/>
              <a:t>3/1/2010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6CE14-7BC7-4349-922B-15D76737A17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8382B-08C2-4EC2-B27A-0FC7E6378997}" type="datetimeFigureOut">
              <a:rPr lang="en-US" smtClean="0"/>
              <a:pPr/>
              <a:t>3/1/2010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6CE14-7BC7-4349-922B-15D76737A17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158382B-08C2-4EC2-B27A-0FC7E6378997}" type="datetimeFigureOut">
              <a:rPr lang="en-US" smtClean="0"/>
              <a:pPr/>
              <a:t>3/1/2010</a:t>
            </a:fld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5F6CE14-7BC7-4349-922B-15D76737A17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C158382B-08C2-4EC2-B27A-0FC7E6378997}" type="datetimeFigureOut">
              <a:rPr lang="en-US" smtClean="0"/>
              <a:pPr/>
              <a:t>3/1/2010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35F6CE14-7BC7-4349-922B-15D76737A17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8382B-08C2-4EC2-B27A-0FC7E6378997}" type="datetimeFigureOut">
              <a:rPr lang="en-US" smtClean="0"/>
              <a:pPr/>
              <a:t>3/1/2010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6CE14-7BC7-4349-922B-15D76737A17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8382B-08C2-4EC2-B27A-0FC7E6378997}" type="datetimeFigureOut">
              <a:rPr lang="en-US" smtClean="0"/>
              <a:pPr/>
              <a:t>3/1/2010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6CE14-7BC7-4349-922B-15D76737A17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8382B-08C2-4EC2-B27A-0FC7E6378997}" type="datetimeFigureOut">
              <a:rPr lang="en-US" smtClean="0"/>
              <a:pPr/>
              <a:t>3/1/2010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6CE14-7BC7-4349-922B-15D76737A17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C158382B-08C2-4EC2-B27A-0FC7E6378997}" type="datetimeFigureOut">
              <a:rPr lang="en-US" smtClean="0"/>
              <a:pPr/>
              <a:t>3/1/2010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35F6CE14-7BC7-4349-922B-15D76737A17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Buffers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Year 12 Chemistry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838200"/>
            <a:ext cx="8229600" cy="1066800"/>
          </a:xfrm>
        </p:spPr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Alkaline buffers – adding acid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>
                <a:solidFill>
                  <a:srgbClr val="7030A0"/>
                </a:solidFill>
              </a:rPr>
              <a:t>NH3  +  H2O  </a:t>
            </a:r>
            <a:r>
              <a:rPr lang="en-US" dirty="0" smtClean="0">
                <a:solidFill>
                  <a:srgbClr val="7030A0"/>
                </a:solidFill>
                <a:sym typeface="Wingdings" pitchFamily="2" charset="2"/>
              </a:rPr>
              <a:t>   NH4</a:t>
            </a:r>
            <a:r>
              <a:rPr lang="en-US" baseline="50000" dirty="0" smtClean="0">
                <a:solidFill>
                  <a:srgbClr val="7030A0"/>
                </a:solidFill>
                <a:sym typeface="Wingdings" pitchFamily="2" charset="2"/>
              </a:rPr>
              <a:t>+</a:t>
            </a:r>
            <a:r>
              <a:rPr lang="en-US" dirty="0" smtClean="0">
                <a:solidFill>
                  <a:srgbClr val="7030A0"/>
                </a:solidFill>
                <a:sym typeface="Wingdings" pitchFamily="2" charset="2"/>
              </a:rPr>
              <a:t>  +  OH</a:t>
            </a:r>
            <a:r>
              <a:rPr lang="en-US" baseline="50000" dirty="0" smtClean="0">
                <a:solidFill>
                  <a:srgbClr val="7030A0"/>
                </a:solidFill>
                <a:sym typeface="Wingdings" pitchFamily="2" charset="2"/>
              </a:rPr>
              <a:t>-</a:t>
            </a:r>
          </a:p>
          <a:p>
            <a:pPr algn="ctr">
              <a:buNone/>
            </a:pPr>
            <a:endParaRPr lang="en-US" baseline="50000" dirty="0" smtClean="0">
              <a:solidFill>
                <a:srgbClr val="7030A0"/>
              </a:solidFill>
              <a:sym typeface="Wingdings" pitchFamily="2" charset="2"/>
            </a:endParaRPr>
          </a:p>
          <a:p>
            <a:pPr>
              <a:buNone/>
            </a:pPr>
            <a:r>
              <a:rPr lang="en-US" baseline="50000" dirty="0" smtClean="0">
                <a:sym typeface="Wingdings" pitchFamily="2" charset="2"/>
              </a:rPr>
              <a:t>What will happen if you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baseline="50000" dirty="0" smtClean="0">
                <a:sym typeface="Wingdings" pitchFamily="2" charset="2"/>
              </a:rPr>
              <a:t>add acid to this solution?</a:t>
            </a:r>
          </a:p>
          <a:p>
            <a:pPr>
              <a:buNone/>
            </a:pPr>
            <a:endParaRPr lang="en-US" baseline="50000" dirty="0" smtClean="0">
              <a:sym typeface="Wingdings" pitchFamily="2" charset="2"/>
            </a:endParaRPr>
          </a:p>
          <a:p>
            <a:pPr>
              <a:buNone/>
            </a:pPr>
            <a:r>
              <a:rPr lang="en-US" baseline="50000" dirty="0" smtClean="0">
                <a:sym typeface="Wingdings" pitchFamily="2" charset="2"/>
              </a:rPr>
              <a:t>Two processes:</a:t>
            </a:r>
          </a:p>
          <a:p>
            <a:pPr marL="624078" indent="-514350">
              <a:buAutoNum type="arabicPeriod"/>
            </a:pPr>
            <a:r>
              <a:rPr lang="en-US" sz="2000" dirty="0" smtClean="0">
                <a:solidFill>
                  <a:srgbClr val="7030A0"/>
                </a:solidFill>
                <a:sym typeface="Wingdings" pitchFamily="2" charset="2"/>
              </a:rPr>
              <a:t>NH3  +  H+    NH4</a:t>
            </a:r>
            <a:r>
              <a:rPr lang="en-US" sz="2000" baseline="50000" dirty="0" smtClean="0">
                <a:solidFill>
                  <a:srgbClr val="7030A0"/>
                </a:solidFill>
                <a:sym typeface="Wingdings" pitchFamily="2" charset="2"/>
              </a:rPr>
              <a:t>+  </a:t>
            </a:r>
            <a:r>
              <a:rPr lang="en-US" sz="2000" dirty="0" smtClean="0">
                <a:solidFill>
                  <a:srgbClr val="7030A0"/>
                </a:solidFill>
                <a:sym typeface="Wingdings" pitchFamily="2" charset="2"/>
              </a:rPr>
              <a:t>(removal by reaction with ammonia to produce more ammonium ion)</a:t>
            </a:r>
          </a:p>
          <a:p>
            <a:pPr marL="624078" indent="-514350">
              <a:buAutoNum type="arabicPeriod"/>
            </a:pPr>
            <a:endParaRPr lang="en-US" sz="2000" baseline="50000" dirty="0" smtClean="0">
              <a:solidFill>
                <a:srgbClr val="7030A0"/>
              </a:solidFill>
              <a:sym typeface="Wingdings" pitchFamily="2" charset="2"/>
            </a:endParaRPr>
          </a:p>
          <a:p>
            <a:pPr marL="624078" indent="-514350">
              <a:buFont typeface="Georgia"/>
              <a:buAutoNum type="arabicPeriod"/>
            </a:pPr>
            <a:r>
              <a:rPr lang="en-US" sz="2000" dirty="0" smtClean="0">
                <a:solidFill>
                  <a:srgbClr val="7030A0"/>
                </a:solidFill>
              </a:rPr>
              <a:t>NH3  +  H2O  </a:t>
            </a:r>
            <a:r>
              <a:rPr lang="en-US" sz="2000" dirty="0" smtClean="0">
                <a:solidFill>
                  <a:srgbClr val="7030A0"/>
                </a:solidFill>
                <a:sym typeface="Wingdings" pitchFamily="2" charset="2"/>
              </a:rPr>
              <a:t>   NH4</a:t>
            </a:r>
            <a:r>
              <a:rPr lang="en-US" sz="2000" baseline="50000" dirty="0" smtClean="0">
                <a:solidFill>
                  <a:srgbClr val="7030A0"/>
                </a:solidFill>
                <a:sym typeface="Wingdings" pitchFamily="2" charset="2"/>
              </a:rPr>
              <a:t>+</a:t>
            </a:r>
            <a:r>
              <a:rPr lang="en-US" sz="2000" dirty="0" smtClean="0">
                <a:solidFill>
                  <a:srgbClr val="7030A0"/>
                </a:solidFill>
                <a:sym typeface="Wingdings" pitchFamily="2" charset="2"/>
              </a:rPr>
              <a:t>  +  OH</a:t>
            </a:r>
            <a:r>
              <a:rPr lang="en-US" sz="2000" baseline="50000" dirty="0" smtClean="0">
                <a:solidFill>
                  <a:srgbClr val="7030A0"/>
                </a:solidFill>
                <a:sym typeface="Wingdings" pitchFamily="2" charset="2"/>
              </a:rPr>
              <a:t>-</a:t>
            </a:r>
            <a:r>
              <a:rPr lang="en-US" sz="2000" dirty="0" smtClean="0">
                <a:solidFill>
                  <a:srgbClr val="7030A0"/>
                </a:solidFill>
                <a:sym typeface="Wingdings" pitchFamily="2" charset="2"/>
              </a:rPr>
              <a:t> (removal by reaction with OH- to produce water</a:t>
            </a:r>
            <a:endParaRPr lang="en-US" sz="2000" baseline="50000" dirty="0" smtClean="0">
              <a:solidFill>
                <a:srgbClr val="7030A0"/>
              </a:solidFill>
              <a:sym typeface="Wingdings" pitchFamily="2" charset="2"/>
            </a:endParaRPr>
          </a:p>
          <a:p>
            <a:pPr marL="624078" indent="-514350">
              <a:buNone/>
            </a:pPr>
            <a:endParaRPr lang="en-US" dirty="0" smtClean="0">
              <a:solidFill>
                <a:srgbClr val="7030A0"/>
              </a:solidFill>
              <a:sym typeface="Wingdings" pitchFamily="2" charset="2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4191000" y="5334794"/>
            <a:ext cx="1371600" cy="1146671"/>
            <a:chOff x="4191000" y="5334794"/>
            <a:chExt cx="1371600" cy="1146671"/>
          </a:xfrm>
        </p:grpSpPr>
        <p:sp>
          <p:nvSpPr>
            <p:cNvPr id="4" name="TextBox 3"/>
            <p:cNvSpPr txBox="1"/>
            <p:nvPr/>
          </p:nvSpPr>
          <p:spPr>
            <a:xfrm>
              <a:off x="4191000" y="6019800"/>
              <a:ext cx="13716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FF0000"/>
                  </a:solidFill>
                </a:rPr>
                <a:t>Combines with H+ to form water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  <p:cxnSp>
          <p:nvCxnSpPr>
            <p:cNvPr id="6" name="Straight Arrow Connector 5"/>
            <p:cNvCxnSpPr/>
            <p:nvPr/>
          </p:nvCxnSpPr>
          <p:spPr>
            <a:xfrm rot="5400000">
              <a:off x="4381500" y="5676900"/>
              <a:ext cx="685800" cy="1588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838200"/>
            <a:ext cx="8229600" cy="1066800"/>
          </a:xfrm>
        </p:spPr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Alkaline buffers – adding base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dirty="0" smtClean="0">
                <a:solidFill>
                  <a:srgbClr val="7030A0"/>
                </a:solidFill>
              </a:rPr>
              <a:t>NH3  +  H2O  </a:t>
            </a:r>
            <a:r>
              <a:rPr lang="en-US" dirty="0" smtClean="0">
                <a:solidFill>
                  <a:srgbClr val="7030A0"/>
                </a:solidFill>
                <a:sym typeface="Wingdings" pitchFamily="2" charset="2"/>
              </a:rPr>
              <a:t> 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 smtClean="0">
                <a:solidFill>
                  <a:srgbClr val="7030A0"/>
                </a:solidFill>
                <a:sym typeface="Wingdings" pitchFamily="2" charset="2"/>
              </a:rPr>
              <a:t>   NH4</a:t>
            </a:r>
            <a:r>
              <a:rPr lang="en-US" baseline="50000" dirty="0" smtClean="0">
                <a:solidFill>
                  <a:srgbClr val="7030A0"/>
                </a:solidFill>
                <a:sym typeface="Wingdings" pitchFamily="2" charset="2"/>
              </a:rPr>
              <a:t>+</a:t>
            </a:r>
            <a:r>
              <a:rPr lang="en-US" dirty="0" smtClean="0">
                <a:solidFill>
                  <a:srgbClr val="7030A0"/>
                </a:solidFill>
                <a:sym typeface="Wingdings" pitchFamily="2" charset="2"/>
              </a:rPr>
              <a:t>  +  OH</a:t>
            </a:r>
            <a:r>
              <a:rPr lang="en-US" baseline="50000" dirty="0" smtClean="0">
                <a:solidFill>
                  <a:srgbClr val="7030A0"/>
                </a:solidFill>
                <a:sym typeface="Wingdings" pitchFamily="2" charset="2"/>
              </a:rPr>
              <a:t>-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2000" dirty="0" smtClean="0"/>
              <a:t>What will happen to the equilibrium if you add base?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Adding base effectively adds OH</a:t>
            </a:r>
            <a:r>
              <a:rPr lang="en-US" sz="2000" baseline="50000" dirty="0" smtClean="0"/>
              <a:t>-</a:t>
            </a:r>
            <a:r>
              <a:rPr lang="en-US" sz="2000" dirty="0" smtClean="0"/>
              <a:t>. This means: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>
                <a:solidFill>
                  <a:srgbClr val="7030A0"/>
                </a:solidFill>
                <a:sym typeface="Wingdings" pitchFamily="2" charset="2"/>
              </a:rPr>
              <a:t>The ammonium ion reacts with the OH</a:t>
            </a:r>
            <a:r>
              <a:rPr lang="en-US" sz="2000" baseline="50000" dirty="0" smtClean="0">
                <a:solidFill>
                  <a:srgbClr val="7030A0"/>
                </a:solidFill>
                <a:sym typeface="Wingdings" pitchFamily="2" charset="2"/>
              </a:rPr>
              <a:t>-</a:t>
            </a:r>
            <a:r>
              <a:rPr lang="en-US" sz="2000" dirty="0" smtClean="0">
                <a:solidFill>
                  <a:srgbClr val="7030A0"/>
                </a:solidFill>
                <a:sym typeface="Wingdings" pitchFamily="2" charset="2"/>
              </a:rPr>
              <a:t> to shift the equilibrium to the left, consuming most of the OH</a:t>
            </a:r>
            <a:r>
              <a:rPr lang="en-US" sz="2000" baseline="50000" dirty="0" smtClean="0">
                <a:solidFill>
                  <a:srgbClr val="7030A0"/>
                </a:solidFill>
                <a:sym typeface="Wingdings" pitchFamily="2" charset="2"/>
              </a:rPr>
              <a:t>-</a:t>
            </a:r>
            <a:r>
              <a:rPr lang="en-US" sz="2000" dirty="0" smtClean="0">
                <a:solidFill>
                  <a:srgbClr val="7030A0"/>
                </a:solidFill>
                <a:sym typeface="Wingdings" pitchFamily="2" charset="2"/>
              </a:rPr>
              <a:t> ions.</a:t>
            </a:r>
          </a:p>
          <a:p>
            <a:pPr>
              <a:buNone/>
            </a:pPr>
            <a:endParaRPr lang="en-US" sz="2000" dirty="0" smtClean="0">
              <a:solidFill>
                <a:srgbClr val="7030A0"/>
              </a:solidFill>
              <a:sym typeface="Wingdings" pitchFamily="2" charset="2"/>
            </a:endParaRPr>
          </a:p>
          <a:p>
            <a:pPr algn="ctr">
              <a:buNone/>
            </a:pPr>
            <a:r>
              <a:rPr lang="en-US" sz="2000" dirty="0" smtClean="0">
                <a:solidFill>
                  <a:srgbClr val="7030A0"/>
                </a:solidFill>
                <a:sym typeface="Wingdings" pitchFamily="2" charset="2"/>
              </a:rPr>
              <a:t>NH4</a:t>
            </a:r>
            <a:r>
              <a:rPr lang="en-US" sz="2000" baseline="50000" dirty="0" smtClean="0">
                <a:solidFill>
                  <a:srgbClr val="7030A0"/>
                </a:solidFill>
                <a:sym typeface="Wingdings" pitchFamily="2" charset="2"/>
              </a:rPr>
              <a:t>+</a:t>
            </a:r>
            <a:r>
              <a:rPr lang="en-US" sz="2000" dirty="0" smtClean="0">
                <a:solidFill>
                  <a:srgbClr val="7030A0"/>
                </a:solidFill>
                <a:sym typeface="Wingdings" pitchFamily="2" charset="2"/>
              </a:rPr>
              <a:t>  +  OH</a:t>
            </a:r>
            <a:r>
              <a:rPr lang="en-US" sz="2000" baseline="50000" dirty="0" smtClean="0">
                <a:solidFill>
                  <a:srgbClr val="7030A0"/>
                </a:solidFill>
                <a:sym typeface="Wingdings" pitchFamily="2" charset="2"/>
              </a:rPr>
              <a:t>- </a:t>
            </a:r>
            <a:r>
              <a:rPr lang="en-US" sz="2000" dirty="0" smtClean="0">
                <a:solidFill>
                  <a:srgbClr val="7030A0"/>
                </a:solidFill>
                <a:sym typeface="Wingdings" pitchFamily="2" charset="2"/>
              </a:rPr>
              <a:t>  </a:t>
            </a:r>
            <a:r>
              <a:rPr lang="en-US" sz="2000" dirty="0" smtClean="0">
                <a:solidFill>
                  <a:srgbClr val="7030A0"/>
                </a:solidFill>
              </a:rPr>
              <a:t>NH3  +  H2O</a:t>
            </a:r>
            <a:endParaRPr lang="en-US" sz="2000" dirty="0" smtClean="0">
              <a:solidFill>
                <a:srgbClr val="7030A0"/>
              </a:solidFill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0"/>
            <a:ext cx="8229600" cy="1066800"/>
          </a:xfrm>
        </p:spPr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Summary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Buffer solutions resist changes in pH when acids and alkalis are added</a:t>
            </a:r>
          </a:p>
          <a:p>
            <a:r>
              <a:rPr lang="en-US" dirty="0" smtClean="0"/>
              <a:t>Buffers generally contain: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Sufficient concentrations of a </a:t>
            </a:r>
            <a:r>
              <a:rPr lang="en-US" dirty="0" smtClean="0">
                <a:solidFill>
                  <a:srgbClr val="FF0000"/>
                </a:solidFill>
              </a:rPr>
              <a:t>weak acid and it’s conjugate base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tx1"/>
                </a:solidFill>
              </a:rPr>
              <a:t>OR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B0F0"/>
                </a:solidFill>
              </a:rPr>
              <a:t>weak base and it’s conjugate acid</a:t>
            </a:r>
          </a:p>
          <a:p>
            <a:r>
              <a:rPr lang="en-US" dirty="0" smtClean="0"/>
              <a:t>The pH of buffer solutions depend on the concentrations and type of conjugate acid/base pairs that are used.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1066800"/>
          </a:xfrm>
        </p:spPr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Buffer applications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95600"/>
            <a:ext cx="4114800" cy="356311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en-US" sz="2400" baseline="480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2000" dirty="0" smtClean="0"/>
              <a:t>If blood increases in acidity, the additional H+ ions will react with the bicarbonate ions</a:t>
            </a:r>
          </a:p>
          <a:p>
            <a:pPr>
              <a:buNone/>
            </a:pPr>
            <a:r>
              <a:rPr lang="en-US" sz="2000" dirty="0" smtClean="0"/>
              <a:t>If blood increases in alkalinity, the H+ ions in the equilibrium will react and shift to the right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Other buffers in the blood also help to maintain the required pH. Haemoglobin is itself a weak base that helps in this process</a:t>
            </a:r>
          </a:p>
        </p:txBody>
      </p:sp>
      <p:pic>
        <p:nvPicPr>
          <p:cNvPr id="2056" name="Picture 8" descr="http://www.bio.miami.edu/~cmallery/150/physiol/c8.42x30.C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124200"/>
            <a:ext cx="4572000" cy="2998611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609600" y="1371600"/>
            <a:ext cx="79248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u="sng" dirty="0" smtClean="0"/>
              <a:t>Blood</a:t>
            </a:r>
          </a:p>
          <a:p>
            <a:pPr>
              <a:buNone/>
            </a:pPr>
            <a:r>
              <a:rPr lang="en-US" dirty="0" smtClean="0"/>
              <a:t>The pH of human blood must be maintained at 7.4 or serious health consequences can result. The buffering system that maintains this pH is H2CO3/HCO3</a:t>
            </a:r>
            <a:r>
              <a:rPr lang="en-US" baseline="50000" dirty="0" smtClean="0"/>
              <a:t>-</a:t>
            </a:r>
            <a:r>
              <a:rPr lang="en-US" dirty="0" smtClean="0"/>
              <a:t>:</a:t>
            </a:r>
          </a:p>
          <a:p>
            <a:pPr algn="ctr"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H2CO3  </a:t>
            </a:r>
            <a:r>
              <a:rPr lang="en-US" sz="2000" dirty="0" smtClean="0">
                <a:solidFill>
                  <a:srgbClr val="FF0000"/>
                </a:solidFill>
                <a:sym typeface="Wingdings" pitchFamily="2" charset="2"/>
              </a:rPr>
              <a:t>  </a:t>
            </a:r>
            <a:r>
              <a:rPr lang="en-US" sz="2000" dirty="0" smtClean="0">
                <a:solidFill>
                  <a:srgbClr val="FF0000"/>
                </a:solidFill>
              </a:rPr>
              <a:t>H</a:t>
            </a:r>
            <a:r>
              <a:rPr lang="en-US" sz="2000" baseline="50000" dirty="0" smtClean="0">
                <a:solidFill>
                  <a:srgbClr val="FF0000"/>
                </a:solidFill>
              </a:rPr>
              <a:t>+</a:t>
            </a:r>
            <a:r>
              <a:rPr lang="en-US" sz="2000" dirty="0" smtClean="0">
                <a:solidFill>
                  <a:srgbClr val="FF0000"/>
                </a:solidFill>
              </a:rPr>
              <a:t>  +  HCO3</a:t>
            </a:r>
            <a:r>
              <a:rPr lang="en-US" sz="2000" baseline="48000" dirty="0" smtClean="0">
                <a:solidFill>
                  <a:srgbClr val="FF0000"/>
                </a:solidFill>
              </a:rPr>
              <a:t>-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Buffer applications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u="sng" dirty="0" smtClean="0"/>
              <a:t>Body cells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1800" dirty="0" smtClean="0"/>
              <a:t>The phosphate buffer system operates in the internal fluid of all cells. This buffer system consists of </a:t>
            </a:r>
            <a:r>
              <a:rPr lang="en-US" sz="1800" dirty="0" err="1" smtClean="0"/>
              <a:t>dihydrogen</a:t>
            </a:r>
            <a:r>
              <a:rPr lang="en-US" sz="1800" dirty="0" smtClean="0"/>
              <a:t> phosphate ions (H</a:t>
            </a:r>
            <a:r>
              <a:rPr lang="en-US" sz="1800" baseline="-25000" dirty="0" smtClean="0"/>
              <a:t>2</a:t>
            </a:r>
            <a:r>
              <a:rPr lang="en-US" sz="1800" dirty="0" smtClean="0"/>
              <a:t>PO</a:t>
            </a:r>
            <a:r>
              <a:rPr lang="en-US" sz="1800" baseline="-25000" dirty="0" smtClean="0"/>
              <a:t>4</a:t>
            </a:r>
            <a:r>
              <a:rPr lang="en-US" sz="1800" baseline="30000" dirty="0" smtClean="0"/>
              <a:t>-</a:t>
            </a:r>
            <a:r>
              <a:rPr lang="en-US" sz="1800" dirty="0" smtClean="0"/>
              <a:t>) as hydrogen-ion donor (acid) and hydrogen phosphate ions (HPO</a:t>
            </a:r>
            <a:r>
              <a:rPr lang="en-US" sz="1800" baseline="-25000" dirty="0" smtClean="0"/>
              <a:t>4</a:t>
            </a:r>
            <a:r>
              <a:rPr lang="en-US" sz="1800" baseline="30000" dirty="0" smtClean="0"/>
              <a:t>2-</a:t>
            </a:r>
            <a:r>
              <a:rPr lang="en-US" sz="1800" dirty="0" smtClean="0"/>
              <a:t>) as hydrogen-ion acceptor (base). 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These two ions are in equilibrium with each other as indicated by the chemical equation below.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2438400" y="5334000"/>
            <a:ext cx="441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H</a:t>
            </a:r>
            <a:r>
              <a:rPr lang="pt-BR" baseline="-25000" dirty="0" smtClean="0"/>
              <a:t>2</a:t>
            </a:r>
            <a:r>
              <a:rPr lang="pt-BR" dirty="0" smtClean="0"/>
              <a:t>PO</a:t>
            </a:r>
            <a:r>
              <a:rPr lang="pt-BR" baseline="-25000" dirty="0" smtClean="0"/>
              <a:t>4</a:t>
            </a:r>
            <a:r>
              <a:rPr lang="pt-BR" baseline="30000" dirty="0" smtClean="0"/>
              <a:t>-</a:t>
            </a:r>
            <a:r>
              <a:rPr lang="pt-BR" dirty="0" smtClean="0"/>
              <a:t>(aq) </a:t>
            </a:r>
            <a:r>
              <a:rPr lang="pt-BR" dirty="0" smtClean="0">
                <a:sym typeface="Wingdings" pitchFamily="2" charset="2"/>
              </a:rPr>
              <a:t></a:t>
            </a:r>
            <a:r>
              <a:rPr lang="pt-BR" dirty="0" smtClean="0"/>
              <a:t>H</a:t>
            </a:r>
            <a:r>
              <a:rPr lang="pt-BR" baseline="30000" dirty="0" smtClean="0"/>
              <a:t>+</a:t>
            </a:r>
            <a:r>
              <a:rPr lang="pt-BR" dirty="0" smtClean="0"/>
              <a:t>(aq) + HPO</a:t>
            </a:r>
            <a:r>
              <a:rPr lang="pt-BR" baseline="-25000" dirty="0" smtClean="0"/>
              <a:t>4</a:t>
            </a:r>
            <a:r>
              <a:rPr lang="pt-BR" baseline="30000" dirty="0" smtClean="0"/>
              <a:t>2-</a:t>
            </a:r>
            <a:r>
              <a:rPr lang="pt-BR" dirty="0" smtClean="0"/>
              <a:t>(aq)</a:t>
            </a:r>
            <a:endParaRPr lang="en-US" dirty="0"/>
          </a:p>
        </p:txBody>
      </p:sp>
      <p:pic>
        <p:nvPicPr>
          <p:cNvPr id="27650" name="Picture 2" descr="http://fog.ccsf.cc.ca.us/~tkobayas/graphics/CellStruc390x3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0" y="873369"/>
            <a:ext cx="2678430" cy="20603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Buffer applications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u="sng" dirty="0" smtClean="0"/>
              <a:t>Swimming pools</a:t>
            </a:r>
          </a:p>
          <a:p>
            <a:pPr>
              <a:buNone/>
            </a:pPr>
            <a:endParaRPr lang="en-US" sz="2000" u="sng" dirty="0" smtClean="0"/>
          </a:p>
          <a:p>
            <a:pPr>
              <a:buNone/>
            </a:pPr>
            <a:r>
              <a:rPr lang="en-US" sz="2000" dirty="0" smtClean="0"/>
              <a:t>The H2CO3/HCO3</a:t>
            </a:r>
            <a:r>
              <a:rPr lang="en-US" sz="2000" baseline="48000" dirty="0" smtClean="0"/>
              <a:t>-</a:t>
            </a:r>
            <a:r>
              <a:rPr lang="en-US" sz="2000" dirty="0" smtClean="0"/>
              <a:t> buffer system that is used in the blood is also used in swimming pools.  </a:t>
            </a:r>
          </a:p>
          <a:p>
            <a:pPr>
              <a:buNone/>
            </a:pPr>
            <a:r>
              <a:rPr lang="en-US" sz="2000" dirty="0" smtClean="0"/>
              <a:t>Sodium hydrogen carbonate is often added to swimming pools if it is proving difficult to maintain the pH between 7.2 – 7.4.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The measurement “total alkalinity” in pools is a measure of OH</a:t>
            </a:r>
            <a:r>
              <a:rPr lang="en-US" sz="2000" baseline="48000" dirty="0" smtClean="0"/>
              <a:t>-</a:t>
            </a:r>
            <a:r>
              <a:rPr lang="en-US" sz="2000" dirty="0" smtClean="0"/>
              <a:t> and HCO3</a:t>
            </a:r>
            <a:r>
              <a:rPr lang="en-US" sz="2000" baseline="48000" dirty="0" smtClean="0"/>
              <a:t>-</a:t>
            </a:r>
            <a:r>
              <a:rPr lang="en-US" sz="2000" dirty="0" smtClean="0"/>
              <a:t>.  This is effectively a measure of the buffering capacity of the water. If it is too low, then bicarbonate must be added.</a:t>
            </a:r>
            <a:endParaRPr lang="en-US" sz="2000" dirty="0"/>
          </a:p>
        </p:txBody>
      </p:sp>
      <p:pic>
        <p:nvPicPr>
          <p:cNvPr id="26626" name="Picture 2" descr="http://www.inisrael.com/primahotels/tiberias/images/Pool-Vi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838200"/>
            <a:ext cx="2617691" cy="22002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066800"/>
          </a:xfrm>
        </p:spPr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is a buffer?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43200"/>
            <a:ext cx="8229600" cy="3831336"/>
          </a:xfrm>
        </p:spPr>
        <p:txBody>
          <a:bodyPr/>
          <a:lstStyle/>
          <a:p>
            <a:r>
              <a:rPr lang="en-US" dirty="0" smtClean="0"/>
              <a:t>A buffer is a solution that resists changes in pH when small amounts of acid or base are added to it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There are 2 types:</a:t>
            </a:r>
          </a:p>
          <a:p>
            <a:pPr lvl="1"/>
            <a:r>
              <a:rPr lang="en-US" dirty="0" smtClean="0"/>
              <a:t>Acidic</a:t>
            </a:r>
          </a:p>
          <a:p>
            <a:pPr lvl="1"/>
            <a:r>
              <a:rPr lang="en-US" dirty="0" smtClean="0"/>
              <a:t>Alkaline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Acidic buffers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An acidic buffer has a pH less than 7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It is made from a equal molar concentrations of a </a:t>
            </a:r>
            <a:r>
              <a:rPr lang="en-US" dirty="0" smtClean="0">
                <a:solidFill>
                  <a:srgbClr val="FF0000"/>
                </a:solidFill>
              </a:rPr>
              <a:t>weak acid</a:t>
            </a:r>
            <a:r>
              <a:rPr lang="en-US" dirty="0" smtClean="0"/>
              <a:t> and it’s </a:t>
            </a:r>
            <a:r>
              <a:rPr lang="en-US" dirty="0" smtClean="0">
                <a:solidFill>
                  <a:srgbClr val="FF0000"/>
                </a:solidFill>
              </a:rPr>
              <a:t>conjugate base</a:t>
            </a:r>
          </a:p>
          <a:p>
            <a:pPr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00B050"/>
                </a:solidFill>
              </a:rPr>
              <a:t>Example:  ethanoic acid and ethanoate ion</a:t>
            </a:r>
          </a:p>
          <a:p>
            <a:pPr>
              <a:buNone/>
            </a:pPr>
            <a:endParaRPr lang="en-US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00B050"/>
                </a:solidFill>
              </a:rPr>
              <a:t>CH3COOH   </a:t>
            </a:r>
            <a:r>
              <a:rPr lang="en-US" dirty="0" smtClean="0">
                <a:solidFill>
                  <a:srgbClr val="00B050"/>
                </a:solidFill>
                <a:sym typeface="Wingdings" pitchFamily="2" charset="2"/>
              </a:rPr>
              <a:t>    CH3COO</a:t>
            </a:r>
            <a:r>
              <a:rPr lang="en-US" baseline="30000" dirty="0" smtClean="0">
                <a:solidFill>
                  <a:srgbClr val="00B050"/>
                </a:solidFill>
                <a:sym typeface="Wingdings" pitchFamily="2" charset="2"/>
              </a:rPr>
              <a:t>-</a:t>
            </a:r>
            <a:r>
              <a:rPr lang="en-US" dirty="0" smtClean="0">
                <a:solidFill>
                  <a:srgbClr val="00B050"/>
                </a:solidFill>
                <a:sym typeface="Wingdings" pitchFamily="2" charset="2"/>
              </a:rPr>
              <a:t>    +    H</a:t>
            </a:r>
            <a:r>
              <a:rPr lang="en-US" baseline="30000" dirty="0" smtClean="0">
                <a:solidFill>
                  <a:srgbClr val="00B050"/>
                </a:solidFill>
                <a:sym typeface="Wingdings" pitchFamily="2" charset="2"/>
              </a:rPr>
              <a:t>+</a:t>
            </a:r>
          </a:p>
          <a:p>
            <a:pPr>
              <a:buNone/>
            </a:pPr>
            <a:r>
              <a:rPr lang="en-US" sz="1600" dirty="0" smtClean="0">
                <a:solidFill>
                  <a:srgbClr val="00B050"/>
                </a:solidFill>
                <a:sym typeface="Wingdings" pitchFamily="2" charset="2"/>
              </a:rPr>
              <a:t>     (weak acid)                                         (conj. base)</a:t>
            </a:r>
            <a:endParaRPr lang="en-US" sz="16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066800"/>
          </a:xfrm>
        </p:spPr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Acidic buffers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Take a </a:t>
            </a:r>
            <a:r>
              <a:rPr lang="en-US" dirty="0" smtClean="0"/>
              <a:t>0.1M </a:t>
            </a:r>
            <a:r>
              <a:rPr lang="en-US" dirty="0" smtClean="0"/>
              <a:t>solution of ethanoic acid: </a:t>
            </a:r>
          </a:p>
          <a:p>
            <a:pPr>
              <a:buNone/>
            </a:pPr>
            <a:r>
              <a:rPr lang="en-US" dirty="0" smtClean="0"/>
              <a:t>          </a:t>
            </a:r>
          </a:p>
          <a:p>
            <a:pPr>
              <a:buNone/>
            </a:pPr>
            <a:r>
              <a:rPr lang="en-US" dirty="0" smtClean="0">
                <a:solidFill>
                  <a:srgbClr val="00B050"/>
                </a:solidFill>
              </a:rPr>
              <a:t>  		     CH3COOH    </a:t>
            </a:r>
            <a:r>
              <a:rPr lang="en-US" dirty="0" smtClean="0">
                <a:solidFill>
                  <a:srgbClr val="00B050"/>
                </a:solidFill>
                <a:sym typeface="Wingdings" pitchFamily="2" charset="2"/>
              </a:rPr>
              <a:t>      CH3COO</a:t>
            </a:r>
            <a:r>
              <a:rPr lang="en-US" baseline="30000" dirty="0" smtClean="0">
                <a:solidFill>
                  <a:srgbClr val="00B050"/>
                </a:solidFill>
                <a:sym typeface="Wingdings" pitchFamily="2" charset="2"/>
              </a:rPr>
              <a:t>-</a:t>
            </a:r>
            <a:r>
              <a:rPr lang="en-US" dirty="0" smtClean="0">
                <a:solidFill>
                  <a:srgbClr val="00B050"/>
                </a:solidFill>
                <a:sym typeface="Wingdings" pitchFamily="2" charset="2"/>
              </a:rPr>
              <a:t>    +    H</a:t>
            </a:r>
            <a:r>
              <a:rPr lang="en-US" baseline="30000" dirty="0" smtClean="0">
                <a:solidFill>
                  <a:srgbClr val="00B050"/>
                </a:solidFill>
                <a:sym typeface="Wingdings" pitchFamily="2" charset="2"/>
              </a:rPr>
              <a:t>+</a:t>
            </a:r>
          </a:p>
          <a:p>
            <a:pPr>
              <a:buNone/>
            </a:pPr>
            <a:r>
              <a:rPr lang="en-US" sz="2000" dirty="0" smtClean="0"/>
              <a:t>At </a:t>
            </a:r>
            <a:r>
              <a:rPr lang="en-US" sz="2000" dirty="0" err="1" smtClean="0"/>
              <a:t>equil</a:t>
            </a:r>
            <a:r>
              <a:rPr lang="en-US" sz="2000" dirty="0" smtClean="0"/>
              <a:t>:	(</a:t>
            </a:r>
            <a:r>
              <a:rPr lang="en-US" sz="2000" dirty="0" smtClean="0"/>
              <a:t>0.09583M</a:t>
            </a:r>
            <a:r>
              <a:rPr lang="en-US" sz="2000" dirty="0" smtClean="0"/>
              <a:t>)	  	     (</a:t>
            </a:r>
            <a:r>
              <a:rPr lang="en-US" sz="2000" dirty="0" smtClean="0"/>
              <a:t>0.00417M</a:t>
            </a:r>
            <a:r>
              <a:rPr lang="en-US" sz="2000" dirty="0" smtClean="0"/>
              <a:t>)	   </a:t>
            </a:r>
            <a:r>
              <a:rPr lang="en-US" sz="2000" dirty="0" smtClean="0"/>
              <a:t>(0.00417M</a:t>
            </a:r>
            <a:r>
              <a:rPr lang="en-US" sz="2000" dirty="0" smtClean="0"/>
              <a:t>)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What’s the pH of this solution?  </a:t>
            </a:r>
            <a:endParaRPr lang="en-US" sz="20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sz="20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2000" dirty="0" smtClean="0"/>
              <a:t>Now, say you add </a:t>
            </a:r>
            <a:r>
              <a:rPr lang="en-US" sz="2000" dirty="0" err="1" smtClean="0"/>
              <a:t>HCl</a:t>
            </a:r>
            <a:r>
              <a:rPr lang="en-US" sz="2000" dirty="0" smtClean="0"/>
              <a:t> to this equilibrium.  The acetate ion is the only species available to reduce the added H</a:t>
            </a:r>
            <a:r>
              <a:rPr lang="en-US" sz="2000" baseline="30000" dirty="0" smtClean="0"/>
              <a:t>+</a:t>
            </a:r>
            <a:r>
              <a:rPr lang="en-US" sz="2000" dirty="0" smtClean="0"/>
              <a:t> and these are very low in concentration, so the pH will drop dramatically.  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What can you do to reduce this change?</a:t>
            </a: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4419600" y="41148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-log [H+]  =  2.38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257800" y="5943600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Add acetate ions (sodium acetate)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66800"/>
          </a:xfrm>
        </p:spPr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Acidic buffers – adding acid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14600"/>
            <a:ext cx="8229600" cy="4059936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00B050"/>
                </a:solidFill>
              </a:rPr>
              <a:t> 		  CH3COOH    </a:t>
            </a:r>
            <a:r>
              <a:rPr lang="en-US" dirty="0" smtClean="0">
                <a:solidFill>
                  <a:srgbClr val="00B050"/>
                </a:solidFill>
                <a:sym typeface="Wingdings" pitchFamily="2" charset="2"/>
              </a:rPr>
              <a:t>      CH3COO</a:t>
            </a:r>
            <a:r>
              <a:rPr lang="en-US" baseline="50000" dirty="0" smtClean="0">
                <a:solidFill>
                  <a:srgbClr val="00B050"/>
                </a:solidFill>
                <a:sym typeface="Wingdings" pitchFamily="2" charset="2"/>
              </a:rPr>
              <a:t>-</a:t>
            </a:r>
            <a:r>
              <a:rPr lang="en-US" dirty="0" smtClean="0">
                <a:solidFill>
                  <a:srgbClr val="00B050"/>
                </a:solidFill>
                <a:sym typeface="Wingdings" pitchFamily="2" charset="2"/>
              </a:rPr>
              <a:t>    +    H</a:t>
            </a:r>
            <a:r>
              <a:rPr lang="en-US" baseline="50000" dirty="0" smtClean="0">
                <a:solidFill>
                  <a:srgbClr val="00B050"/>
                </a:solidFill>
                <a:sym typeface="Wingdings" pitchFamily="2" charset="2"/>
              </a:rPr>
              <a:t>+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If we buffer the solution by adding 1M sodium acetate, what will happen?</a:t>
            </a:r>
          </a:p>
          <a:p>
            <a:pPr>
              <a:buNone/>
            </a:pPr>
            <a:endParaRPr lang="en-AU" sz="1800" dirty="0" smtClean="0"/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1800" u="sng" dirty="0" smtClean="0"/>
              <a:t>This will have the following effect:</a:t>
            </a:r>
          </a:p>
          <a:p>
            <a:pPr marL="452628" indent="-342900">
              <a:buAutoNum type="arabicPeriod"/>
            </a:pPr>
            <a:r>
              <a:rPr lang="en-US" sz="1800" dirty="0" smtClean="0"/>
              <a:t>Increase the amount of acetate ions, shifting the equilibrium to the left</a:t>
            </a:r>
          </a:p>
          <a:p>
            <a:pPr marL="452628" indent="-342900">
              <a:buAutoNum type="arabicPeriod"/>
            </a:pPr>
            <a:r>
              <a:rPr lang="en-US" sz="1800" dirty="0" smtClean="0"/>
              <a:t>Increase the pH to 4.76</a:t>
            </a:r>
          </a:p>
          <a:p>
            <a:pPr marL="452628" indent="-342900">
              <a:buAutoNum type="arabicPeriod"/>
            </a:pPr>
            <a:r>
              <a:rPr lang="en-US" sz="1800" dirty="0" smtClean="0"/>
              <a:t>When adding H</a:t>
            </a:r>
            <a:r>
              <a:rPr lang="en-US" sz="1800" baseline="50000" dirty="0" smtClean="0"/>
              <a:t>+</a:t>
            </a:r>
            <a:r>
              <a:rPr lang="en-US" sz="1800" dirty="0" smtClean="0"/>
              <a:t> ions, the extra acetate ions will react to reduce the [H</a:t>
            </a:r>
            <a:r>
              <a:rPr lang="en-US" sz="1800" baseline="50000" dirty="0" smtClean="0"/>
              <a:t>+</a:t>
            </a:r>
            <a:r>
              <a:rPr lang="en-US" sz="1800" dirty="0" smtClean="0"/>
              <a:t>]</a:t>
            </a:r>
            <a:endParaRPr lang="en-US" sz="1800" dirty="0" smtClean="0"/>
          </a:p>
          <a:p>
            <a:pPr marL="452628" indent="-342900">
              <a:buAutoNum type="arabicPeriod"/>
            </a:pPr>
            <a:r>
              <a:rPr lang="en-US" sz="1800" dirty="0" smtClean="0"/>
              <a:t>The solution resists changes to pH, meaning it is buffered 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838200"/>
            <a:ext cx="8229600" cy="1066800"/>
          </a:xfrm>
        </p:spPr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Acidic buffers – adding base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14600"/>
            <a:ext cx="8229600" cy="4059936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00B050"/>
                </a:solidFill>
              </a:rPr>
              <a:t>		CH3COOH    </a:t>
            </a:r>
            <a:r>
              <a:rPr lang="en-US" dirty="0" smtClean="0">
                <a:solidFill>
                  <a:srgbClr val="00B050"/>
                </a:solidFill>
                <a:sym typeface="Wingdings" pitchFamily="2" charset="2"/>
              </a:rPr>
              <a:t>      CH3COO</a:t>
            </a:r>
            <a:r>
              <a:rPr lang="en-US" baseline="50000" dirty="0" smtClean="0">
                <a:solidFill>
                  <a:srgbClr val="00B050"/>
                </a:solidFill>
                <a:sym typeface="Wingdings" pitchFamily="2" charset="2"/>
              </a:rPr>
              <a:t>- </a:t>
            </a:r>
            <a:r>
              <a:rPr lang="en-US" dirty="0" smtClean="0">
                <a:solidFill>
                  <a:srgbClr val="00B050"/>
                </a:solidFill>
                <a:sym typeface="Wingdings" pitchFamily="2" charset="2"/>
              </a:rPr>
              <a:t>   +    H</a:t>
            </a:r>
            <a:r>
              <a:rPr lang="en-US" baseline="50000" dirty="0" smtClean="0">
                <a:solidFill>
                  <a:srgbClr val="00B050"/>
                </a:solidFill>
                <a:sym typeface="Wingdings" pitchFamily="2" charset="2"/>
              </a:rPr>
              <a:t>+</a:t>
            </a:r>
          </a:p>
          <a:p>
            <a:pPr>
              <a:buNone/>
            </a:pPr>
            <a:endParaRPr lang="en-US" baseline="30000" dirty="0" smtClean="0">
              <a:solidFill>
                <a:srgbClr val="00B050"/>
              </a:solidFill>
              <a:sym typeface="Wingdings" pitchFamily="2" charset="2"/>
            </a:endParaRPr>
          </a:p>
          <a:p>
            <a:pPr>
              <a:buNone/>
            </a:pPr>
            <a:r>
              <a:rPr lang="en-US" baseline="30000" dirty="0" smtClean="0">
                <a:sym typeface="Wingdings" pitchFamily="2" charset="2"/>
              </a:rPr>
              <a:t>Adding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baseline="30000" dirty="0" smtClean="0">
                <a:sym typeface="Wingdings" pitchFamily="2" charset="2"/>
              </a:rPr>
              <a:t>base results in more OH- being added to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baseline="30000" dirty="0" smtClean="0">
                <a:sym typeface="Wingdings" pitchFamily="2" charset="2"/>
              </a:rPr>
              <a:t>the equilibrium.  This extra amount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baseline="30000" dirty="0" smtClean="0">
                <a:sym typeface="Wingdings" pitchFamily="2" charset="2"/>
              </a:rPr>
              <a:t>of  ions is removed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baseline="30000" dirty="0" smtClean="0">
                <a:sym typeface="Wingdings" pitchFamily="2" charset="2"/>
              </a:rPr>
              <a:t>by 2 processes. What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baseline="30000" dirty="0" smtClean="0">
                <a:sym typeface="Wingdings" pitchFamily="2" charset="2"/>
              </a:rPr>
              <a:t>are these?</a:t>
            </a:r>
          </a:p>
          <a:p>
            <a:pPr>
              <a:buNone/>
            </a:pPr>
            <a:endParaRPr lang="en-US" baseline="30000" dirty="0" smtClean="0">
              <a:sym typeface="Wingdings" pitchFamily="2" charset="2"/>
            </a:endParaRPr>
          </a:p>
          <a:p>
            <a:pPr marL="624078" indent="-514350">
              <a:buAutoNum type="arabicPeriod"/>
            </a:pPr>
            <a:r>
              <a:rPr lang="en-US" baseline="30000" dirty="0" smtClean="0">
                <a:sym typeface="Wingdings" pitchFamily="2" charset="2"/>
              </a:rPr>
              <a:t>CH3COOH + OH</a:t>
            </a:r>
            <a:r>
              <a:rPr lang="en-US" baseline="50000" dirty="0" smtClean="0">
                <a:sym typeface="Wingdings" pitchFamily="2" charset="2"/>
              </a:rPr>
              <a:t>- </a:t>
            </a:r>
            <a:r>
              <a:rPr lang="en-US" baseline="30000" dirty="0" smtClean="0">
                <a:sym typeface="Wingdings" pitchFamily="2" charset="2"/>
              </a:rPr>
              <a:t>   CH3COO</a:t>
            </a:r>
            <a:r>
              <a:rPr lang="en-US" baseline="50000" dirty="0" smtClean="0">
                <a:sym typeface="Wingdings" pitchFamily="2" charset="2"/>
              </a:rPr>
              <a:t>-</a:t>
            </a:r>
            <a:r>
              <a:rPr lang="en-US" baseline="30000" dirty="0" smtClean="0">
                <a:sym typeface="Wingdings" pitchFamily="2" charset="2"/>
              </a:rPr>
              <a:t>  + H2O (ethanoic acid is removed by reaction with undissociated ethanoic acid.</a:t>
            </a:r>
          </a:p>
          <a:p>
            <a:pPr marL="624078" indent="-514350">
              <a:buAutoNum type="arabicPeriod"/>
            </a:pPr>
            <a:r>
              <a:rPr lang="en-US" baseline="30000" dirty="0" smtClean="0">
                <a:sym typeface="Wingdings" pitchFamily="2" charset="2"/>
              </a:rPr>
              <a:t>The small amount of H</a:t>
            </a:r>
            <a:r>
              <a:rPr lang="en-US" baseline="60000" dirty="0" smtClean="0">
                <a:sym typeface="Wingdings" pitchFamily="2" charset="2"/>
              </a:rPr>
              <a:t>+</a:t>
            </a:r>
            <a:r>
              <a:rPr lang="en-US" baseline="30000" dirty="0" smtClean="0">
                <a:sym typeface="Wingdings" pitchFamily="2" charset="2"/>
              </a:rPr>
              <a:t> ions in the above reaction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baseline="30000" dirty="0" smtClean="0">
                <a:sym typeface="Wingdings" pitchFamily="2" charset="2"/>
              </a:rPr>
              <a:t>will also remove OH</a:t>
            </a:r>
            <a:r>
              <a:rPr lang="en-US" baseline="60000" dirty="0" smtClean="0">
                <a:sym typeface="Wingdings" pitchFamily="2" charset="2"/>
              </a:rPr>
              <a:t>-</a:t>
            </a:r>
            <a:r>
              <a:rPr lang="en-US" baseline="30000" dirty="0" smtClean="0">
                <a:sym typeface="Wingdings" pitchFamily="2" charset="2"/>
              </a:rPr>
              <a:t> ions, shifting the equilibrium to the right to make more H</a:t>
            </a:r>
            <a:r>
              <a:rPr lang="en-US" baseline="50000" dirty="0" smtClean="0">
                <a:sym typeface="Wingdings" pitchFamily="2" charset="2"/>
              </a:rPr>
              <a:t>+</a:t>
            </a:r>
            <a:r>
              <a:rPr lang="en-US" baseline="30000" dirty="0" smtClean="0">
                <a:sym typeface="Wingdings" pitchFamily="2" charset="2"/>
              </a:rPr>
              <a:t> ions that further remove OH</a:t>
            </a:r>
            <a:r>
              <a:rPr lang="en-US" baseline="60000" dirty="0" smtClean="0">
                <a:sym typeface="Wingdings" pitchFamily="2" charset="2"/>
              </a:rPr>
              <a:t>-</a:t>
            </a:r>
            <a:r>
              <a:rPr lang="en-US" baseline="30000" dirty="0" smtClean="0">
                <a:sym typeface="Wingdings" pitchFamily="2" charset="2"/>
              </a:rPr>
              <a:t>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8600" y="22098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</a:rPr>
              <a:t>Add OH</a:t>
            </a:r>
            <a:r>
              <a:rPr lang="en-US" b="1" baseline="58000" dirty="0" smtClean="0">
                <a:solidFill>
                  <a:srgbClr val="00B0F0"/>
                </a:solidFill>
              </a:rPr>
              <a:t>-</a:t>
            </a:r>
            <a:endParaRPr lang="en-US" b="1" baseline="58000" dirty="0">
              <a:solidFill>
                <a:srgbClr val="00B0F0"/>
              </a:solidFill>
            </a:endParaRPr>
          </a:p>
        </p:txBody>
      </p:sp>
      <p:cxnSp>
        <p:nvCxnSpPr>
          <p:cNvPr id="6" name="Straight Arrow Connector 5"/>
          <p:cNvCxnSpPr>
            <a:stCxn id="4" idx="2"/>
          </p:cNvCxnSpPr>
          <p:nvPr/>
        </p:nvCxnSpPr>
        <p:spPr>
          <a:xfrm rot="16200000" flipH="1">
            <a:off x="1022866" y="2394466"/>
            <a:ext cx="164069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 of buffers depends on concentration of conjugate pair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81000" y="2514600"/>
          <a:ext cx="8229600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vol. of 0.1M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acetic acid (ml)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vol. of 0.1M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sodium acetate (ml)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982.3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17.7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847.0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153.0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357.0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653.0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52.2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947.8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7200" y="5334000"/>
            <a:ext cx="777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Note: you can also get various pH buffers by changing the acid/base pair.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838200"/>
            <a:ext cx="8229600" cy="1066800"/>
          </a:xfrm>
        </p:spPr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Alkaline buffers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An alkaline buffer has a pH greater than 7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It is made from a equal molar concentrations of a </a:t>
            </a:r>
            <a:r>
              <a:rPr lang="en-US" dirty="0" smtClean="0">
                <a:solidFill>
                  <a:srgbClr val="0070C0"/>
                </a:solidFill>
              </a:rPr>
              <a:t>weak base </a:t>
            </a:r>
            <a:r>
              <a:rPr lang="en-US" dirty="0" smtClean="0"/>
              <a:t>and it’s </a:t>
            </a:r>
            <a:r>
              <a:rPr lang="en-US" dirty="0" smtClean="0">
                <a:solidFill>
                  <a:srgbClr val="0070C0"/>
                </a:solidFill>
              </a:rPr>
              <a:t>conjugate acid</a:t>
            </a:r>
          </a:p>
          <a:p>
            <a:pPr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7030A0"/>
                </a:solidFill>
              </a:rPr>
              <a:t>Example:  ammonia and ammonium ion</a:t>
            </a:r>
          </a:p>
          <a:p>
            <a:pPr>
              <a:buNone/>
            </a:pPr>
            <a:endParaRPr lang="en-US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7030A0"/>
                </a:solidFill>
              </a:rPr>
              <a:t>		NH3  +  H2O  </a:t>
            </a:r>
            <a:r>
              <a:rPr lang="en-US" dirty="0" smtClean="0">
                <a:solidFill>
                  <a:srgbClr val="7030A0"/>
                </a:solidFill>
                <a:sym typeface="Wingdings" pitchFamily="2" charset="2"/>
              </a:rPr>
              <a:t>   NH4</a:t>
            </a:r>
            <a:r>
              <a:rPr lang="en-US" baseline="50000" dirty="0" smtClean="0">
                <a:solidFill>
                  <a:srgbClr val="7030A0"/>
                </a:solidFill>
                <a:sym typeface="Wingdings" pitchFamily="2" charset="2"/>
              </a:rPr>
              <a:t>+</a:t>
            </a:r>
            <a:r>
              <a:rPr lang="en-US" dirty="0" smtClean="0">
                <a:solidFill>
                  <a:srgbClr val="7030A0"/>
                </a:solidFill>
                <a:sym typeface="Wingdings" pitchFamily="2" charset="2"/>
              </a:rPr>
              <a:t>  +  OH</a:t>
            </a:r>
            <a:r>
              <a:rPr lang="en-US" baseline="50000" dirty="0" smtClean="0">
                <a:solidFill>
                  <a:srgbClr val="7030A0"/>
                </a:solidFill>
                <a:sym typeface="Wingdings" pitchFamily="2" charset="2"/>
              </a:rPr>
              <a:t>-</a:t>
            </a:r>
          </a:p>
          <a:p>
            <a:pPr>
              <a:buNone/>
            </a:pPr>
            <a:r>
              <a:rPr lang="en-US" sz="1800" dirty="0" smtClean="0">
                <a:solidFill>
                  <a:srgbClr val="7030A0"/>
                </a:solidFill>
                <a:sym typeface="Wingdings" pitchFamily="2" charset="2"/>
              </a:rPr>
              <a:t>	      (weak base)		       (conj. acid)</a:t>
            </a:r>
            <a:endParaRPr lang="en-US" sz="1800" dirty="0" smtClean="0">
              <a:solidFill>
                <a:srgbClr val="7030A0"/>
              </a:solidFill>
            </a:endParaRPr>
          </a:p>
          <a:p>
            <a:pPr>
              <a:buNone/>
            </a:pPr>
            <a:endParaRPr lang="en-US" dirty="0" smtClean="0">
              <a:solidFill>
                <a:srgbClr val="7030A0"/>
              </a:solidFill>
            </a:endParaRPr>
          </a:p>
          <a:p>
            <a:pPr>
              <a:buNone/>
            </a:pPr>
            <a:endParaRPr lang="en-US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838200"/>
            <a:ext cx="8229600" cy="1066800"/>
          </a:xfrm>
        </p:spPr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Alkaline buffers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7030A0"/>
                </a:solidFill>
              </a:rPr>
              <a:t>		       NH3  +  H2O  </a:t>
            </a:r>
            <a:r>
              <a:rPr lang="en-US" dirty="0" smtClean="0">
                <a:solidFill>
                  <a:srgbClr val="7030A0"/>
                </a:solidFill>
                <a:sym typeface="Wingdings" pitchFamily="2" charset="2"/>
              </a:rPr>
              <a:t>   NH4</a:t>
            </a:r>
            <a:r>
              <a:rPr lang="en-US" baseline="50000" dirty="0" smtClean="0">
                <a:solidFill>
                  <a:srgbClr val="7030A0"/>
                </a:solidFill>
                <a:sym typeface="Wingdings" pitchFamily="2" charset="2"/>
              </a:rPr>
              <a:t>+</a:t>
            </a:r>
            <a:r>
              <a:rPr lang="en-US" dirty="0" smtClean="0">
                <a:solidFill>
                  <a:srgbClr val="7030A0"/>
                </a:solidFill>
                <a:sym typeface="Wingdings" pitchFamily="2" charset="2"/>
              </a:rPr>
              <a:t>  +  OH</a:t>
            </a:r>
            <a:r>
              <a:rPr lang="en-US" baseline="50000" dirty="0" smtClean="0">
                <a:solidFill>
                  <a:srgbClr val="7030A0"/>
                </a:solidFill>
                <a:sym typeface="Wingdings" pitchFamily="2" charset="2"/>
              </a:rPr>
              <a:t>-</a:t>
            </a:r>
          </a:p>
          <a:p>
            <a:pPr>
              <a:buNone/>
            </a:pPr>
            <a:r>
              <a:rPr lang="en-US" dirty="0" smtClean="0">
                <a:solidFill>
                  <a:srgbClr val="7030A0"/>
                </a:solidFill>
                <a:sym typeface="Wingdings" pitchFamily="2" charset="2"/>
              </a:rPr>
              <a:t>	     	      </a:t>
            </a:r>
            <a:r>
              <a:rPr lang="en-US" sz="1600" dirty="0" smtClean="0">
                <a:solidFill>
                  <a:srgbClr val="7030A0"/>
                </a:solidFill>
                <a:sym typeface="Wingdings" pitchFamily="2" charset="2"/>
              </a:rPr>
              <a:t>(weak base)		                    (conj. acid)</a:t>
            </a:r>
          </a:p>
          <a:p>
            <a:pPr>
              <a:buNone/>
            </a:pPr>
            <a:endParaRPr lang="en-US" sz="1600" dirty="0" smtClean="0">
              <a:solidFill>
                <a:srgbClr val="7030A0"/>
              </a:solidFill>
              <a:sym typeface="Wingdings" pitchFamily="2" charset="2"/>
            </a:endParaRPr>
          </a:p>
          <a:p>
            <a:pPr>
              <a:buNone/>
            </a:pPr>
            <a:r>
              <a:rPr lang="en-US" sz="2000" dirty="0" smtClean="0">
                <a:sym typeface="Wingdings" pitchFamily="2" charset="2"/>
              </a:rPr>
              <a:t>Due to the weak nature of ammonia, this equilibrium will be well to the left.  We can create a buffered solution by adding ammonium chloride.</a:t>
            </a:r>
          </a:p>
          <a:p>
            <a:pPr>
              <a:buNone/>
            </a:pPr>
            <a:endParaRPr lang="en-US" sz="2000" dirty="0" smtClean="0">
              <a:sym typeface="Wingdings" pitchFamily="2" charset="2"/>
            </a:endParaRPr>
          </a:p>
          <a:p>
            <a:pPr>
              <a:buNone/>
            </a:pPr>
            <a:r>
              <a:rPr lang="en-US" sz="2000" dirty="0" smtClean="0">
                <a:sym typeface="Wingdings" pitchFamily="2" charset="2"/>
              </a:rPr>
              <a:t>What will this do to the equilibrium?</a:t>
            </a:r>
          </a:p>
          <a:p>
            <a:pPr>
              <a:buNone/>
            </a:pPr>
            <a:endParaRPr lang="en-US" sz="2000" dirty="0" smtClean="0">
              <a:sym typeface="Wingdings" pitchFamily="2" charset="2"/>
            </a:endParaRPr>
          </a:p>
          <a:p>
            <a:pPr>
              <a:buNone/>
            </a:pPr>
            <a:r>
              <a:rPr lang="en-US" sz="2000" dirty="0" smtClean="0">
                <a:solidFill>
                  <a:srgbClr val="FF0000"/>
                </a:solidFill>
                <a:sym typeface="Wingdings" pitchFamily="2" charset="2"/>
              </a:rPr>
              <a:t>Addition of ammonium ions will shift the equilibrium even further to the left.  The pH of this solution would be </a:t>
            </a:r>
            <a:r>
              <a:rPr lang="en-US" sz="2000" dirty="0" smtClean="0">
                <a:solidFill>
                  <a:srgbClr val="FF0000"/>
                </a:solidFill>
                <a:sym typeface="Wingdings" pitchFamily="2" charset="2"/>
              </a:rPr>
              <a:t>9.25 for a 1M solution.</a:t>
            </a:r>
            <a:endParaRPr lang="en-US" sz="24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508</TotalTime>
  <Words>657</Words>
  <Application>Microsoft Office PowerPoint</Application>
  <PresentationFormat>On-screen Show (4:3)</PresentationFormat>
  <Paragraphs>133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Urban</vt:lpstr>
      <vt:lpstr>Buffers</vt:lpstr>
      <vt:lpstr>What is a buffer?</vt:lpstr>
      <vt:lpstr>Acidic buffers</vt:lpstr>
      <vt:lpstr>Acidic buffers</vt:lpstr>
      <vt:lpstr>Acidic buffers – adding acid</vt:lpstr>
      <vt:lpstr>Acidic buffers – adding base</vt:lpstr>
      <vt:lpstr>pH of buffers depends on concentration of conjugate pair</vt:lpstr>
      <vt:lpstr>Alkaline buffers</vt:lpstr>
      <vt:lpstr>Alkaline buffers</vt:lpstr>
      <vt:lpstr>Alkaline buffers – adding acid</vt:lpstr>
      <vt:lpstr>Alkaline buffers – adding base</vt:lpstr>
      <vt:lpstr>Summary</vt:lpstr>
      <vt:lpstr>Buffer applications</vt:lpstr>
      <vt:lpstr>Buffer applications</vt:lpstr>
      <vt:lpstr>Buffer applications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Buffers</dc:title>
  <dc:creator>Rob</dc:creator>
  <cp:lastModifiedBy>Anti-Virus Installation</cp:lastModifiedBy>
  <cp:revision>4</cp:revision>
  <dcterms:created xsi:type="dcterms:W3CDTF">2010-02-28T03:41:30Z</dcterms:created>
  <dcterms:modified xsi:type="dcterms:W3CDTF">2010-03-01T04:47:03Z</dcterms:modified>
</cp:coreProperties>
</file>