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71" r:id="rId13"/>
    <p:sldId id="266" r:id="rId14"/>
    <p:sldId id="269" r:id="rId15"/>
    <p:sldId id="268" r:id="rId16"/>
    <p:sldId id="272" r:id="rId17"/>
    <p:sldId id="270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16D00D5-B84B-45FE-A1E9-A07BCA6F0C91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29323-1846-4006-BD62-E693F032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6D00D5-B84B-45FE-A1E9-A07BCA6F0C91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829323-1846-4006-BD62-E693F032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16D00D5-B84B-45FE-A1E9-A07BCA6F0C91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29323-1846-4006-BD62-E693F032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6D00D5-B84B-45FE-A1E9-A07BCA6F0C91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829323-1846-4006-BD62-E693F032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16D00D5-B84B-45FE-A1E9-A07BCA6F0C91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D829323-1846-4006-BD62-E693F032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6D00D5-B84B-45FE-A1E9-A07BCA6F0C91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829323-1846-4006-BD62-E693F032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6D00D5-B84B-45FE-A1E9-A07BCA6F0C91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829323-1846-4006-BD62-E693F032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6D00D5-B84B-45FE-A1E9-A07BCA6F0C91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829323-1846-4006-BD62-E693F032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16D00D5-B84B-45FE-A1E9-A07BCA6F0C91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829323-1846-4006-BD62-E693F032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6D00D5-B84B-45FE-A1E9-A07BCA6F0C91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829323-1846-4006-BD62-E693F032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6D00D5-B84B-45FE-A1E9-A07BCA6F0C91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829323-1846-4006-BD62-E693F0325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16D00D5-B84B-45FE-A1E9-A07BCA6F0C91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D829323-1846-4006-BD62-E693F032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reers-scotland.org.uk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Chemical Monitoring and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Year 12 Chemistry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1981201"/>
            <a:ext cx="6255488" cy="762000"/>
          </a:xfrm>
        </p:spPr>
        <p:txBody>
          <a:bodyPr/>
          <a:lstStyle/>
          <a:p>
            <a:r>
              <a:rPr lang="en-US" dirty="0" smtClean="0"/>
              <a:t>9.4.2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143000" y="2895600"/>
            <a:ext cx="6255488" cy="743507"/>
          </a:xfrm>
        </p:spPr>
        <p:txBody>
          <a:bodyPr/>
          <a:lstStyle/>
          <a:p>
            <a:r>
              <a:rPr lang="en-US" dirty="0" smtClean="0"/>
              <a:t>Chemical processes in industry require monitoring and management to </a:t>
            </a:r>
            <a:r>
              <a:rPr lang="en-US" dirty="0" err="1" smtClean="0"/>
              <a:t>maximise</a:t>
            </a:r>
            <a:r>
              <a:rPr lang="en-US" dirty="0" smtClean="0"/>
              <a:t> production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Production of Ammonia – </a:t>
            </a:r>
            <a:br>
              <a:rPr lang="en-US" dirty="0" smtClean="0"/>
            </a:br>
            <a:r>
              <a:rPr lang="en-US" dirty="0" smtClean="0"/>
              <a:t>The Haber process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7239000" cy="2352984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In 1912, German scientist, Fritz Haber developed a process for manufacturing ammonia from nitrogen and hydrogen.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N</a:t>
            </a:r>
            <a:r>
              <a:rPr lang="en-US" sz="2000" baseline="-25000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baseline="-25000" dirty="0" smtClean="0">
                <a:solidFill>
                  <a:srgbClr val="FF0000"/>
                </a:solidFill>
              </a:rPr>
              <a:t>(g)</a:t>
            </a:r>
            <a:r>
              <a:rPr lang="en-US" sz="2000" dirty="0" smtClean="0">
                <a:solidFill>
                  <a:srgbClr val="FF0000"/>
                </a:solidFill>
              </a:rPr>
              <a:t> + 3H</a:t>
            </a:r>
            <a:r>
              <a:rPr lang="en-US" sz="2000" baseline="-25000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baseline="-25000" dirty="0" smtClean="0">
                <a:solidFill>
                  <a:srgbClr val="FF0000"/>
                </a:solidFill>
              </a:rPr>
              <a:t>(g)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  2NH</a:t>
            </a:r>
            <a:r>
              <a:rPr lang="en-US" sz="2000" baseline="-25000" dirty="0" smtClean="0">
                <a:solidFill>
                  <a:srgbClr val="FF0000"/>
                </a:solidFill>
                <a:sym typeface="Wingdings" pitchFamily="2" charset="2"/>
              </a:rPr>
              <a:t>3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sz="2000" baseline="-25000" dirty="0" smtClean="0">
                <a:solidFill>
                  <a:srgbClr val="FF0000"/>
                </a:solidFill>
                <a:sym typeface="Wingdings" pitchFamily="2" charset="2"/>
              </a:rPr>
              <a:t>(g) 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+ 92kJ</a:t>
            </a:r>
            <a:endParaRPr lang="en-US" sz="2000" baseline="-25000" dirty="0" smtClean="0">
              <a:solidFill>
                <a:srgbClr val="FF0000"/>
              </a:solidFill>
              <a:sym typeface="Wingdings" pitchFamily="2" charset="2"/>
            </a:endParaRP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 algn="ctr">
              <a:buNone/>
            </a:pPr>
            <a:endParaRPr lang="en-US" baseline="-25000" dirty="0"/>
          </a:p>
        </p:txBody>
      </p:sp>
      <p:grpSp>
        <p:nvGrpSpPr>
          <p:cNvPr id="8" name="Group 7"/>
          <p:cNvGrpSpPr/>
          <p:nvPr/>
        </p:nvGrpSpPr>
        <p:grpSpPr>
          <a:xfrm>
            <a:off x="4953000" y="2667000"/>
            <a:ext cx="3000375" cy="3507432"/>
            <a:chOff x="4953000" y="2819400"/>
            <a:chExt cx="3000375" cy="3659832"/>
          </a:xfrm>
        </p:grpSpPr>
        <p:pic>
          <p:nvPicPr>
            <p:cNvPr id="108546" name="Picture 2" descr="http://www.bbc.co.uk/schools/gcsebitesize/img/gcsechem_75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53000" y="2819400"/>
              <a:ext cx="3000375" cy="3619500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6400800" y="6248400"/>
              <a:ext cx="141897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Source: </a:t>
              </a:r>
              <a:r>
                <a:rPr lang="en-US" sz="900" dirty="0"/>
                <a:t>www.bbc.co.uk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33400" y="4038600"/>
            <a:ext cx="41909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Notice that this reaction is reversible which can establish equilibrium. This means that Le Chatelier’s  Principle applies to the chemistry of this process.</a:t>
            </a:r>
          </a:p>
          <a:p>
            <a:r>
              <a:rPr lang="en-US" dirty="0" smtClean="0"/>
              <a:t>Also, note that the forward reaction is exothermic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Schematic of the Haber Process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524000"/>
            <a:ext cx="4648200" cy="444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419600" y="5943600"/>
            <a:ext cx="2057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Source: </a:t>
            </a:r>
            <a:r>
              <a:rPr lang="en-US" sz="900" i="1" dirty="0" smtClean="0"/>
              <a:t>Chemistry Contexts 2, 2006</a:t>
            </a:r>
            <a:endParaRPr lang="en-US" sz="9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3505200"/>
            <a:ext cx="152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Notice the lack of waste in this process. All unreacted gases are recycled and heat can be collected to be used in the reaction vessel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8400" y="4495800"/>
            <a:ext cx="20201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Ammonia is made here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rot="10800000" flipV="1">
            <a:off x="5867400" y="4649688"/>
            <a:ext cx="381000" cy="30331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1447800" y="3886200"/>
            <a:ext cx="533400" cy="381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1371600" y="3810000"/>
            <a:ext cx="1371600" cy="1371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/>
          <a:lstStyle/>
          <a:p>
            <a:r>
              <a:rPr lang="en-US" dirty="0" smtClean="0"/>
              <a:t>Industrial uses of Ammonia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609416"/>
            <a:ext cx="5181600" cy="4846320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Fertilisers</a:t>
            </a:r>
            <a:r>
              <a:rPr lang="en-US" sz="2000" dirty="0" smtClean="0"/>
              <a:t> for plants – plants need nitrogen in the form of ammonium and nitrate salts. These are manufactured from ammonia.</a:t>
            </a:r>
          </a:p>
          <a:p>
            <a:r>
              <a:rPr lang="en-US" sz="2000" dirty="0" smtClean="0"/>
              <a:t>Metal extraction – examples are Ni and Au</a:t>
            </a:r>
          </a:p>
          <a:p>
            <a:r>
              <a:rPr lang="en-US" sz="2000" dirty="0" smtClean="0"/>
              <a:t>Cleaning agents</a:t>
            </a:r>
          </a:p>
          <a:p>
            <a:r>
              <a:rPr lang="en-US" sz="2000" dirty="0" smtClean="0"/>
              <a:t>Production a cyanide  for plastics manufacturing</a:t>
            </a:r>
          </a:p>
          <a:p>
            <a:r>
              <a:rPr lang="en-US" sz="2000" dirty="0" smtClean="0"/>
              <a:t>Manufacture of synthetic materials such as nylon</a:t>
            </a:r>
          </a:p>
          <a:p>
            <a:r>
              <a:rPr lang="en-US" sz="2000" dirty="0" smtClean="0"/>
              <a:t>Manufacture of explosives</a:t>
            </a:r>
          </a:p>
          <a:p>
            <a:r>
              <a:rPr lang="en-US" sz="2000" dirty="0" smtClean="0"/>
              <a:t>Manufacture of some pharmaceuticals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9570" name="Picture 2" descr="http://www.ia.nrcs.usda.gov/news/images/Pics/AnhydrousAmmon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1447800"/>
            <a:ext cx="2819400" cy="2008823"/>
          </a:xfrm>
          <a:prstGeom prst="rect">
            <a:avLst/>
          </a:prstGeom>
          <a:noFill/>
        </p:spPr>
      </p:pic>
      <p:pic>
        <p:nvPicPr>
          <p:cNvPr id="109572" name="Picture 4" descr="http://www.architecturalclassics.com/blog/wp-content/uploads/2007/06/ammonia-vapou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3352800"/>
            <a:ext cx="2540000" cy="1905000"/>
          </a:xfrm>
          <a:prstGeom prst="rect">
            <a:avLst/>
          </a:prstGeom>
          <a:noFill/>
        </p:spPr>
      </p:pic>
      <p:pic>
        <p:nvPicPr>
          <p:cNvPr id="109576" name="Picture 8" descr="http://www.medtogo.com/assets/images/pharmaceutical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5257800"/>
            <a:ext cx="2209800" cy="1454785"/>
          </a:xfrm>
          <a:prstGeom prst="rect">
            <a:avLst/>
          </a:prstGeom>
          <a:noFill/>
        </p:spPr>
      </p:pic>
      <p:pic>
        <p:nvPicPr>
          <p:cNvPr id="109578" name="Picture 10" descr="http://www.norfolkfireservice.gov.uk/uploaded_images/petroleum_explosiv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5087112"/>
            <a:ext cx="1155700" cy="1594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75360"/>
          </a:xfrm>
        </p:spPr>
        <p:txBody>
          <a:bodyPr/>
          <a:lstStyle/>
          <a:p>
            <a:r>
              <a:rPr lang="en-US" dirty="0" smtClean="0"/>
              <a:t>Ammonia and Le </a:t>
            </a:r>
            <a:r>
              <a:rPr lang="en-US" dirty="0" err="1" smtClean="0"/>
              <a:t>chatelier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239000" cy="4474536"/>
          </a:xfrm>
        </p:spPr>
        <p:txBody>
          <a:bodyPr/>
          <a:lstStyle/>
          <a:p>
            <a:pPr algn="ctr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N</a:t>
            </a:r>
            <a:r>
              <a:rPr lang="en-US" sz="2800" baseline="-25000" dirty="0" smtClean="0">
                <a:solidFill>
                  <a:srgbClr val="FF0000"/>
                </a:solidFill>
              </a:rPr>
              <a:t>2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baseline="-25000" dirty="0" smtClean="0">
                <a:solidFill>
                  <a:srgbClr val="FF0000"/>
                </a:solidFill>
              </a:rPr>
              <a:t>(g)</a:t>
            </a:r>
            <a:r>
              <a:rPr lang="en-US" sz="2800" dirty="0" smtClean="0">
                <a:solidFill>
                  <a:srgbClr val="FF0000"/>
                </a:solidFill>
              </a:rPr>
              <a:t> + 3H</a:t>
            </a:r>
            <a:r>
              <a:rPr lang="en-US" sz="2800" baseline="-25000" dirty="0" smtClean="0">
                <a:solidFill>
                  <a:srgbClr val="FF0000"/>
                </a:solidFill>
              </a:rPr>
              <a:t>2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baseline="-25000" dirty="0" smtClean="0">
                <a:solidFill>
                  <a:srgbClr val="FF0000"/>
                </a:solidFill>
              </a:rPr>
              <a:t>(g)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sym typeface="Wingdings" pitchFamily="2" charset="2"/>
              </a:rPr>
              <a:t>  2NH</a:t>
            </a:r>
            <a:r>
              <a:rPr lang="en-US" sz="2800" baseline="-25000" dirty="0" smtClean="0">
                <a:solidFill>
                  <a:srgbClr val="FF0000"/>
                </a:solidFill>
                <a:sym typeface="Wingdings" pitchFamily="2" charset="2"/>
              </a:rPr>
              <a:t>3</a:t>
            </a:r>
            <a:r>
              <a:rPr lang="en-US" sz="28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sz="2800" baseline="-25000" dirty="0" smtClean="0">
                <a:solidFill>
                  <a:srgbClr val="FF0000"/>
                </a:solidFill>
                <a:sym typeface="Wingdings" pitchFamily="2" charset="2"/>
              </a:rPr>
              <a:t>(g)  </a:t>
            </a:r>
            <a:r>
              <a:rPr lang="en-US" sz="2800" dirty="0" smtClean="0">
                <a:solidFill>
                  <a:srgbClr val="FF0000"/>
                </a:solidFill>
                <a:sym typeface="Wingdings" pitchFamily="2" charset="2"/>
              </a:rPr>
              <a:t>+ 92kJ</a:t>
            </a:r>
            <a:endParaRPr lang="en-US" sz="2800" baseline="-25000" dirty="0" smtClean="0">
              <a:solidFill>
                <a:srgbClr val="FF0000"/>
              </a:solidFill>
              <a:sym typeface="Wingdings" pitchFamily="2" charset="2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400" dirty="0" smtClean="0"/>
              <a:t>Using your knowledge of Le Chatelier’s Principle, describe what the optimum conditions (in terms of yield and rate) for this reaction will be in relation to the following:</a:t>
            </a:r>
          </a:p>
          <a:p>
            <a:r>
              <a:rPr lang="en-US" dirty="0" smtClean="0"/>
              <a:t>Temperature</a:t>
            </a:r>
          </a:p>
          <a:p>
            <a:r>
              <a:rPr lang="en-US" dirty="0" smtClean="0"/>
              <a:t>Pressure</a:t>
            </a:r>
          </a:p>
          <a:p>
            <a:r>
              <a:rPr lang="en-US" dirty="0" smtClean="0"/>
              <a:t>Use of a catalyst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Optimum ammonia production</a:t>
            </a:r>
            <a:endParaRPr lang="en-US" dirty="0"/>
          </a:p>
        </p:txBody>
      </p:sp>
      <p:pic>
        <p:nvPicPr>
          <p:cNvPr id="11161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00200"/>
            <a:ext cx="4482589" cy="1566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276600"/>
            <a:ext cx="4945455" cy="141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16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4800600"/>
            <a:ext cx="4800600" cy="1398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334000" y="21336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6000" y="3733800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Yield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86600" y="5257800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Cost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29200" y="6477000"/>
            <a:ext cx="2514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Source: </a:t>
            </a:r>
            <a:r>
              <a:rPr lang="en-US" sz="1100" i="1" dirty="0" smtClean="0"/>
              <a:t>Chemistry Contexts 2, 2006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1981201"/>
            <a:ext cx="6255488" cy="762000"/>
          </a:xfrm>
        </p:spPr>
        <p:txBody>
          <a:bodyPr/>
          <a:lstStyle/>
          <a:p>
            <a:r>
              <a:rPr lang="en-US" dirty="0" smtClean="0"/>
              <a:t>9.4.3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143000" y="2895600"/>
            <a:ext cx="6255488" cy="74350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Manufactured products, including food, drugs and household chemicals, are </a:t>
            </a:r>
            <a:r>
              <a:rPr lang="en-US" dirty="0" err="1" smtClean="0"/>
              <a:t>analysed</a:t>
            </a:r>
            <a:r>
              <a:rPr lang="en-US" dirty="0" smtClean="0"/>
              <a:t> to  determine or ensure their chemical composition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Atomic Absorption spectroscopy (AAS)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9813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Invented by an Australian, this technology is used to detect low concentrations (</a:t>
            </a:r>
            <a:r>
              <a:rPr lang="en-US" sz="1800" dirty="0" err="1" smtClean="0"/>
              <a:t>ppm</a:t>
            </a:r>
            <a:r>
              <a:rPr lang="en-US" sz="1800" dirty="0" smtClean="0"/>
              <a:t>, ppb) of metal ions in solutions. This is useful in Agriculture and Environmental monitoring.</a:t>
            </a:r>
          </a:p>
          <a:p>
            <a:pPr>
              <a:buNone/>
            </a:pPr>
            <a:endParaRPr lang="en-US" sz="1800" dirty="0" smtClean="0"/>
          </a:p>
        </p:txBody>
      </p:sp>
      <p:pic>
        <p:nvPicPr>
          <p:cNvPr id="1026" name="Picture 2" descr="http://www.chemistry.nmsu.edu/Instrumentation/AAS_AWal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95600"/>
            <a:ext cx="4191000" cy="3229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08418" y="520153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Australian, Alan Walsh invented the first working AAS in 1952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Wet chemical Tests for 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u="sng" dirty="0" smtClean="0"/>
              <a:t>Anions</a:t>
            </a:r>
          </a:p>
          <a:p>
            <a:r>
              <a:rPr lang="en-US" dirty="0" err="1" smtClean="0"/>
              <a:t>Cl</a:t>
            </a:r>
            <a:r>
              <a:rPr lang="en-US" dirty="0" smtClean="0"/>
              <a:t>-, SO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2-</a:t>
            </a:r>
            <a:r>
              <a:rPr lang="en-US" dirty="0" smtClean="0"/>
              <a:t>, CO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2-</a:t>
            </a:r>
            <a:r>
              <a:rPr lang="en-US" dirty="0" smtClean="0"/>
              <a:t>, PO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3-</a:t>
            </a:r>
          </a:p>
          <a:p>
            <a:r>
              <a:rPr lang="en-US" dirty="0" err="1" smtClean="0"/>
              <a:t>Ppt</a:t>
            </a:r>
            <a:r>
              <a:rPr lang="en-US" dirty="0" smtClean="0"/>
              <a:t> tests</a:t>
            </a:r>
          </a:p>
          <a:p>
            <a:pPr lvl="1"/>
            <a:r>
              <a:rPr lang="en-US" dirty="0" smtClean="0"/>
              <a:t>Ag</a:t>
            </a:r>
            <a:r>
              <a:rPr lang="en-US" baseline="30000" dirty="0" smtClean="0"/>
              <a:t>+</a:t>
            </a:r>
            <a:r>
              <a:rPr lang="en-US" dirty="0" smtClean="0"/>
              <a:t> forms </a:t>
            </a:r>
            <a:r>
              <a:rPr lang="en-US" dirty="0" err="1" smtClean="0"/>
              <a:t>insol</a:t>
            </a:r>
            <a:r>
              <a:rPr lang="en-US" dirty="0" smtClean="0"/>
              <a:t> compounds with chloride, carbonate and phosphate</a:t>
            </a:r>
          </a:p>
          <a:p>
            <a:pPr lvl="1"/>
            <a:r>
              <a:rPr lang="en-US" dirty="0" smtClean="0"/>
              <a:t>Ba</a:t>
            </a:r>
            <a:r>
              <a:rPr lang="en-US" baseline="30000" dirty="0" smtClean="0"/>
              <a:t>2+ </a:t>
            </a:r>
            <a:r>
              <a:rPr lang="en-US" dirty="0" smtClean="0"/>
              <a:t>forms </a:t>
            </a:r>
            <a:r>
              <a:rPr lang="en-US" dirty="0" err="1" smtClean="0"/>
              <a:t>insol</a:t>
            </a:r>
            <a:r>
              <a:rPr lang="en-US" dirty="0" smtClean="0"/>
              <a:t> compound with sulfate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u="sng" dirty="0" err="1" smtClean="0"/>
              <a:t>Cations</a:t>
            </a:r>
            <a:endParaRPr lang="en-US" u="sng" dirty="0" smtClean="0"/>
          </a:p>
          <a:p>
            <a:r>
              <a:rPr lang="en-US" dirty="0" smtClean="0"/>
              <a:t>Ba</a:t>
            </a:r>
            <a:r>
              <a:rPr lang="en-US" baseline="30000" dirty="0" smtClean="0"/>
              <a:t>2+</a:t>
            </a:r>
            <a:r>
              <a:rPr lang="en-US" dirty="0" smtClean="0"/>
              <a:t>, Ca</a:t>
            </a:r>
            <a:r>
              <a:rPr lang="en-US" baseline="30000" dirty="0" smtClean="0"/>
              <a:t>2+</a:t>
            </a:r>
            <a:r>
              <a:rPr lang="en-US" dirty="0" smtClean="0"/>
              <a:t>, Cu</a:t>
            </a:r>
            <a:r>
              <a:rPr lang="en-US" baseline="30000" dirty="0" smtClean="0"/>
              <a:t>2+</a:t>
            </a:r>
            <a:r>
              <a:rPr lang="en-US" dirty="0" smtClean="0"/>
              <a:t>, Pb</a:t>
            </a:r>
            <a:r>
              <a:rPr lang="en-US" baseline="30000" dirty="0" smtClean="0"/>
              <a:t>2+</a:t>
            </a:r>
            <a:r>
              <a:rPr lang="en-US" dirty="0" smtClean="0"/>
              <a:t>, Fe</a:t>
            </a:r>
            <a:r>
              <a:rPr lang="en-US" baseline="30000" dirty="0" smtClean="0"/>
              <a:t>2+</a:t>
            </a:r>
            <a:r>
              <a:rPr lang="en-US" dirty="0" smtClean="0"/>
              <a:t>, Fe</a:t>
            </a:r>
            <a:r>
              <a:rPr lang="en-US" baseline="30000" dirty="0" smtClean="0"/>
              <a:t>3+</a:t>
            </a:r>
          </a:p>
          <a:p>
            <a:r>
              <a:rPr lang="en-US" dirty="0" smtClean="0"/>
              <a:t>Flame tests</a:t>
            </a:r>
          </a:p>
          <a:p>
            <a:pPr lvl="1"/>
            <a:r>
              <a:rPr lang="en-US" dirty="0" smtClean="0"/>
              <a:t>See p 218 in text</a:t>
            </a:r>
          </a:p>
          <a:p>
            <a:r>
              <a:rPr lang="en-US" dirty="0" err="1" smtClean="0"/>
              <a:t>Ppt</a:t>
            </a:r>
            <a:r>
              <a:rPr lang="en-US" dirty="0" smtClean="0"/>
              <a:t> tests</a:t>
            </a:r>
          </a:p>
          <a:p>
            <a:pPr lvl="1"/>
            <a:r>
              <a:rPr lang="en-US" dirty="0" err="1" smtClean="0"/>
              <a:t>HCl</a:t>
            </a:r>
            <a:r>
              <a:rPr lang="en-US" dirty="0" smtClean="0"/>
              <a:t> forms </a:t>
            </a:r>
            <a:r>
              <a:rPr lang="en-US" dirty="0" err="1" smtClean="0"/>
              <a:t>insol</a:t>
            </a:r>
            <a:r>
              <a:rPr lang="en-US" dirty="0" smtClean="0"/>
              <a:t> </a:t>
            </a:r>
            <a:r>
              <a:rPr lang="en-US" dirty="0" err="1" smtClean="0"/>
              <a:t>cpd</a:t>
            </a:r>
            <a:r>
              <a:rPr lang="en-US" dirty="0" smtClean="0"/>
              <a:t> with lead</a:t>
            </a:r>
          </a:p>
          <a:p>
            <a:pPr lvl="1"/>
            <a:r>
              <a:rPr lang="en-US" dirty="0" smtClean="0"/>
              <a:t>NH</a:t>
            </a:r>
            <a:r>
              <a:rPr lang="en-US" baseline="-25000" dirty="0" smtClean="0"/>
              <a:t>3</a:t>
            </a:r>
            <a:r>
              <a:rPr lang="en-US" dirty="0" smtClean="0"/>
              <a:t> forms </a:t>
            </a:r>
            <a:r>
              <a:rPr lang="en-US" dirty="0" err="1" smtClean="0"/>
              <a:t>insol</a:t>
            </a:r>
            <a:r>
              <a:rPr lang="en-US" dirty="0" smtClean="0"/>
              <a:t> </a:t>
            </a:r>
            <a:r>
              <a:rPr lang="en-US" dirty="0" err="1" smtClean="0"/>
              <a:t>cpd</a:t>
            </a:r>
            <a:r>
              <a:rPr lang="en-US" dirty="0" smtClean="0"/>
              <a:t> with many others (see flow chart)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6172200"/>
            <a:ext cx="3733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See </a:t>
            </a:r>
            <a:r>
              <a:rPr lang="en-US" dirty="0" err="1" smtClean="0">
                <a:solidFill>
                  <a:srgbClr val="FF0000"/>
                </a:solidFill>
              </a:rPr>
              <a:t>exp’t</a:t>
            </a:r>
            <a:r>
              <a:rPr lang="en-US" dirty="0" smtClean="0">
                <a:solidFill>
                  <a:srgbClr val="FF0000"/>
                </a:solidFill>
              </a:rPr>
              <a:t> 35 – “Hunt for Ions”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759563"/>
          </a:xfrm>
        </p:spPr>
        <p:txBody>
          <a:bodyPr/>
          <a:lstStyle/>
          <a:p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9.4.1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762000" y="3581400"/>
            <a:ext cx="6560288" cy="762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 of the work of chemists involves monitoring the reactants and products of reactions and managing reaction conditions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/>
          <a:lstStyle/>
          <a:p>
            <a:r>
              <a:rPr lang="en-US" dirty="0" smtClean="0"/>
              <a:t>The role of the Chemist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772400" cy="3429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A variety of industries employ chemists.  Some of these include:</a:t>
            </a:r>
          </a:p>
          <a:p>
            <a:r>
              <a:rPr lang="en-US" dirty="0" smtClean="0"/>
              <a:t>Inorganic chemical synthesis</a:t>
            </a:r>
          </a:p>
          <a:p>
            <a:r>
              <a:rPr lang="en-US" dirty="0" smtClean="0"/>
              <a:t>Organic chemical synthesis</a:t>
            </a:r>
          </a:p>
          <a:p>
            <a:r>
              <a:rPr lang="en-US" dirty="0" smtClean="0"/>
              <a:t>Petrochemical industry</a:t>
            </a:r>
          </a:p>
          <a:p>
            <a:r>
              <a:rPr lang="en-US" dirty="0" smtClean="0"/>
              <a:t>Pharmaceutical industry</a:t>
            </a:r>
          </a:p>
          <a:p>
            <a:r>
              <a:rPr lang="en-US" dirty="0" smtClean="0"/>
              <a:t>Plastics industry</a:t>
            </a:r>
          </a:p>
          <a:p>
            <a:r>
              <a:rPr lang="en-US" dirty="0" smtClean="0"/>
              <a:t>Mining industry</a:t>
            </a:r>
          </a:p>
          <a:p>
            <a:r>
              <a:rPr lang="en-US" dirty="0" smtClean="0"/>
              <a:t>Food processing</a:t>
            </a:r>
          </a:p>
          <a:p>
            <a:r>
              <a:rPr lang="en-US" dirty="0" smtClean="0"/>
              <a:t>Environmental analysis</a:t>
            </a:r>
            <a:endParaRPr lang="en-US" dirty="0"/>
          </a:p>
        </p:txBody>
      </p:sp>
      <p:pic>
        <p:nvPicPr>
          <p:cNvPr id="4" name="Picture 2" descr="http://www.drugdevelopment-technology.com/projects/ceftobiprole/images/chemis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743200"/>
            <a:ext cx="3290218" cy="218470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5486400"/>
            <a:ext cx="6781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Chemists work with a variety of other professionals including plant managers, engineers, computer programmers and plant operators. It is essential that chemists are able to communicate with a variety of people from a different academic backgrounds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Inorganic Synthesis Chemist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1"/>
            <a:ext cx="5867400" cy="3200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Chemists in this role assist in the production of chemicals such as:</a:t>
            </a:r>
          </a:p>
          <a:p>
            <a:r>
              <a:rPr lang="en-US" dirty="0" smtClean="0"/>
              <a:t>Ammonia</a:t>
            </a:r>
          </a:p>
          <a:p>
            <a:r>
              <a:rPr lang="en-US" dirty="0" err="1" smtClean="0"/>
              <a:t>Fertilisers</a:t>
            </a:r>
            <a:endParaRPr lang="en-US" dirty="0" smtClean="0"/>
          </a:p>
          <a:p>
            <a:r>
              <a:rPr lang="en-US" dirty="0" smtClean="0"/>
              <a:t>Explosives</a:t>
            </a:r>
          </a:p>
          <a:p>
            <a:r>
              <a:rPr lang="en-US" dirty="0" smtClean="0"/>
              <a:t>Various acids</a:t>
            </a:r>
          </a:p>
          <a:p>
            <a:endParaRPr lang="en-US" dirty="0" smtClean="0"/>
          </a:p>
        </p:txBody>
      </p:sp>
      <p:pic>
        <p:nvPicPr>
          <p:cNvPr id="1026" name="Picture 2" descr="http://www.careers-scotland.org.uk/upload/qob1-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895600"/>
            <a:ext cx="3352800" cy="2514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638800" y="5181600"/>
            <a:ext cx="21691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Source: </a:t>
            </a:r>
            <a:r>
              <a:rPr lang="en-US" sz="900" dirty="0" smtClean="0">
                <a:hlinkClick r:id="rId3"/>
              </a:rPr>
              <a:t>www.careers-scotland.org.uk</a:t>
            </a:r>
            <a:r>
              <a:rPr lang="en-US" sz="900" dirty="0" smtClean="0"/>
              <a:t> </a:t>
            </a:r>
            <a:endParaRPr lang="en-US" sz="9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41020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These chemists are concerned with quality control of final products and may be involved in the development of new products.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Organic Synthesis Chemist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001000" cy="3352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Chemists in this role assist in the production of chemicals such as:</a:t>
            </a:r>
          </a:p>
          <a:p>
            <a:r>
              <a:rPr lang="en-US" dirty="0" smtClean="0"/>
              <a:t>solvents </a:t>
            </a:r>
          </a:p>
          <a:p>
            <a:r>
              <a:rPr lang="en-US" dirty="0" smtClean="0"/>
              <a:t>detergents </a:t>
            </a:r>
          </a:p>
          <a:p>
            <a:r>
              <a:rPr lang="en-US" dirty="0" smtClean="0"/>
              <a:t>dyes </a:t>
            </a:r>
          </a:p>
          <a:p>
            <a:r>
              <a:rPr lang="en-US" dirty="0" smtClean="0"/>
              <a:t>pesticides </a:t>
            </a:r>
          </a:p>
          <a:p>
            <a:r>
              <a:rPr lang="en-US" dirty="0" smtClean="0"/>
              <a:t>herbicides</a:t>
            </a:r>
            <a:endParaRPr lang="en-US" dirty="0"/>
          </a:p>
        </p:txBody>
      </p:sp>
      <p:pic>
        <p:nvPicPr>
          <p:cNvPr id="103426" name="Picture 2" descr="http://www.raci.org.au/sa/Young-Chemists/kelv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2819400"/>
            <a:ext cx="3505200" cy="2590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0" y="4953000"/>
            <a:ext cx="151355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Source: www.raci.org.au</a:t>
            </a:r>
            <a:endParaRPr lang="en-US" sz="9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5334000"/>
            <a:ext cx="441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These chemists are concerned with quality control of final products and may be involved in the development of new products.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Petrochemical Chemist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Chemists in this role are involved in the production of:</a:t>
            </a:r>
          </a:p>
          <a:p>
            <a:r>
              <a:rPr lang="en-US" dirty="0" smtClean="0"/>
              <a:t>Petrol</a:t>
            </a:r>
          </a:p>
          <a:p>
            <a:r>
              <a:rPr lang="en-US" dirty="0" smtClean="0"/>
              <a:t>Kerosene</a:t>
            </a:r>
          </a:p>
          <a:p>
            <a:r>
              <a:rPr lang="en-US" dirty="0" smtClean="0"/>
              <a:t>Natural gas</a:t>
            </a:r>
          </a:p>
          <a:p>
            <a:r>
              <a:rPr lang="en-US" dirty="0" smtClean="0"/>
              <a:t>LPG</a:t>
            </a:r>
          </a:p>
          <a:p>
            <a:r>
              <a:rPr lang="en-US" dirty="0" smtClean="0"/>
              <a:t>Oils</a:t>
            </a:r>
            <a:endParaRPr lang="en-US" dirty="0"/>
          </a:p>
        </p:txBody>
      </p:sp>
      <p:pic>
        <p:nvPicPr>
          <p:cNvPr id="104452" name="Picture 4" descr="http://www.kingsu.net/files/Conversion/whyche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362200"/>
            <a:ext cx="4034118" cy="2743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638800" y="5029200"/>
            <a:ext cx="14430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Source: </a:t>
            </a:r>
            <a:r>
              <a:rPr lang="en-US" sz="900" dirty="0"/>
              <a:t>www.kingsu.net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5257800"/>
            <a:ext cx="419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These chemists are concerned with maximum yield, quality control of final products and may be involved in the development of new products.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Mining industry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239000" cy="470313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Chemists in this role do a variety of tasks including:</a:t>
            </a:r>
          </a:p>
          <a:p>
            <a:r>
              <a:rPr lang="en-US" dirty="0" smtClean="0"/>
              <a:t>Environmental reclamation</a:t>
            </a:r>
          </a:p>
          <a:p>
            <a:r>
              <a:rPr lang="en-US" dirty="0" smtClean="0"/>
              <a:t>Purification of minerals</a:t>
            </a:r>
          </a:p>
          <a:p>
            <a:r>
              <a:rPr lang="en-US" dirty="0" smtClean="0"/>
              <a:t>Extraction of metals</a:t>
            </a:r>
          </a:p>
          <a:p>
            <a:r>
              <a:rPr lang="en-US" dirty="0" smtClean="0"/>
              <a:t>Research</a:t>
            </a:r>
          </a:p>
          <a:p>
            <a:r>
              <a:rPr lang="en-US" dirty="0" smtClean="0"/>
              <a:t>Analytical testing</a:t>
            </a:r>
          </a:p>
          <a:p>
            <a:endParaRPr lang="en-US" dirty="0" smtClean="0"/>
          </a:p>
        </p:txBody>
      </p:sp>
      <p:pic>
        <p:nvPicPr>
          <p:cNvPr id="105474" name="Picture 2" descr="http://www.ela-iet.com/images/nwm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3352800"/>
            <a:ext cx="3276600" cy="23361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248400" y="5715000"/>
            <a:ext cx="15087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Source: </a:t>
            </a:r>
            <a:r>
              <a:rPr lang="en-US" sz="900" dirty="0"/>
              <a:t>www.ela-iet.com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chemist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326738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Chemists in these roles perform a variety of duties to monitor and protect the natural environment. Some roles include:</a:t>
            </a:r>
          </a:p>
          <a:p>
            <a:r>
              <a:rPr lang="en-US" dirty="0" smtClean="0"/>
              <a:t>Monitoring water supplies</a:t>
            </a:r>
          </a:p>
          <a:p>
            <a:r>
              <a:rPr lang="en-US" dirty="0" smtClean="0"/>
              <a:t>Monitoring air quality</a:t>
            </a:r>
          </a:p>
          <a:p>
            <a:r>
              <a:rPr lang="en-US" dirty="0" smtClean="0"/>
              <a:t>Monitoring soil contamination</a:t>
            </a:r>
          </a:p>
          <a:p>
            <a:r>
              <a:rPr lang="en-US" dirty="0" err="1" smtClean="0"/>
              <a:t>Analysing</a:t>
            </a:r>
            <a:r>
              <a:rPr lang="en-US" dirty="0" smtClean="0"/>
              <a:t> effluent from industry</a:t>
            </a:r>
          </a:p>
          <a:p>
            <a:endParaRPr lang="en-US" dirty="0"/>
          </a:p>
        </p:txBody>
      </p:sp>
      <p:pic>
        <p:nvPicPr>
          <p:cNvPr id="106498" name="Picture 2" descr="http://www.careercornerstone.org/images/chemistry/stills/so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3581400"/>
            <a:ext cx="2143125" cy="1714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00800" y="5334000"/>
            <a:ext cx="206498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Source: </a:t>
            </a:r>
            <a:r>
              <a:rPr lang="en-US" sz="900" dirty="0"/>
              <a:t>www.careercornerstone.org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105400"/>
            <a:ext cx="541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Chemists in this role use a variety of analytical techniques including wet chemical and modern instrumental analysis to monitor chemical contamination in the environment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91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Combustion needs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9416"/>
            <a:ext cx="7696200" cy="48463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dirty="0" smtClean="0"/>
              <a:t>The products from the combustion of petrol depend upon the conditions of the reaction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000" u="sng" dirty="0" smtClean="0">
                <a:solidFill>
                  <a:schemeClr val="accent3"/>
                </a:solidFill>
              </a:rPr>
              <a:t>Complete combustion (plenty of O</a:t>
            </a:r>
            <a:r>
              <a:rPr lang="en-US" sz="2000" u="sng" baseline="-25000" dirty="0" smtClean="0">
                <a:solidFill>
                  <a:schemeClr val="accent3"/>
                </a:solidFill>
              </a:rPr>
              <a:t>2</a:t>
            </a:r>
            <a:r>
              <a:rPr lang="en-US" sz="2000" u="sng" dirty="0" smtClean="0">
                <a:solidFill>
                  <a:schemeClr val="accent3"/>
                </a:solidFill>
              </a:rPr>
              <a:t>)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3"/>
                </a:solidFill>
              </a:rPr>
              <a:t>2C</a:t>
            </a:r>
            <a:r>
              <a:rPr lang="en-US" sz="1800" baseline="-25000" dirty="0" smtClean="0">
                <a:solidFill>
                  <a:schemeClr val="accent3"/>
                </a:solidFill>
              </a:rPr>
              <a:t>8</a:t>
            </a:r>
            <a:r>
              <a:rPr lang="en-US" sz="1800" dirty="0" smtClean="0">
                <a:solidFill>
                  <a:schemeClr val="accent3"/>
                </a:solidFill>
              </a:rPr>
              <a:t>H</a:t>
            </a:r>
            <a:r>
              <a:rPr lang="en-US" sz="1800" baseline="-25000" dirty="0" smtClean="0">
                <a:solidFill>
                  <a:schemeClr val="accent3"/>
                </a:solidFill>
              </a:rPr>
              <a:t>18</a:t>
            </a:r>
            <a:r>
              <a:rPr lang="en-US" sz="1800" dirty="0" smtClean="0">
                <a:solidFill>
                  <a:schemeClr val="accent3"/>
                </a:solidFill>
              </a:rPr>
              <a:t> </a:t>
            </a:r>
            <a:r>
              <a:rPr lang="en-US" sz="1800" baseline="-25000" dirty="0" smtClean="0">
                <a:solidFill>
                  <a:schemeClr val="accent3"/>
                </a:solidFill>
              </a:rPr>
              <a:t>(l)</a:t>
            </a:r>
            <a:r>
              <a:rPr lang="en-US" sz="1800" dirty="0" smtClean="0">
                <a:solidFill>
                  <a:schemeClr val="accent3"/>
                </a:solidFill>
              </a:rPr>
              <a:t> + 25O</a:t>
            </a:r>
            <a:r>
              <a:rPr lang="en-US" sz="1800" baseline="-25000" dirty="0" smtClean="0">
                <a:solidFill>
                  <a:schemeClr val="accent3"/>
                </a:solidFill>
              </a:rPr>
              <a:t>2</a:t>
            </a:r>
            <a:r>
              <a:rPr lang="en-US" sz="1800" dirty="0" smtClean="0">
                <a:solidFill>
                  <a:schemeClr val="accent3"/>
                </a:solidFill>
              </a:rPr>
              <a:t> </a:t>
            </a:r>
            <a:r>
              <a:rPr lang="en-US" sz="1800" baseline="-25000" dirty="0" smtClean="0">
                <a:solidFill>
                  <a:schemeClr val="accent3"/>
                </a:solidFill>
              </a:rPr>
              <a:t>(g)</a:t>
            </a:r>
            <a:r>
              <a:rPr lang="en-US" sz="1800" dirty="0" smtClean="0">
                <a:solidFill>
                  <a:schemeClr val="accent3"/>
                </a:solidFill>
              </a:rPr>
              <a:t>  </a:t>
            </a:r>
            <a:r>
              <a:rPr lang="en-US" sz="1800" dirty="0" smtClean="0">
                <a:solidFill>
                  <a:schemeClr val="accent3"/>
                </a:solidFill>
                <a:sym typeface="Wingdings" pitchFamily="2" charset="2"/>
              </a:rPr>
              <a:t>  16CO</a:t>
            </a:r>
            <a:r>
              <a:rPr lang="en-US" sz="1800" baseline="-25000" dirty="0" smtClean="0">
                <a:solidFill>
                  <a:schemeClr val="accent3"/>
                </a:solidFill>
                <a:sym typeface="Wingdings" pitchFamily="2" charset="2"/>
              </a:rPr>
              <a:t>2</a:t>
            </a:r>
            <a:r>
              <a:rPr lang="en-US" sz="1800" dirty="0" smtClean="0">
                <a:solidFill>
                  <a:schemeClr val="accent3"/>
                </a:solidFill>
                <a:sym typeface="Wingdings" pitchFamily="2" charset="2"/>
              </a:rPr>
              <a:t> </a:t>
            </a:r>
            <a:r>
              <a:rPr lang="en-US" sz="1800" baseline="-25000" dirty="0" smtClean="0">
                <a:solidFill>
                  <a:schemeClr val="accent3"/>
                </a:solidFill>
                <a:sym typeface="Wingdings" pitchFamily="2" charset="2"/>
              </a:rPr>
              <a:t>(g)</a:t>
            </a:r>
            <a:r>
              <a:rPr lang="en-US" sz="1800" dirty="0" smtClean="0">
                <a:solidFill>
                  <a:schemeClr val="accent3"/>
                </a:solidFill>
                <a:sym typeface="Wingdings" pitchFamily="2" charset="2"/>
              </a:rPr>
              <a:t> + 18H</a:t>
            </a:r>
            <a:r>
              <a:rPr lang="en-US" sz="1800" baseline="-25000" dirty="0" smtClean="0">
                <a:solidFill>
                  <a:schemeClr val="accent3"/>
                </a:solidFill>
                <a:sym typeface="Wingdings" pitchFamily="2" charset="2"/>
              </a:rPr>
              <a:t>2</a:t>
            </a:r>
            <a:r>
              <a:rPr lang="en-US" sz="1800" dirty="0" smtClean="0">
                <a:solidFill>
                  <a:schemeClr val="accent3"/>
                </a:solidFill>
                <a:sym typeface="Wingdings" pitchFamily="2" charset="2"/>
              </a:rPr>
              <a:t>O </a:t>
            </a:r>
            <a:r>
              <a:rPr lang="en-US" sz="1800" baseline="-25000" dirty="0" smtClean="0">
                <a:solidFill>
                  <a:schemeClr val="accent3"/>
                </a:solidFill>
                <a:sym typeface="Wingdings" pitchFamily="2" charset="2"/>
              </a:rPr>
              <a:t>(l)</a:t>
            </a:r>
          </a:p>
          <a:p>
            <a:pPr>
              <a:buNone/>
            </a:pPr>
            <a:endParaRPr lang="en-US" sz="2000" dirty="0" smtClean="0">
              <a:sym typeface="Wingdings" pitchFamily="2" charset="2"/>
            </a:endParaRPr>
          </a:p>
          <a:p>
            <a:pPr>
              <a:buNone/>
            </a:pPr>
            <a:endParaRPr lang="en-US" sz="20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2000" u="sng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Incomplete combustion (insufficient O</a:t>
            </a:r>
            <a:r>
              <a:rPr lang="en-US" sz="2000" u="sng" baseline="-2500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2</a:t>
            </a:r>
            <a:r>
              <a:rPr lang="en-US" sz="2000" u="sng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) 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C</a:t>
            </a:r>
            <a:r>
              <a:rPr lang="en-US" sz="1800" baseline="-25000" dirty="0" smtClean="0">
                <a:solidFill>
                  <a:schemeClr val="accent2">
                    <a:lumMod val="50000"/>
                  </a:schemeClr>
                </a:solidFill>
              </a:rPr>
              <a:t>8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H</a:t>
            </a:r>
            <a:r>
              <a:rPr lang="en-US" sz="1800" baseline="-25000" dirty="0" smtClean="0">
                <a:solidFill>
                  <a:schemeClr val="accent2">
                    <a:lumMod val="50000"/>
                  </a:schemeClr>
                </a:solidFill>
              </a:rPr>
              <a:t>18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800" baseline="-25000" dirty="0" smtClean="0">
                <a:solidFill>
                  <a:schemeClr val="accent2">
                    <a:lumMod val="50000"/>
                  </a:schemeClr>
                </a:solidFill>
              </a:rPr>
              <a:t>(l)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 + O</a:t>
            </a:r>
            <a:r>
              <a:rPr lang="en-US" sz="1800" baseline="-25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800" baseline="-25000" dirty="0" smtClean="0">
                <a:solidFill>
                  <a:schemeClr val="accent2">
                    <a:lumMod val="50000"/>
                  </a:schemeClr>
                </a:solidFill>
              </a:rPr>
              <a:t>(g)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  CO</a:t>
            </a:r>
            <a:r>
              <a:rPr lang="en-US" sz="1800" baseline="-2500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2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 </a:t>
            </a:r>
            <a:r>
              <a:rPr lang="en-US" sz="1800" baseline="-2500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(g)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 + CO </a:t>
            </a:r>
            <a:r>
              <a:rPr lang="en-US" sz="1800" baseline="-2500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(g)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 + C </a:t>
            </a:r>
            <a:r>
              <a:rPr lang="en-US" sz="1800" baseline="-2500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(s)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 + H</a:t>
            </a:r>
            <a:r>
              <a:rPr lang="en-US" sz="1800" baseline="-2500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2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O </a:t>
            </a:r>
            <a:r>
              <a:rPr lang="en-US" sz="1800" baseline="-2500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(l)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 + </a:t>
            </a:r>
            <a:r>
              <a:rPr lang="en-US" sz="1800" dirty="0" err="1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unburnt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 hydrocarbons</a:t>
            </a:r>
            <a:endParaRPr lang="en-US" sz="1800" baseline="-25000" dirty="0" smtClean="0">
              <a:solidFill>
                <a:schemeClr val="accent2">
                  <a:lumMod val="50000"/>
                </a:schemeClr>
              </a:solidFill>
              <a:sym typeface="Wingdings" pitchFamily="2" charset="2"/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(not balanced)</a:t>
            </a:r>
          </a:p>
          <a:p>
            <a:pPr>
              <a:buNone/>
            </a:pPr>
            <a:endParaRPr lang="en-US" sz="20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2000" dirty="0" smtClean="0">
                <a:sym typeface="Wingdings" pitchFamily="2" charset="2"/>
              </a:rPr>
              <a:t>Note the additional products in the incomplete combustion. Extra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CO is poisonous</a:t>
            </a:r>
            <a:r>
              <a:rPr lang="en-US" sz="2000" dirty="0" smtClean="0">
                <a:sym typeface="Wingdings" pitchFamily="2" charset="2"/>
              </a:rPr>
              <a:t>, C represents soot and </a:t>
            </a:r>
            <a:r>
              <a:rPr lang="en-US" sz="2000" dirty="0" err="1" smtClean="0">
                <a:sym typeface="Wingdings" pitchFamily="2" charset="2"/>
              </a:rPr>
              <a:t>unburnt</a:t>
            </a:r>
            <a:r>
              <a:rPr lang="en-US" sz="2000" dirty="0" smtClean="0">
                <a:sym typeface="Wingdings" pitchFamily="2" charset="2"/>
              </a:rPr>
              <a:t> hydrocarbons from exhaust pollute our cities.  Poorly tuned vehicles and inefficient mufflers (loud ones!) result in these problems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334000" y="2286000"/>
            <a:ext cx="2857500" cy="1714500"/>
            <a:chOff x="5181600" y="3962400"/>
            <a:chExt cx="2857500" cy="1714500"/>
          </a:xfrm>
        </p:grpSpPr>
        <p:pic>
          <p:nvPicPr>
            <p:cNvPr id="107522" name="Picture 2" descr="_295067_car_exhaust300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181600" y="3962400"/>
              <a:ext cx="2857500" cy="1714500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6248400" y="5410200"/>
              <a:ext cx="173156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Source: </a:t>
              </a:r>
              <a:r>
                <a:rPr lang="en-US" sz="900" dirty="0"/>
                <a:t>www.treehugger.com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369</TotalTime>
  <Words>864</Words>
  <Application>Microsoft Office PowerPoint</Application>
  <PresentationFormat>On-screen Show (4:3)</PresentationFormat>
  <Paragraphs>123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Opulent</vt:lpstr>
      <vt:lpstr>Chemical Monitoring and Management</vt:lpstr>
      <vt:lpstr>9.4.1</vt:lpstr>
      <vt:lpstr>The role of the Chemist</vt:lpstr>
      <vt:lpstr>Inorganic Synthesis Chemist</vt:lpstr>
      <vt:lpstr>Organic Synthesis Chemist</vt:lpstr>
      <vt:lpstr>Petrochemical Chemist</vt:lpstr>
      <vt:lpstr>Mining industry</vt:lpstr>
      <vt:lpstr>Environmental chemist</vt:lpstr>
      <vt:lpstr>Combustion needs monitoring</vt:lpstr>
      <vt:lpstr>9.4.2</vt:lpstr>
      <vt:lpstr>Production of Ammonia –  The Haber process</vt:lpstr>
      <vt:lpstr>Schematic of the Haber Process</vt:lpstr>
      <vt:lpstr>Industrial uses of Ammonia</vt:lpstr>
      <vt:lpstr>Ammonia and Le chatelier</vt:lpstr>
      <vt:lpstr>Optimum ammonia production</vt:lpstr>
      <vt:lpstr>9.4.3</vt:lpstr>
      <vt:lpstr>Atomic Absorption spectroscopy (AAS)</vt:lpstr>
      <vt:lpstr>Wet chemical Tests for 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Monitoring and Management</dc:title>
  <dc:creator>Rob</dc:creator>
  <cp:lastModifiedBy>Robert Slider</cp:lastModifiedBy>
  <cp:revision>36</cp:revision>
  <dcterms:created xsi:type="dcterms:W3CDTF">2008-04-29T09:07:45Z</dcterms:created>
  <dcterms:modified xsi:type="dcterms:W3CDTF">2011-04-25T07:17:42Z</dcterms:modified>
</cp:coreProperties>
</file>