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8" r:id="rId2"/>
    <p:sldId id="256" r:id="rId3"/>
    <p:sldId id="257"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822CAB2-2CB6-45B8-B5AA-096940DB7D04}" type="datetimeFigureOut">
              <a:rPr lang="en-US" smtClean="0"/>
              <a:t>12/1/2011</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052A47E0-6A0E-46F6-8266-FE306E3CB89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22CAB2-2CB6-45B8-B5AA-096940DB7D04}" type="datetimeFigureOut">
              <a:rPr lang="en-US" smtClean="0"/>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2A47E0-6A0E-46F6-8266-FE306E3CB89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22CAB2-2CB6-45B8-B5AA-096940DB7D04}" type="datetimeFigureOut">
              <a:rPr lang="en-US" smtClean="0"/>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2A47E0-6A0E-46F6-8266-FE306E3CB89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22CAB2-2CB6-45B8-B5AA-096940DB7D04}" type="datetimeFigureOut">
              <a:rPr lang="en-US" smtClean="0"/>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2A47E0-6A0E-46F6-8266-FE306E3CB89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822CAB2-2CB6-45B8-B5AA-096940DB7D04}" type="datetimeFigureOut">
              <a:rPr lang="en-US" smtClean="0"/>
              <a:t>12/1/2011</a:t>
            </a:fld>
            <a:endParaRPr lang="en-US"/>
          </a:p>
        </p:txBody>
      </p:sp>
      <p:sp>
        <p:nvSpPr>
          <p:cNvPr id="8" name="Slide Number Placeholder 7"/>
          <p:cNvSpPr>
            <a:spLocks noGrp="1"/>
          </p:cNvSpPr>
          <p:nvPr>
            <p:ph type="sldNum" sz="quarter" idx="11"/>
          </p:nvPr>
        </p:nvSpPr>
        <p:spPr/>
        <p:txBody>
          <a:bodyPr/>
          <a:lstStyle/>
          <a:p>
            <a:fld id="{052A47E0-6A0E-46F6-8266-FE306E3CB89D}"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822CAB2-2CB6-45B8-B5AA-096940DB7D04}" type="datetimeFigureOut">
              <a:rPr lang="en-US" smtClean="0"/>
              <a:t>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2A47E0-6A0E-46F6-8266-FE306E3CB89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822CAB2-2CB6-45B8-B5AA-096940DB7D04}" type="datetimeFigureOut">
              <a:rPr lang="en-US" smtClean="0"/>
              <a:t>12/1/2011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2A47E0-6A0E-46F6-8266-FE306E3CB89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822CAB2-2CB6-45B8-B5AA-096940DB7D04}" type="datetimeFigureOut">
              <a:rPr lang="en-US" smtClean="0"/>
              <a:t>12/1/2011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2A47E0-6A0E-46F6-8266-FE306E3CB89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22CAB2-2CB6-45B8-B5AA-096940DB7D04}" type="datetimeFigureOut">
              <a:rPr lang="en-US" smtClean="0"/>
              <a:t>12/1/2011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2A47E0-6A0E-46F6-8266-FE306E3CB89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22CAB2-2CB6-45B8-B5AA-096940DB7D04}" type="datetimeFigureOut">
              <a:rPr lang="en-US" smtClean="0"/>
              <a:t>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2A47E0-6A0E-46F6-8266-FE306E3CB89D}"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22CAB2-2CB6-45B8-B5AA-096940DB7D04}" type="datetimeFigureOut">
              <a:rPr lang="en-US" smtClean="0"/>
              <a:t>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052A47E0-6A0E-46F6-8266-FE306E3CB89D}" type="slidenum">
              <a:rPr lang="en-US" smtClean="0"/>
              <a:t>‹#›</a:t>
            </a:fld>
            <a:endParaRPr lang="en-US"/>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n-US" smtClean="0"/>
              <a:t>Click to edit Master title style</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3822CAB2-2CB6-45B8-B5AA-096940DB7D04}" type="datetimeFigureOut">
              <a:rPr lang="en-US" smtClean="0"/>
              <a:t>12/1/2011</a:t>
            </a:fld>
            <a:endParaRPr lang="en-US"/>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052A47E0-6A0E-46F6-8266-FE306E3CB89D}" type="slidenum">
              <a:rPr lang="en-US" smtClean="0"/>
              <a:t>‹#›</a:t>
            </a:fld>
            <a:endParaRPr lang="en-US"/>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8000" dirty="0" smtClean="0"/>
              <a:t>Lead-Acid and Lithium Batteries</a:t>
            </a:r>
            <a:endParaRPr lang="en-GB" sz="8000" dirty="0"/>
          </a:p>
        </p:txBody>
      </p:sp>
      <p:sp>
        <p:nvSpPr>
          <p:cNvPr id="3" name="Subtitle 2"/>
          <p:cNvSpPr>
            <a:spLocks noGrp="1"/>
          </p:cNvSpPr>
          <p:nvPr>
            <p:ph type="subTitle" idx="1"/>
          </p:nvPr>
        </p:nvSpPr>
        <p:spPr/>
        <p:txBody>
          <a:bodyPr/>
          <a:lstStyle/>
          <a:p>
            <a:r>
              <a:rPr lang="en-US" dirty="0" smtClean="0"/>
              <a:t>Kevin, Sam, </a:t>
            </a:r>
            <a:r>
              <a:rPr lang="en-US" dirty="0" err="1" smtClean="0"/>
              <a:t>JAck</a:t>
            </a:r>
            <a:endParaRPr lang="en-GB" dirty="0"/>
          </a:p>
        </p:txBody>
      </p:sp>
    </p:spTree>
    <p:extLst>
      <p:ext uri="{BB962C8B-B14F-4D97-AF65-F5344CB8AC3E}">
        <p14:creationId xmlns:p14="http://schemas.microsoft.com/office/powerpoint/2010/main" val="30019449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008831608"/>
              </p:ext>
            </p:extLst>
          </p:nvPr>
        </p:nvGraphicFramePr>
        <p:xfrm>
          <a:off x="145473" y="685800"/>
          <a:ext cx="8991600" cy="5531562"/>
        </p:xfrm>
        <a:graphic>
          <a:graphicData uri="http://schemas.openxmlformats.org/drawingml/2006/table">
            <a:tbl>
              <a:tblPr/>
              <a:tblGrid>
                <a:gridCol w="1302327"/>
                <a:gridCol w="3498943"/>
                <a:gridCol w="4190330"/>
              </a:tblGrid>
              <a:tr h="441838">
                <a:tc>
                  <a:txBody>
                    <a:bodyPr/>
                    <a:lstStyle/>
                    <a:p>
                      <a:pPr marL="0" marR="0" fontAlgn="t">
                        <a:spcBef>
                          <a:spcPts val="0"/>
                        </a:spcBef>
                        <a:spcAft>
                          <a:spcPts val="0"/>
                        </a:spcAft>
                      </a:pPr>
                      <a:r>
                        <a:rPr lang="en-US" sz="2000" dirty="0">
                          <a:effectLst/>
                          <a:latin typeface="Calibri"/>
                        </a:rPr>
                        <a:t> </a:t>
                      </a:r>
                    </a:p>
                  </a:txBody>
                  <a:tcPr marL="40608" marR="40608" marT="40608" marB="40608">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2000" b="1">
                          <a:effectLst/>
                          <a:latin typeface="Calibri"/>
                        </a:rPr>
                        <a:t>Lead-Acid</a:t>
                      </a:r>
                      <a:endParaRPr lang="en-US" sz="2000">
                        <a:effectLst/>
                        <a:latin typeface="Calibri"/>
                      </a:endParaRPr>
                    </a:p>
                  </a:txBody>
                  <a:tcPr marL="40608" marR="40608" marT="40608" marB="40608">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2000" b="1">
                          <a:effectLst/>
                          <a:latin typeface="Calibri"/>
                        </a:rPr>
                        <a:t>Lithium</a:t>
                      </a:r>
                      <a:endParaRPr lang="en-US" sz="2000">
                        <a:effectLst/>
                        <a:latin typeface="Calibri"/>
                      </a:endParaRPr>
                    </a:p>
                  </a:txBody>
                  <a:tcPr marL="40608" marR="40608" marT="40608" marB="40608">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r h="441838">
                <a:tc>
                  <a:txBody>
                    <a:bodyPr/>
                    <a:lstStyle/>
                    <a:p>
                      <a:pPr marL="0" marR="0" fontAlgn="t">
                        <a:spcBef>
                          <a:spcPts val="0"/>
                        </a:spcBef>
                        <a:spcAft>
                          <a:spcPts val="0"/>
                        </a:spcAft>
                      </a:pPr>
                      <a:r>
                        <a:rPr lang="en-US" sz="2000" b="1">
                          <a:effectLst/>
                          <a:latin typeface="Calibri"/>
                        </a:rPr>
                        <a:t>Anode</a:t>
                      </a:r>
                      <a:endParaRPr lang="en-US" sz="2000">
                        <a:effectLst/>
                        <a:latin typeface="Calibri"/>
                      </a:endParaRPr>
                    </a:p>
                  </a:txBody>
                  <a:tcPr marL="40608" marR="40608" marT="40608" marB="40608">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2000">
                          <a:effectLst/>
                          <a:latin typeface="Calibri"/>
                        </a:rPr>
                        <a:t>Lead Dioxide</a:t>
                      </a:r>
                    </a:p>
                  </a:txBody>
                  <a:tcPr marL="40608" marR="40608" marT="40608" marB="40608">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2000">
                          <a:effectLst/>
                          <a:latin typeface="Calibri"/>
                        </a:rPr>
                        <a:t>Lithium</a:t>
                      </a:r>
                    </a:p>
                  </a:txBody>
                  <a:tcPr marL="40608" marR="40608" marT="40608" marB="40608">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r h="441838">
                <a:tc>
                  <a:txBody>
                    <a:bodyPr/>
                    <a:lstStyle/>
                    <a:p>
                      <a:pPr marL="0" marR="0" fontAlgn="t">
                        <a:spcBef>
                          <a:spcPts val="0"/>
                        </a:spcBef>
                        <a:spcAft>
                          <a:spcPts val="0"/>
                        </a:spcAft>
                      </a:pPr>
                      <a:r>
                        <a:rPr lang="en-US" sz="2000" b="1">
                          <a:effectLst/>
                          <a:latin typeface="Calibri"/>
                        </a:rPr>
                        <a:t>Cathode</a:t>
                      </a:r>
                      <a:endParaRPr lang="en-US" sz="2000">
                        <a:effectLst/>
                        <a:latin typeface="Calibri"/>
                      </a:endParaRPr>
                    </a:p>
                  </a:txBody>
                  <a:tcPr marL="40608" marR="40608" marT="40608" marB="40608">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2000">
                          <a:effectLst/>
                          <a:latin typeface="Calibri"/>
                        </a:rPr>
                        <a:t>Lead Metal</a:t>
                      </a:r>
                    </a:p>
                  </a:txBody>
                  <a:tcPr marL="40608" marR="40608" marT="40608" marB="40608">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2000">
                          <a:effectLst/>
                          <a:latin typeface="Calibri"/>
                        </a:rPr>
                        <a:t>Manganese Dioxide</a:t>
                      </a:r>
                    </a:p>
                  </a:txBody>
                  <a:tcPr marL="40608" marR="40608" marT="40608" marB="40608">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r h="996867">
                <a:tc>
                  <a:txBody>
                    <a:bodyPr/>
                    <a:lstStyle/>
                    <a:p>
                      <a:pPr marL="0" marR="0" fontAlgn="t">
                        <a:spcBef>
                          <a:spcPts val="0"/>
                        </a:spcBef>
                        <a:spcAft>
                          <a:spcPts val="0"/>
                        </a:spcAft>
                      </a:pPr>
                      <a:r>
                        <a:rPr lang="en-US" sz="2000" b="1">
                          <a:effectLst/>
                          <a:latin typeface="Calibri"/>
                        </a:rPr>
                        <a:t>Electrolyte</a:t>
                      </a:r>
                      <a:endParaRPr lang="en-US" sz="2000">
                        <a:effectLst/>
                        <a:latin typeface="Calibri"/>
                      </a:endParaRPr>
                    </a:p>
                  </a:txBody>
                  <a:tcPr marL="40608" marR="40608" marT="40608" marB="40608">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2000">
                          <a:effectLst/>
                          <a:latin typeface="Calibri"/>
                        </a:rPr>
                        <a:t>Sulfuric acid solution</a:t>
                      </a:r>
                    </a:p>
                  </a:txBody>
                  <a:tcPr marL="40608" marR="40608" marT="40608" marB="40608">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GB" sz="2000" dirty="0">
                          <a:effectLst/>
                          <a:latin typeface="Calibri"/>
                        </a:rPr>
                        <a:t>Lithium perchlorate in </a:t>
                      </a:r>
                      <a:r>
                        <a:rPr lang="en-US" sz="2000" dirty="0">
                          <a:effectLst/>
                          <a:latin typeface="Calibri"/>
                        </a:rPr>
                        <a:t>propylene carbonate</a:t>
                      </a:r>
                      <a:r>
                        <a:rPr lang="en-GB" sz="2000" dirty="0">
                          <a:effectLst/>
                          <a:latin typeface="Calibri"/>
                        </a:rPr>
                        <a:t> and </a:t>
                      </a:r>
                      <a:r>
                        <a:rPr lang="en-US" sz="2000" dirty="0" err="1">
                          <a:effectLst/>
                          <a:latin typeface="Calibri"/>
                        </a:rPr>
                        <a:t>dimethoxyethane</a:t>
                      </a:r>
                      <a:endParaRPr lang="en-US" sz="2000" dirty="0">
                        <a:effectLst/>
                        <a:latin typeface="Calibri"/>
                      </a:endParaRPr>
                    </a:p>
                    <a:p>
                      <a:pPr marL="0" marR="0" fontAlgn="t">
                        <a:spcBef>
                          <a:spcPts val="0"/>
                        </a:spcBef>
                        <a:spcAft>
                          <a:spcPts val="0"/>
                        </a:spcAft>
                      </a:pPr>
                      <a:r>
                        <a:rPr lang="en-US" sz="2000" dirty="0">
                          <a:effectLst/>
                          <a:latin typeface="Calibri"/>
                        </a:rPr>
                        <a:t> </a:t>
                      </a:r>
                    </a:p>
                    <a:p>
                      <a:pPr marL="0" marR="0" fontAlgn="t">
                        <a:spcBef>
                          <a:spcPts val="0"/>
                        </a:spcBef>
                        <a:spcAft>
                          <a:spcPts val="0"/>
                        </a:spcAft>
                      </a:pPr>
                      <a:r>
                        <a:rPr lang="en-US" sz="2000" dirty="0">
                          <a:effectLst/>
                          <a:latin typeface="Calibri"/>
                        </a:rPr>
                        <a:t>LiClO</a:t>
                      </a:r>
                      <a:r>
                        <a:rPr lang="en-US" sz="2000" baseline="-25000" dirty="0">
                          <a:effectLst/>
                          <a:latin typeface="Calibri"/>
                        </a:rPr>
                        <a:t>4</a:t>
                      </a:r>
                      <a:r>
                        <a:rPr lang="en-US" sz="2000" dirty="0">
                          <a:effectLst/>
                          <a:latin typeface="Calibri"/>
                        </a:rPr>
                        <a:t> in C</a:t>
                      </a:r>
                      <a:r>
                        <a:rPr lang="en-US" sz="2000" baseline="-25000" dirty="0">
                          <a:effectLst/>
                          <a:latin typeface="Calibri"/>
                        </a:rPr>
                        <a:t>4</a:t>
                      </a:r>
                      <a:r>
                        <a:rPr lang="en-US" sz="2000" dirty="0">
                          <a:effectLst/>
                          <a:latin typeface="Calibri"/>
                        </a:rPr>
                        <a:t>H</a:t>
                      </a:r>
                      <a:r>
                        <a:rPr lang="en-US" sz="2000" baseline="-25000" dirty="0">
                          <a:effectLst/>
                          <a:latin typeface="Calibri"/>
                        </a:rPr>
                        <a:t>6</a:t>
                      </a:r>
                      <a:r>
                        <a:rPr lang="en-US" sz="2000" dirty="0">
                          <a:effectLst/>
                          <a:latin typeface="Calibri"/>
                        </a:rPr>
                        <a:t>O</a:t>
                      </a:r>
                      <a:r>
                        <a:rPr lang="en-US" sz="2000" baseline="-25000" dirty="0">
                          <a:effectLst/>
                          <a:latin typeface="Calibri"/>
                        </a:rPr>
                        <a:t>3</a:t>
                      </a:r>
                      <a:r>
                        <a:rPr lang="en-US" sz="2000" dirty="0">
                          <a:effectLst/>
                          <a:latin typeface="Calibri"/>
                        </a:rPr>
                        <a:t> and C</a:t>
                      </a:r>
                      <a:r>
                        <a:rPr lang="en-US" sz="2000" baseline="-25000" dirty="0">
                          <a:effectLst/>
                          <a:latin typeface="Calibri"/>
                        </a:rPr>
                        <a:t>4</a:t>
                      </a:r>
                      <a:r>
                        <a:rPr lang="en-US" sz="2000" dirty="0">
                          <a:effectLst/>
                          <a:latin typeface="Calibri"/>
                        </a:rPr>
                        <a:t>H</a:t>
                      </a:r>
                      <a:r>
                        <a:rPr lang="en-US" sz="2000" baseline="-25000" dirty="0">
                          <a:effectLst/>
                          <a:latin typeface="Calibri"/>
                        </a:rPr>
                        <a:t>10</a:t>
                      </a:r>
                      <a:r>
                        <a:rPr lang="en-US" sz="2000" dirty="0">
                          <a:effectLst/>
                          <a:latin typeface="Calibri"/>
                        </a:rPr>
                        <a:t>O</a:t>
                      </a:r>
                      <a:r>
                        <a:rPr lang="en-US" sz="2000" baseline="-25000" dirty="0">
                          <a:effectLst/>
                          <a:latin typeface="Calibri"/>
                        </a:rPr>
                        <a:t>2</a:t>
                      </a:r>
                      <a:endParaRPr lang="en-US" sz="2000" dirty="0">
                        <a:effectLst/>
                        <a:latin typeface="Calibri"/>
                      </a:endParaRPr>
                    </a:p>
                  </a:txBody>
                  <a:tcPr marL="40608" marR="40608" marT="40608" marB="40608">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r h="719352">
                <a:tc>
                  <a:txBody>
                    <a:bodyPr/>
                    <a:lstStyle/>
                    <a:p>
                      <a:pPr marL="0" marR="0" fontAlgn="t">
                        <a:spcBef>
                          <a:spcPts val="0"/>
                        </a:spcBef>
                        <a:spcAft>
                          <a:spcPts val="0"/>
                        </a:spcAft>
                      </a:pPr>
                      <a:r>
                        <a:rPr lang="en-US" sz="2000" b="1" dirty="0">
                          <a:effectLst/>
                          <a:latin typeface="Calibri"/>
                        </a:rPr>
                        <a:t>Energy density </a:t>
                      </a:r>
                      <a:r>
                        <a:rPr lang="en-US" sz="2000" b="1" dirty="0" smtClean="0">
                          <a:effectLst/>
                          <a:latin typeface="Calibri"/>
                        </a:rPr>
                        <a:t>(</a:t>
                      </a:r>
                      <a:r>
                        <a:rPr lang="en-US" sz="2000" b="1" dirty="0" err="1" smtClean="0">
                          <a:effectLst/>
                          <a:latin typeface="Calibri"/>
                        </a:rPr>
                        <a:t>Wh</a:t>
                      </a:r>
                      <a:r>
                        <a:rPr lang="en-US" sz="2000" b="1" dirty="0" smtClean="0">
                          <a:effectLst/>
                          <a:latin typeface="Calibri"/>
                        </a:rPr>
                        <a:t>/kg</a:t>
                      </a:r>
                      <a:r>
                        <a:rPr lang="en-US" sz="2000" b="1" dirty="0">
                          <a:effectLst/>
                          <a:latin typeface="Calibri"/>
                        </a:rPr>
                        <a:t>)</a:t>
                      </a:r>
                      <a:endParaRPr lang="en-US" sz="2000" dirty="0">
                        <a:effectLst/>
                        <a:latin typeface="Calibri"/>
                      </a:endParaRPr>
                    </a:p>
                  </a:txBody>
                  <a:tcPr marL="40608" marR="40608" marT="40608" marB="40608">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2000">
                          <a:effectLst/>
                          <a:latin typeface="Calibri"/>
                        </a:rPr>
                        <a:t>41 Wh/Kg</a:t>
                      </a:r>
                    </a:p>
                  </a:txBody>
                  <a:tcPr marL="40608" marR="40608" marT="40608" marB="40608">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2000">
                          <a:effectLst/>
                          <a:latin typeface="Calibri"/>
                        </a:rPr>
                        <a:t>280 Wh/kg</a:t>
                      </a:r>
                    </a:p>
                    <a:p>
                      <a:pPr marL="0" marR="0" fontAlgn="t">
                        <a:spcBef>
                          <a:spcPts val="0"/>
                        </a:spcBef>
                        <a:spcAft>
                          <a:spcPts val="0"/>
                        </a:spcAft>
                      </a:pPr>
                      <a:r>
                        <a:rPr lang="en-US" sz="2000">
                          <a:effectLst/>
                          <a:latin typeface="Calibri"/>
                        </a:rPr>
                        <a:t> </a:t>
                      </a:r>
                    </a:p>
                  </a:txBody>
                  <a:tcPr marL="40608" marR="40608" marT="40608" marB="40608">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r h="996867">
                <a:tc>
                  <a:txBody>
                    <a:bodyPr/>
                    <a:lstStyle/>
                    <a:p>
                      <a:pPr marL="0" marR="0" fontAlgn="t">
                        <a:spcBef>
                          <a:spcPts val="0"/>
                        </a:spcBef>
                        <a:spcAft>
                          <a:spcPts val="0"/>
                        </a:spcAft>
                      </a:pPr>
                      <a:r>
                        <a:rPr lang="en-US" sz="2000" b="1" dirty="0">
                          <a:effectLst/>
                          <a:latin typeface="Calibri"/>
                        </a:rPr>
                        <a:t>Cost and practicality</a:t>
                      </a:r>
                      <a:endParaRPr lang="en-US" sz="2000" dirty="0">
                        <a:effectLst/>
                        <a:latin typeface="Calibri"/>
                      </a:endParaRPr>
                    </a:p>
                  </a:txBody>
                  <a:tcPr marL="40608" marR="40608" marT="40608" marB="40608">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2000">
                          <a:effectLst/>
                          <a:latin typeface="Calibri"/>
                        </a:rPr>
                        <a:t>Relatively cheap compared to other engery sources, however the weight of the sulfuric acid (electrolytle) and lead electrodes limit their use in many applications. </a:t>
                      </a:r>
                    </a:p>
                  </a:txBody>
                  <a:tcPr marL="40608" marR="40608" marT="40608" marB="40608">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2000" dirty="0">
                          <a:effectLst/>
                          <a:latin typeface="Calibri"/>
                        </a:rPr>
                        <a:t>The materials are inexpensive. </a:t>
                      </a:r>
                      <a:r>
                        <a:rPr lang="en-GB" sz="2000" dirty="0">
                          <a:effectLst/>
                          <a:latin typeface="Calibri"/>
                        </a:rPr>
                        <a:t>Suitable for low-drain, long-life, low-cost applications. E.g. portable devices like watches, pacemakers, laptops and smartphones.</a:t>
                      </a:r>
                      <a:endParaRPr lang="en-US" sz="2000" dirty="0">
                        <a:effectLst/>
                        <a:latin typeface="Calibri"/>
                      </a:endParaRPr>
                    </a:p>
                  </a:txBody>
                  <a:tcPr marL="40608" marR="40608" marT="40608" marB="40608">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37315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420935130"/>
              </p:ext>
            </p:extLst>
          </p:nvPr>
        </p:nvGraphicFramePr>
        <p:xfrm>
          <a:off x="6927" y="0"/>
          <a:ext cx="8984673" cy="6994421"/>
        </p:xfrm>
        <a:graphic>
          <a:graphicData uri="http://schemas.openxmlformats.org/drawingml/2006/table">
            <a:tbl>
              <a:tblPr/>
              <a:tblGrid>
                <a:gridCol w="1192053"/>
                <a:gridCol w="3611475"/>
                <a:gridCol w="4181145"/>
              </a:tblGrid>
              <a:tr h="3114149">
                <a:tc>
                  <a:txBody>
                    <a:bodyPr/>
                    <a:lstStyle/>
                    <a:p>
                      <a:pPr marL="0" marR="0" fontAlgn="t">
                        <a:spcBef>
                          <a:spcPts val="0"/>
                        </a:spcBef>
                        <a:spcAft>
                          <a:spcPts val="0"/>
                        </a:spcAft>
                      </a:pPr>
                      <a:r>
                        <a:rPr lang="en-US" sz="1800" b="1" dirty="0">
                          <a:effectLst/>
                          <a:latin typeface="Calibri"/>
                        </a:rPr>
                        <a:t>Impact on society</a:t>
                      </a:r>
                      <a:endParaRPr lang="en-US" sz="1800" dirty="0">
                        <a:effectLst/>
                        <a:latin typeface="Calibri"/>
                      </a:endParaRPr>
                    </a:p>
                  </a:txBody>
                  <a:tcPr marL="40604" marR="40604" marT="40604" marB="4060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800">
                          <a:effectLst/>
                          <a:latin typeface="Calibri"/>
                        </a:rPr>
                        <a:t>The introduction of lead acid batteries revolutionalised the automobile industry, The use of lead batteries enabled the ability to power the starter motor without the need to prviously crank it. The lead acid battery is responsible for the powering of many car associated appliances such as headlights, radio, windshield wipers, indicators and and CD players.</a:t>
                      </a:r>
                    </a:p>
                  </a:txBody>
                  <a:tcPr marL="40604" marR="40604" marT="40604" marB="4060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800" dirty="0">
                          <a:effectLst/>
                          <a:latin typeface="Calibri"/>
                        </a:rPr>
                        <a:t>Lithium batteries have a high energy density per mass and volume. With features of being small and lightweight, it has been very useful in a variety of portable applications needing a long lasting power supply. Lithium batteries are also easily rechargeable and this attributes to the efficiency of many portable devices.</a:t>
                      </a:r>
                    </a:p>
                  </a:txBody>
                  <a:tcPr marL="40604" marR="40604" marT="40604" marB="4060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r h="3880272">
                <a:tc>
                  <a:txBody>
                    <a:bodyPr/>
                    <a:lstStyle/>
                    <a:p>
                      <a:pPr marL="0" marR="0" fontAlgn="t">
                        <a:spcBef>
                          <a:spcPts val="0"/>
                        </a:spcBef>
                        <a:spcAft>
                          <a:spcPts val="0"/>
                        </a:spcAft>
                      </a:pPr>
                      <a:r>
                        <a:rPr lang="en-US" sz="1400" b="1" dirty="0">
                          <a:effectLst/>
                          <a:latin typeface="Calibri"/>
                        </a:rPr>
                        <a:t>Environmental impact</a:t>
                      </a:r>
                      <a:endParaRPr lang="en-US" sz="1400" dirty="0">
                        <a:effectLst/>
                        <a:latin typeface="Calibri"/>
                      </a:endParaRPr>
                    </a:p>
                  </a:txBody>
                  <a:tcPr marL="40604" marR="40604" marT="40604" marB="4060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800" dirty="0">
                          <a:effectLst/>
                          <a:latin typeface="Calibri"/>
                        </a:rPr>
                        <a:t>The use of lead has it's disadvantages, eventually the lead acid battery runs flat to the point it cannot recharge itself, an environmental impact comes from it's </a:t>
                      </a:r>
                      <a:r>
                        <a:rPr lang="en-US" sz="1800" dirty="0" smtClean="0">
                          <a:effectLst/>
                          <a:latin typeface="Calibri"/>
                        </a:rPr>
                        <a:t>disposal. </a:t>
                      </a:r>
                      <a:r>
                        <a:rPr lang="en-US" sz="1800" dirty="0">
                          <a:effectLst/>
                          <a:latin typeface="Calibri"/>
                        </a:rPr>
                        <a:t>Although most lead batteries are recycled and the </a:t>
                      </a:r>
                      <a:r>
                        <a:rPr lang="en-US" sz="1800" dirty="0" smtClean="0">
                          <a:effectLst/>
                          <a:latin typeface="Calibri"/>
                        </a:rPr>
                        <a:t>electrodes </a:t>
                      </a:r>
                      <a:r>
                        <a:rPr lang="en-US" sz="1800" dirty="0">
                          <a:effectLst/>
                          <a:latin typeface="Calibri"/>
                        </a:rPr>
                        <a:t>and acid are retained, some car batteries are still being left at waste dumps instead of being </a:t>
                      </a:r>
                      <a:r>
                        <a:rPr lang="en-US" sz="1800" dirty="0" smtClean="0">
                          <a:effectLst/>
                          <a:latin typeface="Calibri"/>
                        </a:rPr>
                        <a:t>properly </a:t>
                      </a:r>
                      <a:r>
                        <a:rPr lang="en-US" sz="1800" dirty="0">
                          <a:effectLst/>
                          <a:latin typeface="Calibri"/>
                        </a:rPr>
                        <a:t>disposed. This leave a negative </a:t>
                      </a:r>
                      <a:r>
                        <a:rPr lang="en-US" sz="1800" dirty="0" smtClean="0">
                          <a:effectLst/>
                          <a:latin typeface="Calibri"/>
                        </a:rPr>
                        <a:t>contamination</a:t>
                      </a:r>
                      <a:r>
                        <a:rPr lang="en-US" sz="1800" baseline="0" dirty="0" smtClean="0">
                          <a:effectLst/>
                          <a:latin typeface="Calibri"/>
                        </a:rPr>
                        <a:t> </a:t>
                      </a:r>
                      <a:r>
                        <a:rPr lang="en-US" sz="1800" dirty="0" smtClean="0">
                          <a:effectLst/>
                          <a:latin typeface="Calibri"/>
                        </a:rPr>
                        <a:t>of </a:t>
                      </a:r>
                      <a:r>
                        <a:rPr lang="en-US" sz="1800" dirty="0">
                          <a:effectLst/>
                          <a:latin typeface="Calibri"/>
                        </a:rPr>
                        <a:t>the area as lead is a heavy metal as well as a cumulative poison</a:t>
                      </a:r>
                    </a:p>
                  </a:txBody>
                  <a:tcPr marL="40604" marR="40604" marT="40604" marB="4060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800" dirty="0">
                          <a:effectLst/>
                          <a:latin typeface="Calibri"/>
                        </a:rPr>
                        <a:t>Lithium batteries can be very unstable because they provide high currents and can discharge quickly when short circuited. </a:t>
                      </a:r>
                    </a:p>
                    <a:p>
                      <a:pPr marL="0" marR="0" fontAlgn="t">
                        <a:spcBef>
                          <a:spcPts val="0"/>
                        </a:spcBef>
                        <a:spcAft>
                          <a:spcPts val="0"/>
                        </a:spcAft>
                      </a:pPr>
                      <a:r>
                        <a:rPr lang="en-GB" sz="1800" dirty="0">
                          <a:effectLst/>
                          <a:latin typeface="Calibri"/>
                        </a:rPr>
                        <a:t>"Lithium Ion batteries are classified by the federal government as non-hazardous waste and are safe for disposal in the normal municipal waste stream," says Kate Krebs at the National Recycling Coalition.</a:t>
                      </a:r>
                    </a:p>
                    <a:p>
                      <a:pPr marL="0" marR="0" fontAlgn="t">
                        <a:spcBef>
                          <a:spcPts val="0"/>
                        </a:spcBef>
                        <a:spcAft>
                          <a:spcPts val="0"/>
                        </a:spcAft>
                      </a:pPr>
                      <a:r>
                        <a:rPr lang="en-GB" sz="1800" dirty="0">
                          <a:effectLst/>
                          <a:latin typeface="Calibri"/>
                        </a:rPr>
                        <a:t>However, simply landfilling billions of lithium batteries each year is wasteful. The reason why these batteries are not recycled is because the cost of recycling outweighs the price of the scrap material.</a:t>
                      </a:r>
                    </a:p>
                  </a:txBody>
                  <a:tcPr marL="40604" marR="40604" marT="40604" marB="40604">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520762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11</TotalTime>
  <Words>388</Words>
  <Application>Microsoft Office PowerPoint</Application>
  <PresentationFormat>On-screen Show (4:3)</PresentationFormat>
  <Paragraphs>31</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Essential</vt:lpstr>
      <vt:lpstr>Lead-Acid and Lithium Batteries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installer</dc:creator>
  <cp:lastModifiedBy>jack23317</cp:lastModifiedBy>
  <cp:revision>5</cp:revision>
  <dcterms:created xsi:type="dcterms:W3CDTF">2011-12-01T05:38:43Z</dcterms:created>
  <dcterms:modified xsi:type="dcterms:W3CDTF">2011-12-01T05:56:22Z</dcterms:modified>
</cp:coreProperties>
</file>