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9" r:id="rId4"/>
    <p:sldId id="258" r:id="rId5"/>
    <p:sldId id="260" r:id="rId6"/>
    <p:sldId id="263" r:id="rId7"/>
    <p:sldId id="267" r:id="rId8"/>
    <p:sldId id="265" r:id="rId9"/>
    <p:sldId id="266" r:id="rId10"/>
    <p:sldId id="268" r:id="rId11"/>
    <p:sldId id="269" r:id="rId12"/>
    <p:sldId id="262" r:id="rId13"/>
    <p:sldId id="261" r:id="rId14"/>
    <p:sldId id="264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B8FB8A44-4C84-4539-88FA-03F35513B63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C0D9AC33-9141-4958-9D18-47824A496D9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49A2C6-8A5A-4360-939F-C81144B731C8}" type="slidenum">
              <a:rPr lang="en-US"/>
              <a:pPr/>
              <a:t>1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6CF9B6-FC70-4EB0-9BC1-5A8A497D49E1}" type="slidenum">
              <a:rPr lang="en-US"/>
              <a:pPr/>
              <a:t>10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4896ED-714B-48B6-9378-D59E9214EB55}" type="slidenum">
              <a:rPr lang="en-US"/>
              <a:pPr/>
              <a:t>11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36F607-F19C-4CFA-AF43-D9753D2C35BF}" type="slidenum">
              <a:rPr lang="en-US"/>
              <a:pPr/>
              <a:t>12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4ADA58-CA31-41BE-BAD3-01FB008EC3D0}" type="slidenum">
              <a:rPr lang="en-US"/>
              <a:pPr/>
              <a:t>13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E67922-5EFE-4068-91FC-A11972672A82}" type="slidenum">
              <a:rPr lang="en-US"/>
              <a:pPr/>
              <a:t>14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C9F8B1-7B10-4B8D-9280-8FE4D3668A05}" type="slidenum">
              <a:rPr lang="en-US"/>
              <a:pPr/>
              <a:t>15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026113-69FB-4594-8AC4-CA67F6F0D17F}" type="slidenum">
              <a:rPr lang="en-US"/>
              <a:pPr/>
              <a:t>2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FF95B3-BB78-4CAC-9A15-06228CA01D3F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C6DEAD-FFFB-4EF6-A242-3DFBE5E63C5D}" type="slidenum">
              <a:rPr lang="en-US"/>
              <a:pPr/>
              <a:t>4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5F543A-0ACB-40E3-B9A6-8372C8AB3F18}" type="slidenum">
              <a:rPr lang="en-US"/>
              <a:pPr/>
              <a:t>5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1607B0-CAAA-4F62-8780-0C57AF57B772}" type="slidenum">
              <a:rPr lang="en-US"/>
              <a:pPr/>
              <a:t>6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6CA7DF-2E37-46D2-91CB-5DC81D3AAD4B}" type="slidenum">
              <a:rPr lang="en-US"/>
              <a:pPr/>
              <a:t>7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BC474A-13DB-4A75-9FF3-3CBFCC0FB478}" type="slidenum">
              <a:rPr lang="en-US"/>
              <a:pPr/>
              <a:t>8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F1DD4F-8C05-405F-B454-9D61884DBA59}" type="slidenum">
              <a:rPr lang="en-US"/>
              <a:pPr/>
              <a:t>9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3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41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5E5D114-44E8-4896-9CC9-DBC165948E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2063D-CE7B-4222-AC44-F6A3FF3D7C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EF925-BCDB-4C86-90EA-7DC46C0854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E2F75C-929F-4969-A9F9-3878BB6D17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29E390-5976-4A16-A7C9-BE64B4960D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AC905-1F4E-4F58-9FC0-60D652CC36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478E7-3722-423E-B972-3FF9794F5B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DB6D1-AFCF-4622-A3D4-77FCF5395B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22040-FA31-4149-AFB9-5DC99FDE44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0E0EA-8924-4E78-9FD3-59B9C11A41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3A90A-5E92-440E-BC65-5615A756F1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1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1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97113E1-B254-4114-96C4-E006BA4B248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setute.com.au/lechatsp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Documents%20and%20Settings\HP_Owner\My%20Documents\Terra's%20Goods\Go%20to%20the%20tutorial%20on%20Le%20Chatelier\'s%20Principle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setute.com.au/haberpro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arymount.k12.ny.us/marynet/06stwbwrk/06hchemistry.html" TargetMode="External"/><Relationship Id="rId5" Type="http://schemas.openxmlformats.org/officeDocument/2006/relationships/hyperlink" Target="http://www.gcsescience.com/h.htm" TargetMode="External"/><Relationship Id="rId4" Type="http://schemas.openxmlformats.org/officeDocument/2006/relationships/hyperlink" Target="http://www.chemguide.co.uk/physical/equilibria/haber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bsorblearning.com/media/item.action?quick=128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setute.com.au/lechatsp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Documents%20and%20Settings\HP_Owner\My%20Documents\Terra's%20Goods\Go%20to%20the%20tutorial%20on%20Le%20Chatelier\'s%20Principl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Chemical production of ammonia</a:t>
            </a:r>
            <a:endParaRPr lang="en-US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HABER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>
                <a:hlinkClick r:id="rId3"/>
                <a:hlinkMouseOver r:id="rId4" action="ppaction://hlinkfile"/>
              </a:rPr>
              <a:t>Le </a:t>
            </a:r>
            <a:r>
              <a:rPr lang="en-US" sz="3200" dirty="0" err="1">
                <a:hlinkClick r:id="rId3"/>
                <a:hlinkMouseOver r:id="rId4" action="ppaction://hlinkfile"/>
              </a:rPr>
              <a:t>Chatelier's</a:t>
            </a:r>
            <a:r>
              <a:rPr lang="en-US" sz="3200" dirty="0">
                <a:hlinkClick r:id="rId3"/>
                <a:hlinkMouseOver r:id="rId4" action="ppaction://hlinkfile"/>
              </a:rPr>
              <a:t> Principle</a:t>
            </a:r>
            <a:r>
              <a:rPr lang="en-US" sz="3200" dirty="0"/>
              <a:t> </a:t>
            </a:r>
            <a:r>
              <a:rPr lang="en-US" sz="3200" dirty="0" smtClean="0"/>
              <a:t>temperature:</a:t>
            </a:r>
            <a:endParaRPr lang="en-US" sz="32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4488"/>
            <a:ext cx="8229600" cy="44164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FF0000"/>
                </a:solidFill>
              </a:rPr>
              <a:t>decreasing</a:t>
            </a:r>
            <a:r>
              <a:rPr lang="en-US" sz="2400" dirty="0"/>
              <a:t> the </a:t>
            </a:r>
            <a:r>
              <a:rPr lang="en-US" sz="2400" dirty="0">
                <a:solidFill>
                  <a:srgbClr val="FF0000"/>
                </a:solidFill>
              </a:rPr>
              <a:t>TEMPERATURE</a:t>
            </a:r>
            <a:r>
              <a:rPr lang="en-US" sz="2400" dirty="0"/>
              <a:t> causes the equilibrium position to move to the </a:t>
            </a:r>
            <a:r>
              <a:rPr lang="en-US" sz="2400" dirty="0">
                <a:solidFill>
                  <a:srgbClr val="FF0000"/>
                </a:solidFill>
              </a:rPr>
              <a:t>right</a:t>
            </a:r>
            <a:r>
              <a:rPr lang="en-US" sz="2400" dirty="0"/>
              <a:t> </a:t>
            </a:r>
            <a:endParaRPr lang="en-US" sz="2400" dirty="0" smtClean="0"/>
          </a:p>
          <a:p>
            <a:pPr>
              <a:lnSpc>
                <a:spcPct val="90000"/>
              </a:lnSpc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reducing the temperature means the system will adjust to minimize the effect of the change, that is, it will produce more heat since energy </a:t>
            </a:r>
            <a:r>
              <a:rPr lang="en-US" sz="2400" dirty="0" smtClean="0"/>
              <a:t>as </a:t>
            </a:r>
            <a:r>
              <a:rPr lang="en-US" sz="2400" dirty="0"/>
              <a:t>a product of the reaction, and will therefore produce more </a:t>
            </a:r>
            <a:r>
              <a:rPr lang="en-US" sz="2800" dirty="0"/>
              <a:t>NH</a:t>
            </a:r>
            <a:r>
              <a:rPr lang="en-US" sz="2800" baseline="-25000" dirty="0"/>
              <a:t>3</a:t>
            </a:r>
            <a:r>
              <a:rPr lang="en-US" sz="2400" dirty="0"/>
              <a:t> gas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However, the rate of the reaction at lower temperatures is extremely slow…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THE TEMPERATURE PUZZLE…</a:t>
            </a:r>
            <a:r>
              <a:rPr lang="en-US" sz="4000" baseline="30000"/>
              <a:t/>
            </a:r>
            <a:br>
              <a:rPr lang="en-US" sz="4000" baseline="30000"/>
            </a:br>
            <a:endParaRPr lang="en-US" sz="4000" baseline="3000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Considering rates of </a:t>
            </a:r>
            <a:r>
              <a:rPr lang="en-US" sz="2000" dirty="0" smtClean="0"/>
              <a:t>reaction, </a:t>
            </a:r>
            <a:r>
              <a:rPr lang="en-US" sz="2000" dirty="0"/>
              <a:t>the low temperatures needed to favour the forward reaction make the rate of reaction too slow to be </a:t>
            </a:r>
            <a:r>
              <a:rPr lang="en-US" sz="2000" dirty="0" smtClean="0"/>
              <a:t>economical</a:t>
            </a:r>
          </a:p>
          <a:p>
            <a:pPr>
              <a:lnSpc>
                <a:spcPct val="90000"/>
              </a:lnSpc>
              <a:buNone/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Haber sought a “balance” and discovered that an </a:t>
            </a:r>
            <a:r>
              <a:rPr lang="en-US" sz="2000" dirty="0">
                <a:solidFill>
                  <a:srgbClr val="FF0000"/>
                </a:solidFill>
              </a:rPr>
              <a:t>iron(III) oxide CATALYST</a:t>
            </a:r>
            <a:r>
              <a:rPr lang="en-US" sz="2000" dirty="0"/>
              <a:t> allowed </a:t>
            </a:r>
            <a:r>
              <a:rPr lang="en-US" sz="2000" dirty="0" smtClean="0"/>
              <a:t>the rate to increase at </a:t>
            </a:r>
            <a:r>
              <a:rPr lang="en-US" sz="2000" dirty="0"/>
              <a:t>lower </a:t>
            </a:r>
            <a:r>
              <a:rPr lang="en-US" sz="2000" dirty="0" smtClean="0"/>
              <a:t>temperatures</a:t>
            </a:r>
          </a:p>
          <a:p>
            <a:pPr>
              <a:lnSpc>
                <a:spcPct val="90000"/>
              </a:lnSpc>
              <a:buNone/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Catalyst lowers the activation </a:t>
            </a:r>
            <a:r>
              <a:rPr lang="en-US" sz="2000" dirty="0" smtClean="0"/>
              <a:t>energy (</a:t>
            </a:r>
            <a:r>
              <a:rPr lang="en-US" sz="2000" dirty="0" smtClean="0"/>
              <a:t>E</a:t>
            </a:r>
            <a:r>
              <a:rPr lang="en-US" sz="2000" baseline="-25000" dirty="0" smtClean="0"/>
              <a:t>a</a:t>
            </a:r>
            <a:r>
              <a:rPr lang="en-US" sz="2000" dirty="0" smtClean="0"/>
              <a:t>)</a:t>
            </a:r>
            <a:r>
              <a:rPr lang="en-US" sz="2000" dirty="0" smtClean="0"/>
              <a:t> </a:t>
            </a:r>
            <a:r>
              <a:rPr lang="en-US" sz="2000" dirty="0"/>
              <a:t>so that the N</a:t>
            </a:r>
            <a:r>
              <a:rPr lang="en-US" sz="2000" baseline="-25000" dirty="0"/>
              <a:t>2</a:t>
            </a:r>
            <a:r>
              <a:rPr lang="en-US" sz="2000" dirty="0"/>
              <a:t> bonds and H</a:t>
            </a:r>
            <a:r>
              <a:rPr lang="en-US" sz="2000" baseline="-25000" dirty="0"/>
              <a:t>2</a:t>
            </a:r>
            <a:r>
              <a:rPr lang="en-US" sz="2000" dirty="0"/>
              <a:t> bonds can be more readily </a:t>
            </a:r>
            <a:r>
              <a:rPr lang="en-US" sz="2000" dirty="0" smtClean="0"/>
              <a:t>broken</a:t>
            </a:r>
          </a:p>
          <a:p>
            <a:pPr>
              <a:lnSpc>
                <a:spcPct val="90000"/>
              </a:lnSpc>
              <a:buNone/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2000" dirty="0"/>
              <a:t>At these low temperatures, the reduced E</a:t>
            </a:r>
            <a:r>
              <a:rPr lang="en-US" sz="2000" baseline="-25000" dirty="0"/>
              <a:t>a</a:t>
            </a:r>
            <a:r>
              <a:rPr lang="en-US" sz="2000" dirty="0"/>
              <a:t> via the catalyst means more reactant molecules have sufficient energy to overcome the energy barrier to </a:t>
            </a:r>
            <a:r>
              <a:rPr lang="en-US" sz="2000" dirty="0" smtClean="0"/>
              <a:t>react so, </a:t>
            </a:r>
            <a:r>
              <a:rPr lang="en-US" sz="2000" dirty="0"/>
              <a:t>the reaction is faster</a:t>
            </a:r>
          </a:p>
          <a:p>
            <a:pPr>
              <a:lnSpc>
                <a:spcPct val="90000"/>
              </a:lnSpc>
            </a:pPr>
            <a:endParaRPr lang="en-US" sz="2200" dirty="0"/>
          </a:p>
          <a:p>
            <a:pPr>
              <a:lnSpc>
                <a:spcPct val="90000"/>
              </a:lnSpc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YIELD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1600200"/>
            <a:ext cx="8543956" cy="45307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sz="2000" dirty="0"/>
              <a:t>At each pass through the reactor, only about </a:t>
            </a:r>
            <a:r>
              <a:rPr lang="en-US" sz="2000" dirty="0">
                <a:solidFill>
                  <a:srgbClr val="FF0000"/>
                </a:solidFill>
              </a:rPr>
              <a:t>15% of the reactants are converted into products</a:t>
            </a:r>
            <a:r>
              <a:rPr lang="en-US" sz="2000" dirty="0"/>
              <a:t> under these conditions, but this is done in a short time period</a:t>
            </a:r>
            <a:r>
              <a:rPr lang="en-US" sz="2000" dirty="0" smtClean="0"/>
              <a:t>.</a:t>
            </a:r>
          </a:p>
          <a:p>
            <a:pPr lvl="1">
              <a:lnSpc>
                <a:spcPct val="90000"/>
              </a:lnSpc>
              <a:buNone/>
            </a:pP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Ammonia is cooled and liquefied at the reaction pressure, &amp; then removed as liquid ammonia</a:t>
            </a:r>
            <a:r>
              <a:rPr lang="en-US" sz="2000" dirty="0" smtClean="0"/>
              <a:t>. </a:t>
            </a:r>
            <a:r>
              <a:rPr lang="en-US" sz="2000" dirty="0" smtClean="0">
                <a:solidFill>
                  <a:srgbClr val="FF0000"/>
                </a:solidFill>
              </a:rPr>
              <a:t>(how does this affect the equilibrium?)</a:t>
            </a:r>
          </a:p>
          <a:p>
            <a:pPr lvl="1">
              <a:lnSpc>
                <a:spcPct val="90000"/>
              </a:lnSpc>
              <a:buNone/>
            </a:pP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The remaining mix of nitrogen and hydrogen gases (85%) are </a:t>
            </a:r>
            <a:r>
              <a:rPr lang="en-US" sz="2000" dirty="0">
                <a:solidFill>
                  <a:srgbClr val="FF0000"/>
                </a:solidFill>
              </a:rPr>
              <a:t>recycled</a:t>
            </a:r>
            <a:r>
              <a:rPr lang="en-US" sz="2000" dirty="0"/>
              <a:t> &amp; fed in at the reactant </a:t>
            </a:r>
            <a:r>
              <a:rPr lang="en-US" sz="2000" dirty="0" smtClean="0"/>
              <a:t>stage.</a:t>
            </a:r>
          </a:p>
          <a:p>
            <a:pPr lvl="1">
              <a:lnSpc>
                <a:spcPct val="90000"/>
              </a:lnSpc>
              <a:buNone/>
            </a:pP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The process operates continuously &amp; the overall conversion is </a:t>
            </a:r>
            <a:r>
              <a:rPr lang="en-US" sz="2000" dirty="0" smtClean="0"/>
              <a:t>eventually about </a:t>
            </a:r>
            <a:r>
              <a:rPr lang="en-US" sz="2000" dirty="0"/>
              <a:t>98%.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Uses of Ammonia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</a:rPr>
              <a:t>Nitric acid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bg1">
                    <a:lumMod val="60000"/>
                    <a:lumOff val="40000"/>
                  </a:schemeClr>
                </a:solidFill>
              </a:rPr>
              <a:t>Ammonium nitrate</a:t>
            </a:r>
            <a:r>
              <a:rPr lang="en-US" dirty="0"/>
              <a:t> </a:t>
            </a:r>
            <a:r>
              <a:rPr lang="en-US" sz="2000" dirty="0"/>
              <a:t>(&amp; other salts)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   ~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fertilizer</a:t>
            </a:r>
            <a:r>
              <a:rPr lang="en-US" dirty="0"/>
              <a:t> &amp; </a:t>
            </a:r>
            <a:r>
              <a:rPr lang="en-US" dirty="0">
                <a:solidFill>
                  <a:srgbClr val="FF6600"/>
                </a:solidFill>
              </a:rPr>
              <a:t>explosives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70C0"/>
                </a:solidFill>
              </a:rPr>
              <a:t>Fibers</a:t>
            </a:r>
            <a:r>
              <a:rPr lang="en-US" dirty="0"/>
              <a:t> and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plastics</a:t>
            </a:r>
            <a:r>
              <a:rPr lang="en-US" dirty="0"/>
              <a:t> </a:t>
            </a:r>
            <a:r>
              <a:rPr lang="en-US" sz="2000" dirty="0"/>
              <a:t>(nylon)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7030A0"/>
                </a:solidFill>
              </a:rPr>
              <a:t>Pharmaceuticals</a:t>
            </a:r>
            <a:r>
              <a:rPr lang="en-US" dirty="0"/>
              <a:t>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800" dirty="0"/>
              <a:t>      (</a:t>
            </a:r>
            <a:r>
              <a:rPr lang="en-US" sz="1800" dirty="0">
                <a:solidFill>
                  <a:srgbClr val="FF3300"/>
                </a:solidFill>
              </a:rPr>
              <a:t>B vitamins </a:t>
            </a:r>
            <a:r>
              <a:rPr lang="en-US" sz="1800" dirty="0" err="1">
                <a:solidFill>
                  <a:srgbClr val="FF3300"/>
                </a:solidFill>
              </a:rPr>
              <a:t>nicotinamide</a:t>
            </a:r>
            <a:r>
              <a:rPr lang="en-US" sz="1800" dirty="0">
                <a:solidFill>
                  <a:srgbClr val="FF3300"/>
                </a:solidFill>
              </a:rPr>
              <a:t> &amp; thiamine</a:t>
            </a:r>
            <a:r>
              <a:rPr lang="en-US" sz="1800" dirty="0"/>
              <a:t>)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B0F0"/>
                </a:solidFill>
              </a:rPr>
              <a:t>Cleaning products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Mining &amp; metallurgy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Pulp &amp; paper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8604"/>
            <a:ext cx="6186502" cy="928694"/>
          </a:xfrm>
        </p:spPr>
        <p:txBody>
          <a:bodyPr/>
          <a:lstStyle/>
          <a:p>
            <a:pPr algn="l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600" dirty="0" smtClean="0"/>
              <a:t>The </a:t>
            </a:r>
            <a:r>
              <a:rPr lang="en-US" sz="3600" dirty="0"/>
              <a:t>Paradox of Science </a:t>
            </a:r>
            <a:br>
              <a:rPr lang="en-US" sz="3600" dirty="0"/>
            </a:br>
            <a:r>
              <a:rPr lang="en-US" sz="3200" dirty="0"/>
              <a:t>~ </a:t>
            </a:r>
            <a:r>
              <a:rPr lang="en-US" sz="2800" dirty="0" smtClean="0"/>
              <a:t>potential </a:t>
            </a:r>
            <a:r>
              <a:rPr lang="en-US" sz="2800" dirty="0"/>
              <a:t>for good &amp; for </a:t>
            </a:r>
            <a:r>
              <a:rPr lang="en-US" sz="2800" dirty="0" smtClean="0"/>
              <a:t>evil</a:t>
            </a:r>
            <a:r>
              <a:rPr lang="en-US" sz="3600" dirty="0"/>
              <a:t/>
            </a:r>
            <a:br>
              <a:rPr lang="en-US" sz="3600" dirty="0"/>
            </a:br>
            <a:endParaRPr lang="en-US" sz="40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43050"/>
            <a:ext cx="8424863" cy="48101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>
                <a:solidFill>
                  <a:srgbClr val="7030A0"/>
                </a:solidFill>
              </a:rPr>
              <a:t>Fritz Haber</a:t>
            </a:r>
            <a:r>
              <a:rPr lang="en-US" sz="2000" dirty="0"/>
              <a:t>, German chemist, </a:t>
            </a:r>
            <a:r>
              <a:rPr lang="en-US" sz="2000" dirty="0" smtClean="0"/>
              <a:t>1868-1934</a:t>
            </a:r>
          </a:p>
          <a:p>
            <a:pPr>
              <a:lnSpc>
                <a:spcPct val="80000"/>
              </a:lnSpc>
              <a:buNone/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 smtClean="0"/>
              <a:t>Winner </a:t>
            </a:r>
            <a:r>
              <a:rPr lang="en-US" sz="2000" dirty="0"/>
              <a:t>of the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Nobel Prize of Chemistry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/>
              <a:t>	(1918) for the synthesis of ammonia </a:t>
            </a:r>
            <a:r>
              <a:rPr lang="en-US" sz="2000" dirty="0" smtClean="0"/>
              <a:t>from its </a:t>
            </a:r>
            <a:r>
              <a:rPr lang="en-US" sz="2000" dirty="0" smtClean="0"/>
              <a:t>elements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Carl </a:t>
            </a:r>
            <a:r>
              <a:rPr lang="en-US" sz="20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Bosch</a:t>
            </a:r>
            <a:r>
              <a:rPr lang="en-US" sz="2000" dirty="0" smtClean="0"/>
              <a:t> </a:t>
            </a:r>
            <a:r>
              <a:rPr lang="en-US" sz="2000" dirty="0"/>
              <a:t>developed the industrial </a:t>
            </a:r>
            <a:r>
              <a:rPr lang="en-US" sz="2000" dirty="0" smtClean="0"/>
              <a:t>process </a:t>
            </a: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/>
              <a:t>	for the Haber process. The perfection of the </a:t>
            </a:r>
            <a:r>
              <a:rPr lang="en-US" sz="2000" dirty="0" smtClean="0"/>
              <a:t>Haber-Bosch </a:t>
            </a:r>
            <a:r>
              <a:rPr lang="en-US" sz="2000" dirty="0"/>
              <a:t>process encouraged Germany to </a:t>
            </a:r>
            <a:r>
              <a:rPr lang="en-US" sz="2000" dirty="0" smtClean="0"/>
              <a:t>continue fighting World </a:t>
            </a:r>
            <a:r>
              <a:rPr lang="en-US" sz="2000" dirty="0"/>
              <a:t>War </a:t>
            </a:r>
            <a:r>
              <a:rPr lang="en-US" sz="2000" dirty="0" smtClean="0"/>
              <a:t>I</a:t>
            </a:r>
            <a:r>
              <a:rPr lang="en-US" sz="2000" dirty="0" smtClean="0"/>
              <a:t> </a:t>
            </a:r>
            <a:r>
              <a:rPr lang="en-US" sz="2000" dirty="0" smtClean="0"/>
              <a:t>because they could convert ammonia to fertilisers and explosives.</a:t>
            </a:r>
            <a:endParaRPr lang="en-US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>
              <a:solidFill>
                <a:srgbClr val="FF66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rgbClr val="FF6600"/>
                </a:solidFill>
              </a:rPr>
              <a:t>Father of chemical warfare?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Haber perhaps served his country in the greatest capacity. Without his process, and its applications, Germany would never have had a chance to win the war.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During the war, Haber </a:t>
            </a:r>
            <a:r>
              <a:rPr lang="en-US" sz="1800" dirty="0" smtClean="0"/>
              <a:t>was first to use </a:t>
            </a:r>
            <a:r>
              <a:rPr lang="en-US" sz="1800" dirty="0"/>
              <a:t>chemical </a:t>
            </a:r>
            <a:r>
              <a:rPr lang="en-US" sz="1800" dirty="0" smtClean="0"/>
              <a:t>warfare with </a:t>
            </a:r>
            <a:r>
              <a:rPr lang="en-US" sz="1800" dirty="0"/>
              <a:t>chlorine gas in </a:t>
            </a:r>
            <a:r>
              <a:rPr lang="en-US" sz="1800" dirty="0" smtClean="0"/>
              <a:t>Ypres. France </a:t>
            </a:r>
            <a:r>
              <a:rPr lang="en-US" sz="1800" dirty="0"/>
              <a:t>(1915). </a:t>
            </a:r>
            <a:r>
              <a:rPr lang="en-US" sz="1800" dirty="0" smtClean="0"/>
              <a:t>Up to 15,000 died.</a:t>
            </a:r>
            <a:endParaRPr lang="en-US" sz="1800" dirty="0"/>
          </a:p>
          <a:p>
            <a:pPr lvl="1">
              <a:lnSpc>
                <a:spcPct val="80000"/>
              </a:lnSpc>
            </a:pPr>
            <a:r>
              <a:rPr lang="en-US" sz="1800" dirty="0"/>
              <a:t>Hitler's regime ordered his exile due to his Jewish origins. </a:t>
            </a:r>
          </a:p>
        </p:txBody>
      </p:sp>
      <p:pic>
        <p:nvPicPr>
          <p:cNvPr id="14341" name="Picture 5" descr="haber_nob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57166"/>
            <a:ext cx="1333500" cy="18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/>
              <a:t>Nelson Chemistry12</a:t>
            </a:r>
          </a:p>
          <a:p>
            <a:pPr>
              <a:buFont typeface="Wingdings" pitchFamily="2" charset="2"/>
              <a:buNone/>
            </a:pPr>
            <a:endParaRPr lang="en-US" sz="2400"/>
          </a:p>
          <a:p>
            <a:pPr>
              <a:buFont typeface="Wingdings" pitchFamily="2" charset="2"/>
              <a:buNone/>
            </a:pPr>
            <a:r>
              <a:rPr lang="en-US" sz="2400">
                <a:hlinkClick r:id="rId3"/>
              </a:rPr>
              <a:t>http://www.ausetute.com.au/haberpro.html</a:t>
            </a:r>
            <a:endParaRPr lang="en-US" sz="2400"/>
          </a:p>
          <a:p>
            <a:pPr>
              <a:buFont typeface="Wingdings" pitchFamily="2" charset="2"/>
              <a:buNone/>
            </a:pPr>
            <a:endParaRPr lang="en-US" sz="2400"/>
          </a:p>
          <a:p>
            <a:pPr>
              <a:buFont typeface="Wingdings" pitchFamily="2" charset="2"/>
              <a:buNone/>
            </a:pPr>
            <a:r>
              <a:rPr lang="en-US" sz="2000">
                <a:hlinkClick r:id="rId4"/>
              </a:rPr>
              <a:t>http://www.chemguide.co.uk/physical/equilibria/haber.html</a:t>
            </a:r>
            <a:endParaRPr lang="en-US" sz="2000"/>
          </a:p>
          <a:p>
            <a:pPr>
              <a:buFont typeface="Wingdings" pitchFamily="2" charset="2"/>
              <a:buNone/>
            </a:pPr>
            <a:endParaRPr lang="en-US" sz="2400"/>
          </a:p>
          <a:p>
            <a:pPr>
              <a:buFont typeface="Wingdings" pitchFamily="2" charset="2"/>
              <a:buNone/>
            </a:pPr>
            <a:r>
              <a:rPr lang="en-US" sz="2400">
                <a:hlinkClick r:id="rId5"/>
              </a:rPr>
              <a:t>http://www.gcsescience.com/h.htm</a:t>
            </a:r>
            <a:endParaRPr lang="en-US" sz="2400"/>
          </a:p>
          <a:p>
            <a:pPr>
              <a:buFont typeface="Wingdings" pitchFamily="2" charset="2"/>
              <a:buNone/>
            </a:pPr>
            <a:endParaRPr lang="en-US" sz="2400"/>
          </a:p>
          <a:p>
            <a:pPr>
              <a:buFont typeface="Wingdings" pitchFamily="2" charset="2"/>
              <a:buNone/>
            </a:pPr>
            <a:r>
              <a:rPr lang="en-US" sz="1500">
                <a:hlinkClick r:id="rId6"/>
              </a:rPr>
              <a:t>www.marymount.k12.ny.us/marynet/06stwbwrk/06hchem/kcflash/kcreaction.html</a:t>
            </a:r>
            <a:endParaRPr lang="en-US" sz="1500"/>
          </a:p>
          <a:p>
            <a:pPr>
              <a:buFont typeface="Wingdings" pitchFamily="2" charset="2"/>
              <a:buNone/>
            </a:pPr>
            <a:endParaRPr lang="en-US" sz="1500"/>
          </a:p>
          <a:p>
            <a:pPr>
              <a:buFont typeface="Wingdings" pitchFamily="2" charset="2"/>
              <a:buNone/>
            </a:pPr>
            <a:endParaRPr lang="en-US" sz="2000"/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566862"/>
          </a:xfrm>
        </p:spPr>
        <p:txBody>
          <a:bodyPr/>
          <a:lstStyle/>
          <a:p>
            <a:r>
              <a:rPr lang="en-US"/>
              <a:t>The Reaction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57496"/>
            <a:ext cx="8229600" cy="3273429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dirty="0"/>
              <a:t>N</a:t>
            </a:r>
            <a:r>
              <a:rPr lang="en-US" baseline="-25000" dirty="0"/>
              <a:t>2(g)</a:t>
            </a:r>
            <a:r>
              <a:rPr lang="en-US" dirty="0"/>
              <a:t> + 3H</a:t>
            </a:r>
            <a:r>
              <a:rPr lang="en-US" baseline="-25000" dirty="0"/>
              <a:t>2(g)</a:t>
            </a:r>
            <a:r>
              <a:rPr lang="en-US" dirty="0"/>
              <a:t>         2NH</a:t>
            </a:r>
            <a:r>
              <a:rPr lang="en-US" baseline="-25000" dirty="0"/>
              <a:t>3(g)</a:t>
            </a:r>
            <a:r>
              <a:rPr lang="en-US" dirty="0"/>
              <a:t> + 92</a:t>
            </a:r>
            <a:r>
              <a:rPr lang="en-US" sz="2000" dirty="0"/>
              <a:t>KJmol</a:t>
            </a:r>
            <a:r>
              <a:rPr lang="en-US" sz="2000" baseline="30000" dirty="0"/>
              <a:t>-1</a:t>
            </a:r>
            <a:r>
              <a:rPr lang="en-US" dirty="0"/>
              <a:t> 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929058" y="3071810"/>
            <a:ext cx="504825" cy="215900"/>
            <a:chOff x="3924300" y="2349500"/>
            <a:chExt cx="504825" cy="215900"/>
          </a:xfrm>
        </p:grpSpPr>
        <p:sp>
          <p:nvSpPr>
            <p:cNvPr id="7174" name="Line 6"/>
            <p:cNvSpPr>
              <a:spLocks noChangeShapeType="1"/>
            </p:cNvSpPr>
            <p:nvPr/>
          </p:nvSpPr>
          <p:spPr bwMode="auto">
            <a:xfrm>
              <a:off x="3924300" y="2349500"/>
              <a:ext cx="5048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76" name="Line 8"/>
            <p:cNvSpPr>
              <a:spLocks noChangeShapeType="1"/>
            </p:cNvSpPr>
            <p:nvPr/>
          </p:nvSpPr>
          <p:spPr bwMode="auto">
            <a:xfrm flipH="1">
              <a:off x="3924300" y="2565400"/>
              <a:ext cx="5048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Reactants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NITROGEN</a:t>
            </a:r>
          </a:p>
          <a:p>
            <a:pPr lvl="1"/>
            <a:r>
              <a:rPr lang="en-US"/>
              <a:t>From the air by fractional distillation, then cooled &amp; compressed</a:t>
            </a:r>
          </a:p>
          <a:p>
            <a:pPr lvl="1"/>
            <a:r>
              <a:rPr lang="en-US"/>
              <a:t>(air is approx. 80% nitrogen)</a:t>
            </a:r>
          </a:p>
          <a:p>
            <a:pPr lvl="1">
              <a:buFontTx/>
              <a:buNone/>
            </a:pPr>
            <a:endParaRPr lang="en-US"/>
          </a:p>
          <a:p>
            <a:r>
              <a:rPr lang="en-US"/>
              <a:t>HYDROGEN</a:t>
            </a:r>
          </a:p>
          <a:p>
            <a:pPr lvl="1"/>
            <a:r>
              <a:rPr lang="en-US"/>
              <a:t>From methane gas reacted with steam</a:t>
            </a:r>
          </a:p>
          <a:p>
            <a:pPr lvl="1" algn="ctr">
              <a:buFontTx/>
              <a:buNone/>
            </a:pPr>
            <a:r>
              <a:rPr lang="en-US"/>
              <a:t>CH</a:t>
            </a:r>
            <a:r>
              <a:rPr lang="en-US" baseline="-25000"/>
              <a:t>4(g) </a:t>
            </a:r>
            <a:r>
              <a:rPr lang="en-US"/>
              <a:t> +  2H</a:t>
            </a:r>
            <a:r>
              <a:rPr lang="en-US" baseline="-25000"/>
              <a:t>2</a:t>
            </a:r>
            <a:r>
              <a:rPr lang="en-US"/>
              <a:t>O</a:t>
            </a:r>
            <a:r>
              <a:rPr lang="en-US" baseline="-25000"/>
              <a:t>(g)</a:t>
            </a:r>
            <a:r>
              <a:rPr lang="en-US"/>
              <a:t>        CO</a:t>
            </a:r>
            <a:r>
              <a:rPr lang="en-US" baseline="-25000"/>
              <a:t>2(g)</a:t>
            </a:r>
            <a:r>
              <a:rPr lang="en-US"/>
              <a:t>  +   4H</a:t>
            </a:r>
            <a:r>
              <a:rPr lang="en-US" baseline="-25000"/>
              <a:t>2(g)</a:t>
            </a:r>
            <a:r>
              <a:rPr lang="en-US"/>
              <a:t> 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4572000" y="5516563"/>
            <a:ext cx="504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Conditions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High Pressure</a:t>
            </a:r>
          </a:p>
          <a:p>
            <a:pPr lvl="1">
              <a:buFontTx/>
              <a:buNone/>
            </a:pPr>
            <a:r>
              <a:rPr lang="en-US"/>
              <a:t>30 MPa</a:t>
            </a:r>
          </a:p>
          <a:p>
            <a:r>
              <a:rPr lang="en-US"/>
              <a:t>Low temperature</a:t>
            </a:r>
          </a:p>
          <a:p>
            <a:pPr lvl="1">
              <a:buFontTx/>
              <a:buNone/>
            </a:pPr>
            <a:r>
              <a:rPr lang="en-US"/>
              <a:t>450-600 </a:t>
            </a:r>
            <a:r>
              <a:rPr lang="en-US">
                <a:sym typeface="Symbol" pitchFamily="18" charset="2"/>
              </a:rPr>
              <a:t></a:t>
            </a:r>
            <a:r>
              <a:rPr lang="en-US"/>
              <a:t>C</a:t>
            </a:r>
          </a:p>
          <a:p>
            <a:r>
              <a:rPr lang="en-US"/>
              <a:t>Catalyst</a:t>
            </a:r>
          </a:p>
          <a:p>
            <a:pPr lvl="1">
              <a:buFontTx/>
              <a:buNone/>
            </a:pPr>
            <a:r>
              <a:rPr lang="en-US"/>
              <a:t>Iron(III) oxide</a:t>
            </a:r>
          </a:p>
          <a:p>
            <a:pPr lvl="1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Schematic of Conditions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/>
          </a:p>
        </p:txBody>
      </p:sp>
      <p:pic>
        <p:nvPicPr>
          <p:cNvPr id="10245" name="Picture 5" descr="haberfl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2133600"/>
            <a:ext cx="5327650" cy="3798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927225"/>
          </a:xfrm>
        </p:spPr>
        <p:txBody>
          <a:bodyPr/>
          <a:lstStyle/>
          <a:p>
            <a:r>
              <a:rPr lang="en-US"/>
              <a:t>Animation of Haber Process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36838"/>
            <a:ext cx="8229600" cy="3494087"/>
          </a:xfrm>
        </p:spPr>
        <p:txBody>
          <a:bodyPr/>
          <a:lstStyle/>
          <a:p>
            <a:pPr>
              <a:buNone/>
            </a:pPr>
            <a:r>
              <a:rPr lang="en-US" sz="2400" smtClean="0">
                <a:hlinkClick r:id="rId3"/>
              </a:rPr>
              <a:t>http://www.absorblearning.com/media/item.action?quick=128#</a:t>
            </a:r>
            <a:endParaRPr lang="en-US" sz="240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05038"/>
            <a:ext cx="8229600" cy="2879725"/>
          </a:xfrm>
        </p:spPr>
        <p:txBody>
          <a:bodyPr/>
          <a:lstStyle/>
          <a:p>
            <a:r>
              <a:rPr lang="en-US"/>
              <a:t>Equilibrium Aspects</a:t>
            </a:r>
            <a:br>
              <a:rPr lang="en-US"/>
            </a:br>
            <a:r>
              <a:rPr lang="en-US"/>
              <a:t>&amp;</a:t>
            </a:r>
            <a:br>
              <a:rPr lang="en-US"/>
            </a:br>
            <a:r>
              <a:rPr lang="en-US"/>
              <a:t> Explaining the Conditions 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The Proportions of </a:t>
            </a:r>
            <a:br>
              <a:rPr lang="en-US" sz="3600" b="1"/>
            </a:br>
            <a:r>
              <a:rPr lang="en-US" sz="3600" b="1"/>
              <a:t>Nitrogen and Hydrogen</a:t>
            </a:r>
            <a:r>
              <a:rPr lang="en-US" sz="3600"/>
              <a:t/>
            </a:r>
            <a:br>
              <a:rPr lang="en-US" sz="3600"/>
            </a:br>
            <a:endParaRPr lang="en-US" sz="360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</a:rPr>
              <a:t>Avogadro's Law </a:t>
            </a:r>
            <a:r>
              <a:rPr lang="en-US" sz="2400" dirty="0"/>
              <a:t>: equal volumes of gases at the same temperature and pressure contain equal numbers of molecules. 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</a:rPr>
              <a:t>That means</a:t>
            </a:r>
            <a:r>
              <a:rPr lang="en-US" sz="2400" dirty="0"/>
              <a:t> </a:t>
            </a:r>
            <a:r>
              <a:rPr lang="en-US" sz="2400" dirty="0" smtClean="0"/>
              <a:t>- gases </a:t>
            </a:r>
            <a:r>
              <a:rPr lang="en-US" sz="2400" dirty="0"/>
              <a:t>are going into the reactor in the ratio of 1 molecule of nitrogen to 3 of </a:t>
            </a:r>
            <a:r>
              <a:rPr lang="en-US" sz="2400" dirty="0" smtClean="0"/>
              <a:t>hydrogen…as per the balanced equation</a:t>
            </a:r>
            <a:r>
              <a:rPr lang="en-US" sz="2400" dirty="0"/>
              <a:t>.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</a:rPr>
              <a:t>Why no “excess reagent”?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Excess is </a:t>
            </a:r>
            <a:r>
              <a:rPr lang="en-US" sz="2000" dirty="0"/>
              <a:t>important to use up as much as possible of the other reactant - for example, if it was much more expensive- </a:t>
            </a:r>
            <a:r>
              <a:rPr lang="en-US" sz="2000" i="1" dirty="0"/>
              <a:t>not applicable in this case</a:t>
            </a:r>
            <a:r>
              <a:rPr lang="en-US" sz="2000" dirty="0"/>
              <a:t>.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Excess is important to avoid </a:t>
            </a:r>
            <a:r>
              <a:rPr lang="en-US" sz="2000" dirty="0"/>
              <a:t>wasting reactor space &amp; space on the surface of the catalyst (since excess reactant would be passing through the reactor yet there isn't anything for them to react with)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229600" cy="1139825"/>
          </a:xfrm>
        </p:spPr>
        <p:txBody>
          <a:bodyPr/>
          <a:lstStyle/>
          <a:p>
            <a:r>
              <a:rPr lang="en-US" sz="4000" dirty="0">
                <a:hlinkClick r:id="rId3"/>
                <a:hlinkMouseOver r:id="rId4" action="ppaction://hlinkfile"/>
              </a:rPr>
              <a:t>Le </a:t>
            </a:r>
            <a:r>
              <a:rPr lang="en-US" sz="4000" dirty="0" err="1">
                <a:hlinkClick r:id="rId3"/>
                <a:hlinkMouseOver r:id="rId4" action="ppaction://hlinkfile"/>
              </a:rPr>
              <a:t>Chatelier's</a:t>
            </a:r>
            <a:r>
              <a:rPr lang="en-US" sz="4000" dirty="0">
                <a:hlinkClick r:id="rId3"/>
                <a:hlinkMouseOver r:id="rId4" action="ppaction://hlinkfile"/>
              </a:rPr>
              <a:t> </a:t>
            </a:r>
            <a:r>
              <a:rPr lang="en-US" sz="4000" dirty="0" smtClean="0">
                <a:hlinkClick r:id="rId3"/>
                <a:hlinkMouseOver r:id="rId4" action="ppaction://hlinkfile"/>
              </a:rPr>
              <a:t>Principle</a:t>
            </a:r>
            <a:r>
              <a:rPr lang="en-US" sz="4000" dirty="0" smtClean="0"/>
              <a:t> pressure:</a:t>
            </a:r>
            <a:endParaRPr lang="en-US" sz="40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5068888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3600" dirty="0"/>
              <a:t>   </a:t>
            </a:r>
            <a:r>
              <a:rPr lang="en-US" sz="2400" dirty="0"/>
              <a:t>N</a:t>
            </a:r>
            <a:r>
              <a:rPr lang="en-US" sz="2400" baseline="-25000" dirty="0"/>
              <a:t>2(g)</a:t>
            </a:r>
            <a:r>
              <a:rPr lang="en-US" sz="2400" dirty="0"/>
              <a:t> + 3H</a:t>
            </a:r>
            <a:r>
              <a:rPr lang="en-US" sz="2400" baseline="-25000" dirty="0"/>
              <a:t>2(g)</a:t>
            </a:r>
            <a:r>
              <a:rPr lang="en-US" sz="2400" dirty="0"/>
              <a:t>         2NH</a:t>
            </a:r>
            <a:r>
              <a:rPr lang="en-US" sz="2400" baseline="-25000" dirty="0"/>
              <a:t>3(g)</a:t>
            </a:r>
            <a:r>
              <a:rPr lang="en-US" sz="2400" dirty="0"/>
              <a:t> + 92 kJmol</a:t>
            </a:r>
            <a:r>
              <a:rPr lang="en-US" sz="2400" baseline="30000" dirty="0"/>
              <a:t>-1</a:t>
            </a:r>
            <a:endParaRPr lang="en-US" sz="2400" dirty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n-US" sz="2400" dirty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/>
              <a:t>K</a:t>
            </a:r>
            <a:r>
              <a:rPr lang="en-US" sz="2000" baseline="-25000" dirty="0"/>
              <a:t>eq</a:t>
            </a:r>
            <a:r>
              <a:rPr lang="en-US" sz="2000" dirty="0"/>
              <a:t> =   </a:t>
            </a:r>
            <a:r>
              <a:rPr lang="en-US" sz="2000" u="sng" dirty="0"/>
              <a:t>[NH</a:t>
            </a:r>
            <a:r>
              <a:rPr lang="en-US" sz="2000" u="sng" baseline="-25000" dirty="0"/>
              <a:t>3</a:t>
            </a:r>
            <a:r>
              <a:rPr lang="en-US" sz="2000" u="sng" dirty="0"/>
              <a:t>]</a:t>
            </a:r>
            <a:r>
              <a:rPr lang="en-US" sz="2000" u="sng" baseline="30000" dirty="0"/>
              <a:t>2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          [N</a:t>
            </a:r>
            <a:r>
              <a:rPr lang="en-US" sz="2000" u="sng" baseline="-25000" dirty="0"/>
              <a:t>2</a:t>
            </a:r>
            <a:r>
              <a:rPr lang="en-US" sz="2000" dirty="0"/>
              <a:t>][H</a:t>
            </a:r>
            <a:r>
              <a:rPr lang="en-US" sz="2000" u="sng" baseline="-25000" dirty="0"/>
              <a:t>2</a:t>
            </a:r>
            <a:r>
              <a:rPr lang="en-US" sz="2000" dirty="0"/>
              <a:t>]</a:t>
            </a:r>
            <a:r>
              <a:rPr lang="en-US" sz="2000" baseline="30000" dirty="0"/>
              <a:t>3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rgbClr val="FF0000"/>
                </a:solidFill>
              </a:rPr>
              <a:t>increasing</a:t>
            </a:r>
            <a:r>
              <a:rPr lang="en-US" sz="2000" dirty="0"/>
              <a:t> the PRESSURE causes the equilibrium position to move to the </a:t>
            </a:r>
            <a:r>
              <a:rPr lang="en-US" sz="2000" dirty="0" smtClean="0">
                <a:solidFill>
                  <a:srgbClr val="FF0000"/>
                </a:solidFill>
              </a:rPr>
              <a:t>right</a:t>
            </a:r>
          </a:p>
          <a:p>
            <a:pPr>
              <a:lnSpc>
                <a:spcPct val="80000"/>
              </a:lnSpc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pPr>
              <a:lnSpc>
                <a:spcPct val="75000"/>
              </a:lnSpc>
            </a:pPr>
            <a:r>
              <a:rPr lang="en-US" sz="2000" dirty="0"/>
              <a:t>increasing the pressure means the system adjusts to reduce the effect of the change, that is, to reduce the pressure by having fewer gas molecules thus, a higher yield of NH</a:t>
            </a:r>
            <a:r>
              <a:rPr lang="en-US" sz="2000" baseline="-25000" dirty="0"/>
              <a:t>3</a:t>
            </a:r>
            <a:r>
              <a:rPr lang="en-US" sz="2000" dirty="0"/>
              <a:t> </a:t>
            </a:r>
            <a:r>
              <a:rPr lang="en-US" sz="2000" dirty="0" smtClean="0"/>
              <a:t>(more </a:t>
            </a:r>
            <a:r>
              <a:rPr lang="en-US" sz="2000" dirty="0"/>
              <a:t>gas molecules on the left hand side of the equation) </a:t>
            </a:r>
            <a:endParaRPr lang="en-US" sz="2000" dirty="0" smtClean="0"/>
          </a:p>
          <a:p>
            <a:pPr>
              <a:lnSpc>
                <a:spcPct val="75000"/>
              </a:lnSpc>
              <a:buNone/>
            </a:pPr>
            <a:endParaRPr lang="en-US" sz="2000" dirty="0"/>
          </a:p>
          <a:p>
            <a:pPr>
              <a:lnSpc>
                <a:spcPct val="75000"/>
              </a:lnSpc>
            </a:pPr>
            <a:r>
              <a:rPr lang="en-US" sz="2000" dirty="0"/>
              <a:t>in terms of the </a:t>
            </a:r>
            <a:r>
              <a:rPr lang="en-US" sz="2000" dirty="0">
                <a:solidFill>
                  <a:srgbClr val="FF0000"/>
                </a:solidFill>
              </a:rPr>
              <a:t>rate</a:t>
            </a:r>
            <a:r>
              <a:rPr lang="en-US" sz="2000" dirty="0"/>
              <a:t> of a gas </a:t>
            </a:r>
            <a:r>
              <a:rPr lang="en-US" sz="2000" dirty="0" smtClean="0"/>
              <a:t>reaction, increasing </a:t>
            </a:r>
            <a:r>
              <a:rPr lang="en-US" sz="2000" dirty="0"/>
              <a:t>the pressure brings the molecules closer together, increasing their chances of hitting and sticking to the surface of the catalyst where they can react. </a:t>
            </a: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3995738" y="1484313"/>
            <a:ext cx="504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H="1">
            <a:off x="3995738" y="1628775"/>
            <a:ext cx="504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theme/theme1.xml><?xml version="1.0" encoding="utf-8"?>
<a:theme xmlns:a="http://schemas.openxmlformats.org/drawingml/2006/main" name="Cliff">
  <a:themeElements>
    <a:clrScheme name="Cliff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Cliff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563</TotalTime>
  <Words>564</Words>
  <Application>Microsoft Office PowerPoint</Application>
  <PresentationFormat>On-screen Show (4:3)</PresentationFormat>
  <Paragraphs>110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Cliff</vt:lpstr>
      <vt:lpstr>THE HABER PROCESS</vt:lpstr>
      <vt:lpstr>The Reaction</vt:lpstr>
      <vt:lpstr>The Reactants</vt:lpstr>
      <vt:lpstr>The Conditions</vt:lpstr>
      <vt:lpstr>Schematic of Conditions</vt:lpstr>
      <vt:lpstr>Animation of Haber Process</vt:lpstr>
      <vt:lpstr>Equilibrium Aspects &amp;  Explaining the Conditions  </vt:lpstr>
      <vt:lpstr>The Proportions of  Nitrogen and Hydrogen </vt:lpstr>
      <vt:lpstr>Le Chatelier's Principle pressure:</vt:lpstr>
      <vt:lpstr>Le Chatelier's Principle temperature:</vt:lpstr>
      <vt:lpstr>THE TEMPERATURE PUZZLE… </vt:lpstr>
      <vt:lpstr>YIELD</vt:lpstr>
      <vt:lpstr>Uses of Ammonia</vt:lpstr>
      <vt:lpstr> The Paradox of Science  ~ potential for good &amp; for evil </vt:lpstr>
      <vt:lpstr>references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HABER PROCESS</dc:title>
  <dc:creator> </dc:creator>
  <cp:lastModifiedBy>robert_slider</cp:lastModifiedBy>
  <cp:revision>26</cp:revision>
  <dcterms:created xsi:type="dcterms:W3CDTF">2008-03-03T02:26:03Z</dcterms:created>
  <dcterms:modified xsi:type="dcterms:W3CDTF">2010-06-04T02:41:15Z</dcterms:modified>
</cp:coreProperties>
</file>