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865763-2BBC-45C7-94D7-24B857FDAAD3}" type="datetimeFigureOut">
              <a:rPr lang="en-AU" smtClean="0"/>
              <a:t>9/02/2011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CE542A-163E-4454-9B00-2A39D925CCFD}" type="slidenum">
              <a:rPr lang="en-AU" smtClean="0"/>
              <a:t>‹#›</a:t>
            </a:fld>
            <a:endParaRPr lang="en-AU"/>
          </a:p>
        </p:txBody>
      </p:sp>
    </p:spTree>
    <p:extLst>
      <p:ext uri="{BB962C8B-B14F-4D97-AF65-F5344CB8AC3E}">
        <p14:creationId xmlns:p14="http://schemas.microsoft.com/office/powerpoint/2010/main" val="2637388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effectLst/>
              </a:rPr>
              <a:t>For example, the dissociation of acetic acid in methanol may be written as CH</a:t>
            </a:r>
            <a:r>
              <a:rPr lang="en-AU" baseline="-25000" dirty="0" smtClean="0">
                <a:effectLst/>
              </a:rPr>
              <a:t>3</a:t>
            </a:r>
            <a:r>
              <a:rPr lang="en-AU" dirty="0" smtClean="0">
                <a:effectLst/>
              </a:rPr>
              <a:t>CO</a:t>
            </a:r>
            <a:r>
              <a:rPr lang="en-AU" baseline="-25000" dirty="0" smtClean="0">
                <a:effectLst/>
              </a:rPr>
              <a:t>2</a:t>
            </a:r>
            <a:r>
              <a:rPr lang="en-AU" dirty="0" smtClean="0">
                <a:effectLst/>
              </a:rPr>
              <a:t>H + CH</a:t>
            </a:r>
            <a:r>
              <a:rPr lang="en-AU" baseline="-25000" dirty="0" smtClean="0">
                <a:effectLst/>
              </a:rPr>
              <a:t>3</a:t>
            </a:r>
            <a:r>
              <a:rPr lang="en-AU" dirty="0" smtClean="0">
                <a:effectLst/>
              </a:rPr>
              <a:t>OH ⇄ CH</a:t>
            </a:r>
            <a:r>
              <a:rPr lang="en-AU" baseline="-25000" dirty="0" smtClean="0">
                <a:effectLst/>
              </a:rPr>
              <a:t>3</a:t>
            </a:r>
            <a:r>
              <a:rPr lang="en-AU" dirty="0" smtClean="0">
                <a:effectLst/>
              </a:rPr>
              <a:t>CO</a:t>
            </a:r>
            <a:r>
              <a:rPr lang="en-AU" baseline="-25000" dirty="0" smtClean="0">
                <a:effectLst/>
              </a:rPr>
              <a:t>2</a:t>
            </a:r>
            <a:r>
              <a:rPr lang="en-AU" baseline="30000" dirty="0" smtClean="0">
                <a:effectLst/>
              </a:rPr>
              <a:t>−</a:t>
            </a:r>
            <a:r>
              <a:rPr lang="en-AU" dirty="0" smtClean="0">
                <a:effectLst/>
              </a:rPr>
              <a:t> + CH</a:t>
            </a:r>
            <a:r>
              <a:rPr lang="en-AU" baseline="-25000" dirty="0" smtClean="0">
                <a:effectLst/>
              </a:rPr>
              <a:t>3</a:t>
            </a:r>
            <a:r>
              <a:rPr lang="en-AU" dirty="0" smtClean="0">
                <a:effectLst/>
              </a:rPr>
              <a:t>OH and the dissociation of ammonia in the same solvent as CH</a:t>
            </a:r>
            <a:r>
              <a:rPr lang="en-AU" baseline="-25000" dirty="0" smtClean="0">
                <a:effectLst/>
              </a:rPr>
              <a:t>3</a:t>
            </a:r>
            <a:r>
              <a:rPr lang="en-AU" dirty="0" smtClean="0">
                <a:effectLst/>
              </a:rPr>
              <a:t>OH + NH</a:t>
            </a:r>
            <a:r>
              <a:rPr lang="en-AU" baseline="-25000" dirty="0" smtClean="0">
                <a:effectLst/>
              </a:rPr>
              <a:t>3</a:t>
            </a:r>
            <a:r>
              <a:rPr lang="en-AU" dirty="0" smtClean="0">
                <a:effectLst/>
              </a:rPr>
              <a:t> ⇄ CH</a:t>
            </a:r>
            <a:r>
              <a:rPr lang="en-AU" baseline="-25000" dirty="0" smtClean="0">
                <a:effectLst/>
              </a:rPr>
              <a:t>3</a:t>
            </a:r>
            <a:r>
              <a:rPr lang="en-AU" dirty="0" smtClean="0">
                <a:effectLst/>
              </a:rPr>
              <a:t>O</a:t>
            </a:r>
            <a:r>
              <a:rPr lang="en-AU" baseline="30000" dirty="0" smtClean="0">
                <a:effectLst/>
              </a:rPr>
              <a:t>−</a:t>
            </a:r>
            <a:r>
              <a:rPr lang="en-AU" dirty="0" smtClean="0">
                <a:effectLst/>
              </a:rPr>
              <a:t> + NH</a:t>
            </a:r>
            <a:r>
              <a:rPr lang="en-AU" baseline="-25000" dirty="0" smtClean="0">
                <a:effectLst/>
              </a:rPr>
              <a:t>4</a:t>
            </a:r>
            <a:r>
              <a:rPr lang="en-AU" baseline="30000" dirty="0" smtClean="0">
                <a:effectLst/>
              </a:rPr>
              <a:t>+</a:t>
            </a:r>
            <a:r>
              <a:rPr lang="en-AU" dirty="0" smtClean="0">
                <a:effectLst/>
              </a:rPr>
              <a:t>.  Likewise, neutralisation</a:t>
            </a:r>
            <a:r>
              <a:rPr lang="en-AU" baseline="0" dirty="0" smtClean="0">
                <a:effectLst/>
              </a:rPr>
              <a:t> can also occur without water as the solvent. </a:t>
            </a:r>
            <a:r>
              <a:rPr lang="en-AU" dirty="0" smtClean="0">
                <a:effectLst/>
              </a:rPr>
              <a:t>For example, the neutralisation of acetic acid by ammonia may be written as CH</a:t>
            </a:r>
            <a:r>
              <a:rPr lang="en-AU" baseline="-25000" dirty="0" smtClean="0">
                <a:effectLst/>
              </a:rPr>
              <a:t>3</a:t>
            </a:r>
            <a:r>
              <a:rPr lang="en-AU" dirty="0" smtClean="0">
                <a:effectLst/>
              </a:rPr>
              <a:t>CO</a:t>
            </a:r>
            <a:r>
              <a:rPr lang="en-AU" baseline="-25000" dirty="0" smtClean="0">
                <a:effectLst/>
              </a:rPr>
              <a:t>2</a:t>
            </a:r>
            <a:r>
              <a:rPr lang="en-AU" dirty="0" smtClean="0">
                <a:effectLst/>
              </a:rPr>
              <a:t>H + NH</a:t>
            </a:r>
            <a:r>
              <a:rPr lang="en-AU" baseline="-25000" dirty="0" smtClean="0">
                <a:effectLst/>
              </a:rPr>
              <a:t>3</a:t>
            </a:r>
            <a:r>
              <a:rPr lang="en-AU" dirty="0" smtClean="0">
                <a:effectLst/>
              </a:rPr>
              <a:t> → CH</a:t>
            </a:r>
            <a:r>
              <a:rPr lang="en-AU" baseline="-25000" dirty="0" smtClean="0">
                <a:effectLst/>
              </a:rPr>
              <a:t>3</a:t>
            </a:r>
            <a:r>
              <a:rPr lang="en-AU" dirty="0" smtClean="0">
                <a:effectLst/>
              </a:rPr>
              <a:t>CO</a:t>
            </a:r>
            <a:r>
              <a:rPr lang="en-AU" baseline="-25000" dirty="0" smtClean="0">
                <a:effectLst/>
              </a:rPr>
              <a:t>2</a:t>
            </a:r>
            <a:r>
              <a:rPr lang="en-AU" baseline="30000" dirty="0" smtClean="0">
                <a:effectLst/>
              </a:rPr>
              <a:t>−</a:t>
            </a:r>
            <a:r>
              <a:rPr lang="en-AU" dirty="0" smtClean="0">
                <a:effectLst/>
              </a:rPr>
              <a:t> + NH</a:t>
            </a:r>
            <a:r>
              <a:rPr lang="en-AU" baseline="-25000" dirty="0" smtClean="0">
                <a:effectLst/>
              </a:rPr>
              <a:t>4</a:t>
            </a:r>
            <a:r>
              <a:rPr lang="en-AU" baseline="30000" dirty="0" smtClean="0">
                <a:effectLst/>
              </a:rPr>
              <a:t>+</a:t>
            </a:r>
            <a:r>
              <a:rPr lang="en-AU" dirty="0" smtClean="0">
                <a:effectLst/>
              </a:rPr>
              <a:t>. This equation does not involve the solvent; it therefore also represents the process of neutralization in an inert solvent, such as benzene, or in the complete absence of a solvent.</a:t>
            </a:r>
            <a:endParaRPr lang="en-AU" dirty="0"/>
          </a:p>
        </p:txBody>
      </p:sp>
      <p:sp>
        <p:nvSpPr>
          <p:cNvPr id="4" name="Slide Number Placeholder 3"/>
          <p:cNvSpPr>
            <a:spLocks noGrp="1"/>
          </p:cNvSpPr>
          <p:nvPr>
            <p:ph type="sldNum" sz="quarter" idx="10"/>
          </p:nvPr>
        </p:nvSpPr>
        <p:spPr/>
        <p:txBody>
          <a:bodyPr/>
          <a:lstStyle/>
          <a:p>
            <a:fld id="{64CE542A-163E-4454-9B00-2A39D925CCFD}" type="slidenum">
              <a:rPr lang="en-AU" smtClean="0"/>
              <a:t>4</a:t>
            </a:fld>
            <a:endParaRPr lang="en-AU"/>
          </a:p>
        </p:txBody>
      </p:sp>
    </p:spTree>
    <p:extLst>
      <p:ext uri="{BB962C8B-B14F-4D97-AF65-F5344CB8AC3E}">
        <p14:creationId xmlns:p14="http://schemas.microsoft.com/office/powerpoint/2010/main" val="44267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B1FCFDA-308C-480E-91C3-354ECB16580A}" type="datetimeFigureOut">
              <a:rPr lang="en-AU" smtClean="0"/>
              <a:t>9/02/2011</a:t>
            </a:fld>
            <a:endParaRPr lang="en-AU"/>
          </a:p>
        </p:txBody>
      </p:sp>
      <p:sp>
        <p:nvSpPr>
          <p:cNvPr id="16" name="Slide Number Placeholder 15"/>
          <p:cNvSpPr>
            <a:spLocks noGrp="1"/>
          </p:cNvSpPr>
          <p:nvPr>
            <p:ph type="sldNum" sz="quarter" idx="11"/>
          </p:nvPr>
        </p:nvSpPr>
        <p:spPr/>
        <p:txBody>
          <a:bodyPr/>
          <a:lstStyle/>
          <a:p>
            <a:fld id="{ABC957CB-F4D8-4EE6-A498-876A81D99768}" type="slidenum">
              <a:rPr lang="en-AU" smtClean="0"/>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1FCFDA-308C-480E-91C3-354ECB16580A}" type="datetimeFigureOut">
              <a:rPr lang="en-AU" smtClean="0"/>
              <a:t>9/02/2011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C957CB-F4D8-4EE6-A498-876A81D99768}"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1FCFDA-308C-480E-91C3-354ECB16580A}" type="datetimeFigureOut">
              <a:rPr lang="en-AU" smtClean="0"/>
              <a:t>9/02/2011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C957CB-F4D8-4EE6-A498-876A81D99768}"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B1FCFDA-308C-480E-91C3-354ECB16580A}" type="datetimeFigureOut">
              <a:rPr lang="en-AU" smtClean="0"/>
              <a:t>9/02/2011</a:t>
            </a:fld>
            <a:endParaRPr lang="en-AU"/>
          </a:p>
        </p:txBody>
      </p:sp>
      <p:sp>
        <p:nvSpPr>
          <p:cNvPr id="15" name="Slide Number Placeholder 14"/>
          <p:cNvSpPr>
            <a:spLocks noGrp="1"/>
          </p:cNvSpPr>
          <p:nvPr>
            <p:ph type="sldNum" sz="quarter" idx="15"/>
          </p:nvPr>
        </p:nvSpPr>
        <p:spPr/>
        <p:txBody>
          <a:bodyPr/>
          <a:lstStyle>
            <a:lvl1pPr algn="ctr">
              <a:defRPr/>
            </a:lvl1pPr>
          </a:lstStyle>
          <a:p>
            <a:fld id="{ABC957CB-F4D8-4EE6-A498-876A81D99768}" type="slidenum">
              <a:rPr lang="en-AU" smtClean="0"/>
              <a:t>‹#›</a:t>
            </a:fld>
            <a:endParaRPr lang="en-AU"/>
          </a:p>
        </p:txBody>
      </p:sp>
      <p:sp>
        <p:nvSpPr>
          <p:cNvPr id="16" name="Footer Placeholder 15"/>
          <p:cNvSpPr>
            <a:spLocks noGrp="1"/>
          </p:cNvSpPr>
          <p:nvPr>
            <p:ph type="ftr" sz="quarter" idx="16"/>
          </p:nvPr>
        </p:nvSpPr>
        <p:spPr/>
        <p:txBody>
          <a:bodyPr/>
          <a:lstStyle/>
          <a:p>
            <a:endParaRPr lang="en-AU"/>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B1FCFDA-308C-480E-91C3-354ECB16580A}" type="datetimeFigureOut">
              <a:rPr lang="en-AU" smtClean="0"/>
              <a:t>9/02/2011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C957CB-F4D8-4EE6-A498-876A81D99768}" type="slidenum">
              <a:rPr lang="en-AU" smtClean="0"/>
              <a:t>‹#›</a:t>
            </a:fld>
            <a:endParaRPr lang="en-AU"/>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B1FCFDA-308C-480E-91C3-354ECB16580A}" type="datetimeFigureOut">
              <a:rPr lang="en-AU" smtClean="0"/>
              <a:t>9/02/2011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BC957CB-F4D8-4EE6-A498-876A81D99768}" type="slidenum">
              <a:rPr lang="en-AU" smtClean="0"/>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BC957CB-F4D8-4EE6-A498-876A81D99768}" type="slidenum">
              <a:rPr lang="en-AU" smtClean="0"/>
              <a:t>‹#›</a:t>
            </a:fld>
            <a:endParaRPr lang="en-AU"/>
          </a:p>
        </p:txBody>
      </p:sp>
      <p:sp>
        <p:nvSpPr>
          <p:cNvPr id="8" name="Footer Placeholder 7"/>
          <p:cNvSpPr>
            <a:spLocks noGrp="1"/>
          </p:cNvSpPr>
          <p:nvPr>
            <p:ph type="ftr" sz="quarter" idx="11"/>
          </p:nvPr>
        </p:nvSpPr>
        <p:spPr/>
        <p:txBody>
          <a:bodyPr/>
          <a:lstStyle/>
          <a:p>
            <a:endParaRPr lang="en-AU"/>
          </a:p>
        </p:txBody>
      </p:sp>
      <p:sp>
        <p:nvSpPr>
          <p:cNvPr id="7" name="Date Placeholder 6"/>
          <p:cNvSpPr>
            <a:spLocks noGrp="1"/>
          </p:cNvSpPr>
          <p:nvPr>
            <p:ph type="dt" sz="half" idx="10"/>
          </p:nvPr>
        </p:nvSpPr>
        <p:spPr/>
        <p:txBody>
          <a:bodyPr/>
          <a:lstStyle/>
          <a:p>
            <a:fld id="{4B1FCFDA-308C-480E-91C3-354ECB16580A}" type="datetimeFigureOut">
              <a:rPr lang="en-AU" smtClean="0"/>
              <a:t>9/02/2011</a:t>
            </a:fld>
            <a:endParaRPr lang="en-AU"/>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B1FCFDA-308C-480E-91C3-354ECB16580A}" type="datetimeFigureOut">
              <a:rPr lang="en-AU" smtClean="0"/>
              <a:t>9/02/2011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BC957CB-F4D8-4EE6-A498-876A81D99768}" type="slidenum">
              <a:rPr lang="en-AU" smtClean="0"/>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FCFDA-308C-480E-91C3-354ECB16580A}" type="datetimeFigureOut">
              <a:rPr lang="en-AU" smtClean="0"/>
              <a:t>9/02/2011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BC957CB-F4D8-4EE6-A498-876A81D99768}"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B1FCFDA-308C-480E-91C3-354ECB16580A}" type="datetimeFigureOut">
              <a:rPr lang="en-AU" smtClean="0"/>
              <a:t>9/02/2011</a:t>
            </a:fld>
            <a:endParaRPr lang="en-AU"/>
          </a:p>
        </p:txBody>
      </p:sp>
      <p:sp>
        <p:nvSpPr>
          <p:cNvPr id="9" name="Slide Number Placeholder 8"/>
          <p:cNvSpPr>
            <a:spLocks noGrp="1"/>
          </p:cNvSpPr>
          <p:nvPr>
            <p:ph type="sldNum" sz="quarter" idx="15"/>
          </p:nvPr>
        </p:nvSpPr>
        <p:spPr/>
        <p:txBody>
          <a:bodyPr/>
          <a:lstStyle/>
          <a:p>
            <a:fld id="{ABC957CB-F4D8-4EE6-A498-876A81D99768}" type="slidenum">
              <a:rPr lang="en-AU" smtClean="0"/>
              <a:t>‹#›</a:t>
            </a:fld>
            <a:endParaRPr lang="en-AU"/>
          </a:p>
        </p:txBody>
      </p:sp>
      <p:sp>
        <p:nvSpPr>
          <p:cNvPr id="10" name="Footer Placeholder 9"/>
          <p:cNvSpPr>
            <a:spLocks noGrp="1"/>
          </p:cNvSpPr>
          <p:nvPr>
            <p:ph type="ftr" sz="quarter" idx="16"/>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B1FCFDA-308C-480E-91C3-354ECB16580A}" type="datetimeFigureOut">
              <a:rPr lang="en-AU" smtClean="0"/>
              <a:t>9/02/2011</a:t>
            </a:fld>
            <a:endParaRPr lang="en-AU"/>
          </a:p>
        </p:txBody>
      </p:sp>
      <p:sp>
        <p:nvSpPr>
          <p:cNvPr id="9" name="Slide Number Placeholder 8"/>
          <p:cNvSpPr>
            <a:spLocks noGrp="1"/>
          </p:cNvSpPr>
          <p:nvPr>
            <p:ph type="sldNum" sz="quarter" idx="11"/>
          </p:nvPr>
        </p:nvSpPr>
        <p:spPr/>
        <p:txBody>
          <a:bodyPr/>
          <a:lstStyle/>
          <a:p>
            <a:fld id="{ABC957CB-F4D8-4EE6-A498-876A81D99768}" type="slidenum">
              <a:rPr lang="en-AU" smtClean="0"/>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B1FCFDA-308C-480E-91C3-354ECB16580A}" type="datetimeFigureOut">
              <a:rPr lang="en-AU" smtClean="0"/>
              <a:t>9/02/2011</a:t>
            </a:fld>
            <a:endParaRPr lang="en-AU"/>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AU"/>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BC957CB-F4D8-4EE6-A498-876A81D99768}" type="slidenum">
              <a:rPr lang="en-AU" smtClean="0"/>
              <a:t>‹#›</a:t>
            </a:fld>
            <a:endParaRPr lang="en-AU"/>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AU" dirty="0" smtClean="0"/>
              <a:t>Year 12 Chemistry</a:t>
            </a:r>
            <a:endParaRPr lang="en-AU" dirty="0"/>
          </a:p>
        </p:txBody>
      </p:sp>
      <p:sp>
        <p:nvSpPr>
          <p:cNvPr id="2" name="Title 1"/>
          <p:cNvSpPr>
            <a:spLocks noGrp="1"/>
          </p:cNvSpPr>
          <p:nvPr>
            <p:ph type="ctrTitle"/>
          </p:nvPr>
        </p:nvSpPr>
        <p:spPr/>
        <p:txBody>
          <a:bodyPr/>
          <a:lstStyle/>
          <a:p>
            <a:r>
              <a:rPr lang="en-AU" dirty="0" smtClean="0"/>
              <a:t>Historical Development of Acid/Base Theories</a:t>
            </a:r>
            <a:endParaRPr lang="en-AU" dirty="0"/>
          </a:p>
        </p:txBody>
      </p:sp>
    </p:spTree>
    <p:extLst>
      <p:ext uri="{BB962C8B-B14F-4D97-AF65-F5344CB8AC3E}">
        <p14:creationId xmlns:p14="http://schemas.microsoft.com/office/powerpoint/2010/main" val="88112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u="sng" dirty="0">
                <a:effectLst>
                  <a:outerShdw blurRad="38100" dist="38100" dir="2700000" algn="tl">
                    <a:srgbClr val="000000">
                      <a:alpha val="43137"/>
                    </a:srgbClr>
                  </a:outerShdw>
                </a:effectLst>
              </a:rPr>
              <a:t>Reactions that proceed to a large extent</a:t>
            </a:r>
            <a:r>
              <a:rPr lang="en-AU" u="sng" dirty="0" smtClean="0">
                <a:effectLst>
                  <a:outerShdw blurRad="38100" dist="38100" dir="2700000" algn="tl">
                    <a:srgbClr val="000000">
                      <a:alpha val="43137"/>
                    </a:srgbClr>
                  </a:outerShdw>
                </a:effectLst>
              </a:rPr>
              <a:t>:</a:t>
            </a:r>
          </a:p>
          <a:p>
            <a:pPr lvl="1"/>
            <a:r>
              <a:rPr lang="en-AU" dirty="0" smtClean="0">
                <a:effectLst>
                  <a:outerShdw blurRad="38100" dist="38100" dir="2700000" algn="tl">
                    <a:srgbClr val="000000">
                      <a:alpha val="43137"/>
                    </a:srgbClr>
                  </a:outerShdw>
                </a:effectLst>
              </a:rPr>
              <a:t>A strong acid will force the equilibrium in the opposite direction (in this case, forward or right)</a:t>
            </a:r>
            <a:r>
              <a:rPr lang="en-AU" u="sng" dirty="0" smtClean="0">
                <a:effectLst>
                  <a:outerShdw blurRad="38100" dist="38100" dir="2700000" algn="tl">
                    <a:srgbClr val="000000">
                      <a:alpha val="43137"/>
                    </a:srgbClr>
                  </a:outerShdw>
                </a:effectLst>
              </a:rPr>
              <a:t> </a:t>
            </a:r>
            <a:endParaRPr lang="en-AU" u="sng" dirty="0">
              <a:effectLst>
                <a:outerShdw blurRad="38100" dist="38100" dir="2700000" algn="tl">
                  <a:srgbClr val="000000">
                    <a:alpha val="43137"/>
                  </a:srgbClr>
                </a:outerShdw>
              </a:effectLst>
            </a:endParaRPr>
          </a:p>
          <a:p>
            <a:pPr lvl="3"/>
            <a:r>
              <a:rPr lang="en-AU" dirty="0">
                <a:effectLst>
                  <a:outerShdw blurRad="38100" dist="38100" dir="2700000" algn="tl">
                    <a:srgbClr val="000000">
                      <a:alpha val="43137"/>
                    </a:srgbClr>
                  </a:outerShdw>
                </a:effectLst>
              </a:rPr>
              <a:t>HCl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O</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a:t>
            </a:r>
            <a:r>
              <a:rPr lang="en-AU" dirty="0" err="1">
                <a:effectLst>
                  <a:outerShdw blurRad="38100" dist="38100" dir="2700000" algn="tl">
                    <a:srgbClr val="000000">
                      <a:alpha val="43137"/>
                    </a:srgbClr>
                  </a:outerShdw>
                </a:effectLst>
              </a:rPr>
              <a:t>Cl</a:t>
            </a:r>
            <a:r>
              <a:rPr lang="en-AU" dirty="0">
                <a:effectLst>
                  <a:outerShdw blurRad="38100" dist="38100" dir="2700000" algn="tl">
                    <a:srgbClr val="000000">
                      <a:alpha val="43137"/>
                    </a:srgbClr>
                  </a:outerShdw>
                </a:effectLst>
              </a:rPr>
              <a:t>¯ </a:t>
            </a:r>
          </a:p>
          <a:p>
            <a:r>
              <a:rPr lang="en-AU" u="sng" dirty="0">
                <a:effectLst>
                  <a:outerShdw blurRad="38100" dist="38100" dir="2700000" algn="tl">
                    <a:srgbClr val="000000">
                      <a:alpha val="43137"/>
                    </a:srgbClr>
                  </a:outerShdw>
                </a:effectLst>
              </a:rPr>
              <a:t>Reactions that proceed to a small extent: </a:t>
            </a:r>
          </a:p>
          <a:p>
            <a:pPr lvl="1"/>
            <a:r>
              <a:rPr lang="en-AU" dirty="0">
                <a:effectLst>
                  <a:outerShdw blurRad="38100" dist="38100" dir="2700000" algn="tl">
                    <a:srgbClr val="000000">
                      <a:alpha val="43137"/>
                    </a:srgbClr>
                  </a:outerShdw>
                </a:effectLst>
              </a:rPr>
              <a:t>If the weaker of the two acids and the weaker of the two bases are reactants (appear on the left side of the equation), the reaction is said to proceed to only a small extent: </a:t>
            </a:r>
          </a:p>
          <a:p>
            <a:pPr lvl="3"/>
            <a:r>
              <a:rPr lang="en-AU" dirty="0">
                <a:effectLst>
                  <a:outerShdw blurRad="38100" dist="38100" dir="2700000" algn="tl">
                    <a:srgbClr val="000000">
                      <a:alpha val="43137"/>
                    </a:srgbClr>
                  </a:outerShdw>
                </a:effectLst>
              </a:rPr>
              <a:t>NH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NH</a:t>
            </a:r>
            <a:r>
              <a:rPr lang="en-AU" baseline="-25000" dirty="0">
                <a:effectLst>
                  <a:outerShdw blurRad="38100" dist="38100" dir="2700000" algn="tl">
                    <a:srgbClr val="000000">
                      <a:alpha val="43137"/>
                    </a:srgbClr>
                  </a:outerShdw>
                </a:effectLst>
              </a:rPr>
              <a:t>4</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OH¯ </a:t>
            </a:r>
          </a:p>
          <a:p>
            <a:r>
              <a:rPr lang="en-AU" dirty="0">
                <a:effectLst>
                  <a:outerShdw blurRad="38100" dist="38100" dir="2700000" algn="tl">
                    <a:srgbClr val="000000">
                      <a:alpha val="43137"/>
                    </a:srgbClr>
                  </a:outerShdw>
                </a:effectLst>
              </a:rPr>
              <a:t>Identify the conjugate acid base pairs in each reaction.</a:t>
            </a:r>
          </a:p>
          <a:p>
            <a:endParaRPr lang="en-AU" dirty="0">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(equilibrium)</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5566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114800" cy="4572000"/>
          </a:xfrm>
        </p:spPr>
        <p:txBody>
          <a:bodyPr>
            <a:normAutofit lnSpcReduction="10000"/>
          </a:bodyPr>
          <a:lstStyle/>
          <a:p>
            <a:r>
              <a:rPr lang="en-AU" dirty="0" smtClean="0">
                <a:effectLst>
                  <a:outerShdw blurRad="38100" dist="38100" dir="2700000" algn="tl">
                    <a:srgbClr val="000000">
                      <a:alpha val="43137"/>
                    </a:srgbClr>
                  </a:outerShdw>
                </a:effectLst>
              </a:rPr>
              <a:t>He classified all chemicals into three categories – acids, bases and salts</a:t>
            </a:r>
          </a:p>
          <a:p>
            <a:r>
              <a:rPr lang="en-AU" dirty="0" smtClean="0">
                <a:effectLst>
                  <a:outerShdw blurRad="38100" dist="38100" dir="2700000" algn="tl">
                    <a:srgbClr val="000000">
                      <a:alpha val="43137"/>
                    </a:srgbClr>
                  </a:outerShdw>
                </a:effectLst>
              </a:rPr>
              <a:t>He believed that all acids contained oxygen and it was this that gave them their sour taste</a:t>
            </a:r>
          </a:p>
          <a:p>
            <a:r>
              <a:rPr lang="en-AU" dirty="0" smtClean="0">
                <a:solidFill>
                  <a:srgbClr val="FF0000"/>
                </a:solidFill>
                <a:effectLst>
                  <a:outerShdw blurRad="38100" dist="38100" dir="2700000" algn="tl">
                    <a:srgbClr val="000000">
                      <a:alpha val="43137"/>
                    </a:srgbClr>
                  </a:outerShdw>
                </a:effectLst>
              </a:rPr>
              <a:t>Flaw: not all acids contain oxygen and metal oxides form bases</a:t>
            </a:r>
            <a:endParaRPr lang="en-AU" dirty="0">
              <a:solidFill>
                <a:srgbClr val="FF000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Antoine Lavoisier (1743-1794)</a:t>
            </a:r>
            <a:endParaRPr lang="en-AU" dirty="0">
              <a:effectLst>
                <a:outerShdw blurRad="38100" dist="38100" dir="2700000" algn="tl">
                  <a:srgbClr val="000000">
                    <a:alpha val="43137"/>
                  </a:srgbClr>
                </a:outerShdw>
              </a:effectLst>
            </a:endParaRPr>
          </a:p>
        </p:txBody>
      </p:sp>
      <p:pic>
        <p:nvPicPr>
          <p:cNvPr id="4" name="Picture 3" descr="http://www.personsfamous.com/pictures/antoinelavoisi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700808"/>
            <a:ext cx="2736304" cy="3816424"/>
          </a:xfrm>
          <a:prstGeom prst="rect">
            <a:avLst/>
          </a:prstGeom>
          <a:noFill/>
          <a:ln>
            <a:noFill/>
          </a:ln>
        </p:spPr>
      </p:pic>
    </p:spTree>
    <p:extLst>
      <p:ext uri="{BB962C8B-B14F-4D97-AF65-F5344CB8AC3E}">
        <p14:creationId xmlns:p14="http://schemas.microsoft.com/office/powerpoint/2010/main" val="3553802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402832" cy="4572000"/>
          </a:xfrm>
        </p:spPr>
        <p:txBody>
          <a:bodyPr/>
          <a:lstStyle/>
          <a:p>
            <a:r>
              <a:rPr lang="en-AU" dirty="0" smtClean="0">
                <a:effectLst>
                  <a:outerShdw blurRad="38100" dist="38100" dir="2700000" algn="tl">
                    <a:srgbClr val="000000">
                      <a:alpha val="43137"/>
                    </a:srgbClr>
                  </a:outerShdw>
                </a:effectLst>
              </a:rPr>
              <a:t>Showed that all acids do not contain oxygen</a:t>
            </a:r>
          </a:p>
          <a:p>
            <a:r>
              <a:rPr lang="en-AU" dirty="0" smtClean="0">
                <a:effectLst>
                  <a:outerShdw blurRad="38100" dist="38100" dir="2700000" algn="tl">
                    <a:srgbClr val="000000">
                      <a:alpha val="43137"/>
                    </a:srgbClr>
                  </a:outerShdw>
                </a:effectLst>
              </a:rPr>
              <a:t>Proposed that acids are hydrogen containing materials following the discovery of HCl</a:t>
            </a:r>
          </a:p>
          <a:p>
            <a:r>
              <a:rPr lang="en-AU" dirty="0" smtClean="0">
                <a:solidFill>
                  <a:srgbClr val="FF0000"/>
                </a:solidFill>
                <a:effectLst>
                  <a:outerShdw blurRad="38100" dist="38100" dir="2700000" algn="tl">
                    <a:srgbClr val="000000">
                      <a:alpha val="43137"/>
                    </a:srgbClr>
                  </a:outerShdw>
                </a:effectLst>
              </a:rPr>
              <a:t>Flaw: not all substances that contain hydrogen are acids</a:t>
            </a:r>
            <a:endParaRPr lang="en-AU" dirty="0">
              <a:solidFill>
                <a:srgbClr val="FF000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Humphrey Davy (1778-1829)</a:t>
            </a:r>
            <a:endParaRPr lang="en-AU" dirty="0">
              <a:effectLst>
                <a:outerShdw blurRad="38100" dist="38100" dir="2700000" algn="tl">
                  <a:srgbClr val="000000">
                    <a:alpha val="43137"/>
                  </a:srgbClr>
                </a:outerShdw>
              </a:effectLst>
            </a:endParaRPr>
          </a:p>
        </p:txBody>
      </p:sp>
      <p:pic>
        <p:nvPicPr>
          <p:cNvPr id="4" name="Picture 3" descr="http://media.kunst-fuer-alle.de/img/36/m/36_3078~sir-humphry-davy-(1778-1829)-1815.jpg"/>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700808"/>
            <a:ext cx="3096344" cy="4104456"/>
          </a:xfrm>
          <a:prstGeom prst="rect">
            <a:avLst/>
          </a:prstGeom>
          <a:noFill/>
          <a:ln>
            <a:noFill/>
          </a:ln>
        </p:spPr>
      </p:pic>
    </p:spTree>
    <p:extLst>
      <p:ext uri="{BB962C8B-B14F-4D97-AF65-F5344CB8AC3E}">
        <p14:creationId xmlns:p14="http://schemas.microsoft.com/office/powerpoint/2010/main" val="2410398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5482952" cy="4785320"/>
          </a:xfrm>
        </p:spPr>
        <p:txBody>
          <a:bodyPr>
            <a:normAutofit fontScale="92500" lnSpcReduction="10000"/>
          </a:bodyPr>
          <a:lstStyle/>
          <a:p>
            <a:r>
              <a:rPr lang="en-AU" dirty="0" smtClean="0">
                <a:effectLst>
                  <a:outerShdw blurRad="38100" dist="38100" dir="2700000" algn="tl">
                    <a:srgbClr val="000000">
                      <a:alpha val="43137"/>
                    </a:srgbClr>
                  </a:outerShdw>
                </a:effectLst>
              </a:rPr>
              <a:t>Acids dissociate in water forming H</a:t>
            </a:r>
            <a:r>
              <a:rPr lang="en-AU" baseline="30000" dirty="0" smtClean="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as one product</a:t>
            </a:r>
          </a:p>
          <a:p>
            <a:r>
              <a:rPr lang="en-AU" dirty="0" smtClean="0">
                <a:effectLst>
                  <a:outerShdw blurRad="38100" dist="38100" dir="2700000" algn="tl">
                    <a:srgbClr val="000000">
                      <a:alpha val="43137"/>
                    </a:srgbClr>
                  </a:outerShdw>
                </a:effectLst>
              </a:rPr>
              <a:t>Bases dissociate in water forming OH</a:t>
            </a:r>
            <a:r>
              <a:rPr lang="en-AU" baseline="30000" dirty="0" smtClean="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as one product</a:t>
            </a:r>
          </a:p>
          <a:p>
            <a:r>
              <a:rPr lang="en-AU" dirty="0" smtClean="0">
                <a:effectLst>
                  <a:outerShdw blurRad="38100" dist="38100" dir="2700000" algn="tl">
                    <a:srgbClr val="000000">
                      <a:alpha val="43137"/>
                    </a:srgbClr>
                  </a:outerShdw>
                </a:effectLst>
              </a:rPr>
              <a:t>Neutralisation involves the reaction of </a:t>
            </a:r>
            <a:r>
              <a:rPr lang="en-AU" dirty="0">
                <a:effectLst>
                  <a:outerShdw blurRad="38100" dist="38100" dir="2700000" algn="tl">
                    <a:srgbClr val="000000">
                      <a:alpha val="43137"/>
                    </a:srgbClr>
                  </a:outerShdw>
                </a:effectLst>
              </a:rPr>
              <a:t>H</a:t>
            </a:r>
            <a:r>
              <a:rPr lang="en-AU" baseline="30000" dirty="0">
                <a:effectLst>
                  <a:outerShdw blurRad="38100" dist="38100" dir="2700000" algn="tl">
                    <a:srgbClr val="000000">
                      <a:alpha val="43137"/>
                    </a:srgbClr>
                  </a:outerShdw>
                </a:effectLst>
              </a:rPr>
              <a:t>+ </a:t>
            </a:r>
            <a:r>
              <a:rPr lang="en-AU" dirty="0" smtClean="0">
                <a:effectLst>
                  <a:outerShdw blurRad="38100" dist="38100" dir="2700000" algn="tl">
                    <a:srgbClr val="000000">
                      <a:alpha val="43137"/>
                    </a:srgbClr>
                  </a:outerShdw>
                </a:effectLst>
              </a:rPr>
              <a:t>and</a:t>
            </a:r>
            <a:r>
              <a:rPr lang="en-AU" dirty="0">
                <a:effectLst>
                  <a:outerShdw blurRad="38100" dist="38100" dir="2700000" algn="tl">
                    <a:srgbClr val="000000">
                      <a:alpha val="43137"/>
                    </a:srgbClr>
                  </a:outerShdw>
                </a:effectLst>
              </a:rPr>
              <a:t> OH</a:t>
            </a:r>
            <a:r>
              <a:rPr lang="en-AU" baseline="30000" dirty="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forming a salt in water</a:t>
            </a:r>
          </a:p>
          <a:p>
            <a:r>
              <a:rPr lang="en-AU" dirty="0" smtClean="0">
                <a:solidFill>
                  <a:srgbClr val="FF0000"/>
                </a:solidFill>
                <a:effectLst>
                  <a:outerShdw blurRad="38100" dist="38100" dir="2700000" algn="tl">
                    <a:srgbClr val="000000">
                      <a:alpha val="43137"/>
                    </a:srgbClr>
                  </a:outerShdw>
                </a:effectLst>
              </a:rPr>
              <a:t>Flaws:</a:t>
            </a:r>
          </a:p>
          <a:p>
            <a:pPr lvl="1"/>
            <a:r>
              <a:rPr lang="en-AU" dirty="0" smtClean="0">
                <a:solidFill>
                  <a:srgbClr val="FF0000"/>
                </a:solidFill>
                <a:effectLst>
                  <a:outerShdw blurRad="38100" dist="38100" dir="2700000" algn="tl">
                    <a:srgbClr val="000000">
                      <a:alpha val="43137"/>
                    </a:srgbClr>
                  </a:outerShdw>
                </a:effectLst>
              </a:rPr>
              <a:t>theories only apply to aqueous solutions</a:t>
            </a:r>
          </a:p>
          <a:p>
            <a:pPr lvl="1"/>
            <a:r>
              <a:rPr lang="en-AU" dirty="0" smtClean="0">
                <a:solidFill>
                  <a:srgbClr val="FF0000"/>
                </a:solidFill>
                <a:effectLst>
                  <a:outerShdw blurRad="38100" dist="38100" dir="2700000" algn="tl">
                    <a:srgbClr val="000000">
                      <a:alpha val="43137"/>
                    </a:srgbClr>
                  </a:outerShdw>
                </a:effectLst>
              </a:rPr>
              <a:t>Some substances such as NH3 are bases and do not contain OH-</a:t>
            </a:r>
          </a:p>
          <a:p>
            <a:pPr lvl="1"/>
            <a:r>
              <a:rPr lang="en-AU" dirty="0" smtClean="0">
                <a:solidFill>
                  <a:srgbClr val="FF0000"/>
                </a:solidFill>
                <a:effectLst>
                  <a:outerShdw blurRad="38100" dist="38100" dir="2700000" algn="tl">
                    <a:srgbClr val="000000">
                      <a:alpha val="43137"/>
                    </a:srgbClr>
                  </a:outerShdw>
                </a:effectLst>
              </a:rPr>
              <a:t>Relative strengths not addressed</a:t>
            </a:r>
          </a:p>
          <a:p>
            <a:pPr lvl="1"/>
            <a:r>
              <a:rPr lang="en-AU" dirty="0" smtClean="0">
                <a:solidFill>
                  <a:srgbClr val="FF0000"/>
                </a:solidFill>
                <a:effectLst>
                  <a:outerShdw blurRad="38100" dist="38100" dir="2700000" algn="tl">
                    <a:srgbClr val="000000">
                      <a:alpha val="43137"/>
                    </a:srgbClr>
                  </a:outerShdw>
                </a:effectLst>
              </a:rPr>
              <a:t>Amphoteric substances not addressed</a:t>
            </a:r>
            <a:endParaRPr lang="en-AU" dirty="0">
              <a:solidFill>
                <a:srgbClr val="FF000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err="1" smtClean="0">
                <a:effectLst>
                  <a:outerShdw blurRad="38100" dist="38100" dir="2700000" algn="tl">
                    <a:srgbClr val="000000">
                      <a:alpha val="43137"/>
                    </a:srgbClr>
                  </a:outerShdw>
                </a:effectLst>
              </a:rPr>
              <a:t>Svante</a:t>
            </a:r>
            <a:r>
              <a:rPr lang="en-AU" dirty="0" smtClean="0">
                <a:effectLst>
                  <a:outerShdw blurRad="38100" dist="38100" dir="2700000" algn="tl">
                    <a:srgbClr val="000000">
                      <a:alpha val="43137"/>
                    </a:srgbClr>
                  </a:outerShdw>
                </a:effectLst>
              </a:rPr>
              <a:t> Arrhenius (1859-1927)</a:t>
            </a:r>
            <a:endParaRPr lang="en-AU" dirty="0">
              <a:effectLst>
                <a:outerShdw blurRad="38100" dist="38100" dir="2700000" algn="tl">
                  <a:srgbClr val="000000">
                    <a:alpha val="43137"/>
                  </a:srgbClr>
                </a:outerShdw>
              </a:effectLst>
            </a:endParaRPr>
          </a:p>
        </p:txBody>
      </p:sp>
      <p:pic>
        <p:nvPicPr>
          <p:cNvPr id="4" name="il_fi" descr="http://www.saawinternational.org/Svante%20Arrhenius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1707032"/>
            <a:ext cx="2448272" cy="3600400"/>
          </a:xfrm>
          <a:prstGeom prst="rect">
            <a:avLst/>
          </a:prstGeom>
          <a:noFill/>
          <a:ln>
            <a:noFill/>
          </a:ln>
        </p:spPr>
      </p:pic>
    </p:spTree>
    <p:extLst>
      <p:ext uri="{BB962C8B-B14F-4D97-AF65-F5344CB8AC3E}">
        <p14:creationId xmlns:p14="http://schemas.microsoft.com/office/powerpoint/2010/main" val="606760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00808"/>
            <a:ext cx="8229600" cy="4395192"/>
          </a:xfrm>
        </p:spPr>
        <p:txBody>
          <a:bodyPr/>
          <a:lstStyle/>
          <a:p>
            <a:r>
              <a:rPr lang="en-AU" dirty="0" smtClean="0">
                <a:effectLst>
                  <a:outerShdw blurRad="38100" dist="38100" dir="2700000" algn="tl">
                    <a:srgbClr val="000000">
                      <a:alpha val="43137"/>
                    </a:srgbClr>
                  </a:outerShdw>
                </a:effectLst>
              </a:rPr>
              <a:t>An acid is a proton (H</a:t>
            </a:r>
            <a:r>
              <a:rPr lang="en-AU" baseline="30000" dirty="0" smtClean="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donor</a:t>
            </a:r>
          </a:p>
          <a:p>
            <a:r>
              <a:rPr lang="en-AU" dirty="0" smtClean="0">
                <a:effectLst>
                  <a:outerShdw blurRad="38100" dist="38100" dir="2700000" algn="tl">
                    <a:srgbClr val="000000">
                      <a:alpha val="43137"/>
                    </a:srgbClr>
                  </a:outerShdw>
                </a:effectLst>
              </a:rPr>
              <a:t>A base is a proton acceptor</a:t>
            </a:r>
          </a:p>
          <a:p>
            <a:r>
              <a:rPr lang="en-AU" dirty="0" smtClean="0">
                <a:effectLst>
                  <a:outerShdw blurRad="38100" dist="38100" dir="2700000" algn="tl">
                    <a:srgbClr val="000000">
                      <a:alpha val="43137"/>
                    </a:srgbClr>
                  </a:outerShdw>
                </a:effectLst>
              </a:rPr>
              <a:t>Examples:</a:t>
            </a:r>
          </a:p>
          <a:p>
            <a:pPr marL="0" indent="0">
              <a:buNone/>
            </a:pPr>
            <a:endParaRPr lang="en-AU" dirty="0" smtClean="0">
              <a:effectLst>
                <a:outerShdw blurRad="38100" dist="38100" dir="2700000" algn="tl">
                  <a:srgbClr val="000000">
                    <a:alpha val="43137"/>
                  </a:srgbClr>
                </a:outerShdw>
              </a:effectLst>
            </a:endParaRPr>
          </a:p>
          <a:p>
            <a:pPr lvl="2"/>
            <a:r>
              <a:rPr lang="en-AU" dirty="0">
                <a:effectLst>
                  <a:outerShdw blurRad="38100" dist="38100" dir="2700000" algn="tl">
                    <a:srgbClr val="000000">
                      <a:alpha val="43137"/>
                    </a:srgbClr>
                  </a:outerShdw>
                </a:effectLst>
              </a:rPr>
              <a:t>HCl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O</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a:t>
            </a:r>
            <a:r>
              <a:rPr lang="en-AU" dirty="0" err="1">
                <a:effectLst>
                  <a:outerShdw blurRad="38100" dist="38100" dir="2700000" algn="tl">
                    <a:srgbClr val="000000">
                      <a:alpha val="43137"/>
                    </a:srgbClr>
                  </a:outerShdw>
                </a:effectLst>
              </a:rPr>
              <a:t>Cl</a:t>
            </a:r>
            <a:r>
              <a:rPr lang="en-AU" dirty="0" smtClean="0">
                <a:effectLst>
                  <a:outerShdw blurRad="38100" dist="38100" dir="2700000" algn="tl">
                    <a:srgbClr val="000000">
                      <a:alpha val="43137"/>
                    </a:srgbClr>
                  </a:outerShdw>
                </a:effectLst>
              </a:rPr>
              <a:t>¯</a:t>
            </a:r>
          </a:p>
          <a:p>
            <a:pPr lvl="2"/>
            <a:r>
              <a:rPr lang="en-AU" dirty="0">
                <a:effectLst>
                  <a:outerShdw blurRad="38100" dist="38100" dir="2700000" algn="tl">
                    <a:srgbClr val="000000">
                      <a:alpha val="43137"/>
                    </a:srgbClr>
                  </a:outerShdw>
                </a:effectLst>
              </a:rPr>
              <a:t>NH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NH</a:t>
            </a:r>
            <a:r>
              <a:rPr lang="en-AU" baseline="-25000" dirty="0">
                <a:effectLst>
                  <a:outerShdw blurRad="38100" dist="38100" dir="2700000" algn="tl">
                    <a:srgbClr val="000000">
                      <a:alpha val="43137"/>
                    </a:srgbClr>
                  </a:outerShdw>
                </a:effectLst>
              </a:rPr>
              <a:t>4</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OH</a:t>
            </a:r>
            <a:r>
              <a:rPr lang="en-AU" dirty="0" smtClean="0">
                <a:effectLst>
                  <a:outerShdw blurRad="38100" dist="38100" dir="2700000" algn="tl">
                    <a:srgbClr val="000000">
                      <a:alpha val="43137"/>
                    </a:srgbClr>
                  </a:outerShdw>
                </a:effectLst>
              </a:rPr>
              <a:t>¯</a:t>
            </a:r>
          </a:p>
          <a:p>
            <a:endParaRPr lang="en-AU" dirty="0">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(~1923)</a:t>
            </a:r>
            <a:endParaRPr lang="en-AU" dirty="0">
              <a:effectLst>
                <a:outerShdw blurRad="38100" dist="38100" dir="2700000" algn="tl">
                  <a:srgbClr val="000000">
                    <a:alpha val="43137"/>
                  </a:srgbClr>
                </a:outerShdw>
              </a:effectLst>
            </a:endParaRPr>
          </a:p>
        </p:txBody>
      </p:sp>
      <p:pic>
        <p:nvPicPr>
          <p:cNvPr id="4" name="Picture 3" descr="http://crescentok.com/staff/jaskew/isr/tigerchem/acids/bronsted.jpg"/>
          <p:cNvPicPr/>
          <p:nvPr/>
        </p:nvPicPr>
        <p:blipFill>
          <a:blip r:embed="rId2">
            <a:extLst>
              <a:ext uri="{28A0092B-C50C-407E-A947-70E740481C1C}">
                <a14:useLocalDpi xmlns:a14="http://schemas.microsoft.com/office/drawing/2010/main" val="0"/>
              </a:ext>
            </a:extLst>
          </a:blip>
          <a:srcRect/>
          <a:stretch>
            <a:fillRect/>
          </a:stretch>
        </p:blipFill>
        <p:spPr bwMode="auto">
          <a:xfrm>
            <a:off x="5922585" y="1052736"/>
            <a:ext cx="2592288" cy="1872208"/>
          </a:xfrm>
          <a:prstGeom prst="rect">
            <a:avLst/>
          </a:prstGeom>
          <a:noFill/>
          <a:ln>
            <a:noFill/>
          </a:ln>
        </p:spPr>
      </p:pic>
      <p:sp>
        <p:nvSpPr>
          <p:cNvPr id="5" name="TextBox 4"/>
          <p:cNvSpPr txBox="1"/>
          <p:nvPr/>
        </p:nvSpPr>
        <p:spPr>
          <a:xfrm>
            <a:off x="5696399" y="3789040"/>
            <a:ext cx="2592288" cy="369332"/>
          </a:xfrm>
          <a:prstGeom prst="rect">
            <a:avLst/>
          </a:prstGeom>
          <a:noFill/>
        </p:spPr>
        <p:txBody>
          <a:bodyPr wrap="square" rtlCol="0">
            <a:spAutoFit/>
          </a:bodyPr>
          <a:lstStyle/>
          <a:p>
            <a:r>
              <a:rPr lang="en-AU" dirty="0" smtClean="0">
                <a:solidFill>
                  <a:srgbClr val="FF0000"/>
                </a:solidFill>
                <a:effectLst>
                  <a:outerShdw blurRad="38100" dist="38100" dir="2700000" algn="tl">
                    <a:srgbClr val="000000">
                      <a:alpha val="43137"/>
                    </a:srgbClr>
                  </a:outerShdw>
                </a:effectLst>
              </a:rPr>
              <a:t>Identify the acids/</a:t>
            </a:r>
            <a:r>
              <a:rPr lang="en-AU" dirty="0" smtClean="0">
                <a:solidFill>
                  <a:srgbClr val="0070C0"/>
                </a:solidFill>
                <a:effectLst>
                  <a:outerShdw blurRad="38100" dist="38100" dir="2700000" algn="tl">
                    <a:srgbClr val="000000">
                      <a:alpha val="43137"/>
                    </a:srgbClr>
                  </a:outerShdw>
                </a:effectLst>
              </a:rPr>
              <a:t>bases</a:t>
            </a:r>
            <a:endParaRPr lang="en-AU" dirty="0">
              <a:solidFill>
                <a:srgbClr val="0070C0"/>
              </a:solidFill>
              <a:effectLst>
                <a:outerShdw blurRad="38100" dist="38100" dir="2700000" algn="tl">
                  <a:srgbClr val="000000">
                    <a:alpha val="43137"/>
                  </a:srgbClr>
                </a:outerShdw>
              </a:effectLst>
            </a:endParaRPr>
          </a:p>
        </p:txBody>
      </p:sp>
      <p:grpSp>
        <p:nvGrpSpPr>
          <p:cNvPr id="24" name="Group 23"/>
          <p:cNvGrpSpPr/>
          <p:nvPr/>
        </p:nvGrpSpPr>
        <p:grpSpPr>
          <a:xfrm>
            <a:off x="899592" y="3789040"/>
            <a:ext cx="2808312" cy="1440160"/>
            <a:chOff x="899592" y="3789040"/>
            <a:chExt cx="2808312" cy="1440160"/>
          </a:xfrm>
        </p:grpSpPr>
        <p:cxnSp>
          <p:nvCxnSpPr>
            <p:cNvPr id="12" name="Straight Arrow Connector 11"/>
            <p:cNvCxnSpPr/>
            <p:nvPr/>
          </p:nvCxnSpPr>
          <p:spPr>
            <a:xfrm flipV="1">
              <a:off x="899592" y="3789040"/>
              <a:ext cx="792088" cy="1440160"/>
            </a:xfrm>
            <a:prstGeom prst="straightConnector1">
              <a:avLst/>
            </a:prstGeom>
            <a:ln w="28575"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899592" y="3941440"/>
              <a:ext cx="2808312" cy="1287760"/>
            </a:xfrm>
            <a:prstGeom prst="straightConnector1">
              <a:avLst/>
            </a:prstGeom>
            <a:ln w="28575"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1835696" y="4293096"/>
            <a:ext cx="2952328" cy="1156502"/>
            <a:chOff x="1835696" y="4293096"/>
            <a:chExt cx="2952328" cy="1156502"/>
          </a:xfrm>
        </p:grpSpPr>
        <p:cxnSp>
          <p:nvCxnSpPr>
            <p:cNvPr id="18" name="Straight Arrow Connector 17"/>
            <p:cNvCxnSpPr/>
            <p:nvPr/>
          </p:nvCxnSpPr>
          <p:spPr>
            <a:xfrm flipH="1" flipV="1">
              <a:off x="1835696" y="4293096"/>
              <a:ext cx="1872208" cy="1156502"/>
            </a:xfrm>
            <a:prstGeom prst="straightConnector1">
              <a:avLst/>
            </a:prstGeom>
            <a:ln w="28575" cmpd="sng">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707904" y="4293096"/>
              <a:ext cx="1080120" cy="1156502"/>
            </a:xfrm>
            <a:prstGeom prst="straightConnector1">
              <a:avLst/>
            </a:prstGeom>
            <a:ln w="28575" cmpd="sng">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4788024" y="5449598"/>
            <a:ext cx="3356647" cy="369332"/>
          </a:xfrm>
          <a:prstGeom prst="rect">
            <a:avLst/>
          </a:prstGeom>
          <a:noFill/>
        </p:spPr>
        <p:txBody>
          <a:bodyPr wrap="square" rtlCol="0">
            <a:spAutoFit/>
          </a:bodyPr>
          <a:lstStyle/>
          <a:p>
            <a:r>
              <a:rPr lang="en-AU" dirty="0" smtClean="0">
                <a:effectLst>
                  <a:outerShdw blurRad="38100" dist="38100" dir="2700000" algn="tl">
                    <a:srgbClr val="000000">
                      <a:alpha val="43137"/>
                    </a:srgbClr>
                  </a:outerShdw>
                </a:effectLst>
              </a:rPr>
              <a:t>Any other acids/bases?</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8642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Amphiprotic substances are those that can act as bases and acids</a:t>
            </a:r>
          </a:p>
          <a:p>
            <a:r>
              <a:rPr lang="en-AU" dirty="0" smtClean="0"/>
              <a:t>Water is an obvious example</a:t>
            </a:r>
          </a:p>
          <a:p>
            <a:pPr marL="0" indent="0">
              <a:buNone/>
            </a:pPr>
            <a:endParaRPr lang="en-AU" dirty="0"/>
          </a:p>
          <a:p>
            <a:pPr marL="0" indent="0">
              <a:buNone/>
            </a:pPr>
            <a:endParaRPr lang="en-AU" dirty="0" smtClean="0"/>
          </a:p>
          <a:p>
            <a:pPr marL="0" indent="0">
              <a:buNone/>
            </a:pPr>
            <a:endParaRPr lang="en-AU" dirty="0"/>
          </a:p>
          <a:p>
            <a:pPr marL="0" indent="0">
              <a:buNone/>
            </a:pPr>
            <a:r>
              <a:rPr lang="en-AU" dirty="0" smtClean="0"/>
              <a:t>Notice in the previous slide that water reacts with both acids and bases.</a:t>
            </a:r>
          </a:p>
          <a:p>
            <a:pPr marL="0" indent="0">
              <a:buNone/>
            </a:pPr>
            <a:r>
              <a:rPr lang="en-AU" dirty="0" err="1" smtClean="0"/>
              <a:t>Bisulfate</a:t>
            </a:r>
            <a:r>
              <a:rPr lang="en-AU" dirty="0" smtClean="0"/>
              <a:t> is another amphiprotic substance. Construct chemical equations to show this property.</a:t>
            </a:r>
          </a:p>
          <a:p>
            <a:endParaRPr lang="en-AU" dirty="0"/>
          </a:p>
          <a:p>
            <a:endParaRPr lang="en-AU" dirty="0"/>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a:t>
            </a:r>
            <a:endParaRPr lang="en-AU" dirty="0"/>
          </a:p>
        </p:txBody>
      </p:sp>
      <p:pic>
        <p:nvPicPr>
          <p:cNvPr id="1026" name="Picture 2" descr="http://www.chemguide.co.uk/physical/acidbaseeqia/amphoteric.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216587"/>
            <a:ext cx="7832707" cy="93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3549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effectLst>
                  <a:outerShdw blurRad="38100" dist="38100" dir="2700000" algn="tl">
                    <a:srgbClr val="000000">
                      <a:alpha val="43137"/>
                    </a:srgbClr>
                  </a:outerShdw>
                </a:effectLst>
              </a:rPr>
              <a:t>Acid 1  +  Base 2  </a:t>
            </a:r>
            <a:r>
              <a:rPr lang="en-AU" dirty="0" smtClean="0">
                <a:effectLst>
                  <a:outerShdw blurRad="38100" dist="38100" dir="2700000" algn="tl">
                    <a:srgbClr val="000000">
                      <a:alpha val="43137"/>
                    </a:srgbClr>
                  </a:outerShdw>
                </a:effectLst>
                <a:sym typeface="Wingdings" pitchFamily="2" charset="2"/>
              </a:rPr>
              <a:t>  Base 1  +  Acid 2</a:t>
            </a:r>
          </a:p>
          <a:p>
            <a:endParaRPr lang="en-AU" dirty="0">
              <a:effectLst>
                <a:outerShdw blurRad="38100" dist="38100" dir="2700000" algn="tl">
                  <a:srgbClr val="000000">
                    <a:alpha val="43137"/>
                  </a:srgbClr>
                </a:outerShdw>
              </a:effectLst>
              <a:sym typeface="Wingdings" pitchFamily="2" charset="2"/>
            </a:endParaRPr>
          </a:p>
          <a:p>
            <a:endParaRPr lang="en-AU" dirty="0" smtClean="0">
              <a:effectLst>
                <a:outerShdw blurRad="38100" dist="38100" dir="2700000" algn="tl">
                  <a:srgbClr val="000000">
                    <a:alpha val="43137"/>
                  </a:srgbClr>
                </a:outerShdw>
              </a:effectLst>
              <a:sym typeface="Wingdings" pitchFamily="2" charset="2"/>
            </a:endParaRPr>
          </a:p>
          <a:p>
            <a:endParaRPr lang="en-AU" dirty="0">
              <a:effectLst>
                <a:outerShdw blurRad="38100" dist="38100" dir="2700000" algn="tl">
                  <a:srgbClr val="000000">
                    <a:alpha val="43137"/>
                  </a:srgbClr>
                </a:outerShdw>
              </a:effectLst>
              <a:sym typeface="Wingdings" pitchFamily="2" charset="2"/>
            </a:endParaRPr>
          </a:p>
          <a:p>
            <a:r>
              <a:rPr lang="en-AU" dirty="0" smtClean="0">
                <a:effectLst>
                  <a:outerShdw blurRad="38100" dist="38100" dir="2700000" algn="tl">
                    <a:srgbClr val="000000">
                      <a:alpha val="43137"/>
                    </a:srgbClr>
                  </a:outerShdw>
                </a:effectLst>
                <a:sym typeface="Wingdings" pitchFamily="2" charset="2"/>
              </a:rPr>
              <a:t>What does this mean?</a:t>
            </a:r>
          </a:p>
          <a:p>
            <a:pPr lvl="1"/>
            <a:r>
              <a:rPr lang="en-AU" dirty="0" smtClean="0">
                <a:effectLst>
                  <a:outerShdw blurRad="38100" dist="38100" dir="2700000" algn="tl">
                    <a:srgbClr val="000000">
                      <a:alpha val="43137"/>
                    </a:srgbClr>
                  </a:outerShdw>
                </a:effectLst>
                <a:sym typeface="Wingdings" pitchFamily="2" charset="2"/>
              </a:rPr>
              <a:t>An acid reacts and forms a conjugate base which can also accept a proton</a:t>
            </a:r>
          </a:p>
          <a:p>
            <a:pPr lvl="1"/>
            <a:r>
              <a:rPr lang="en-AU" dirty="0" smtClean="0">
                <a:effectLst>
                  <a:outerShdw blurRad="38100" dist="38100" dir="2700000" algn="tl">
                    <a:srgbClr val="000000">
                      <a:alpha val="43137"/>
                    </a:srgbClr>
                  </a:outerShdw>
                </a:effectLst>
                <a:sym typeface="Wingdings" pitchFamily="2" charset="2"/>
              </a:rPr>
              <a:t>A base reacts and forms a conjugate acid which can donate a proton</a:t>
            </a:r>
          </a:p>
          <a:p>
            <a:pPr lvl="1"/>
            <a:r>
              <a:rPr lang="en-AU" dirty="0" smtClean="0">
                <a:effectLst>
                  <a:outerShdw blurRad="38100" dist="38100" dir="2700000" algn="tl">
                    <a:srgbClr val="000000">
                      <a:alpha val="43137"/>
                    </a:srgbClr>
                  </a:outerShdw>
                </a:effectLst>
                <a:sym typeface="Wingdings" pitchFamily="2" charset="2"/>
              </a:rPr>
              <a:t>Conjugate pairs differ only by one H</a:t>
            </a:r>
            <a:r>
              <a:rPr lang="en-AU" baseline="30000" dirty="0" smtClean="0">
                <a:effectLst>
                  <a:outerShdw blurRad="38100" dist="38100" dir="2700000" algn="tl">
                    <a:srgbClr val="000000">
                      <a:alpha val="43137"/>
                    </a:srgbClr>
                  </a:outerShdw>
                </a:effectLst>
                <a:sym typeface="Wingdings" pitchFamily="2" charset="2"/>
              </a:rPr>
              <a:t>+</a:t>
            </a:r>
            <a:endParaRPr lang="en-AU" dirty="0">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(conjugates)</a:t>
            </a:r>
            <a:endParaRPr lang="en-AU" dirty="0">
              <a:effectLst>
                <a:outerShdw blurRad="38100" dist="38100" dir="2700000" algn="tl">
                  <a:srgbClr val="000000">
                    <a:alpha val="43137"/>
                  </a:srgbClr>
                </a:outerShdw>
              </a:effectLst>
            </a:endParaRPr>
          </a:p>
        </p:txBody>
      </p:sp>
      <p:cxnSp>
        <p:nvCxnSpPr>
          <p:cNvPr id="5" name="Straight Arrow Connector 4"/>
          <p:cNvCxnSpPr/>
          <p:nvPr/>
        </p:nvCxnSpPr>
        <p:spPr>
          <a:xfrm flipH="1" flipV="1">
            <a:off x="1187624" y="1988840"/>
            <a:ext cx="288032" cy="50405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475656" y="1988840"/>
            <a:ext cx="2520280" cy="50405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2591780" y="1997496"/>
            <a:ext cx="2196244" cy="63941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788024" y="1997496"/>
            <a:ext cx="648072" cy="63941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1601" y="2636912"/>
            <a:ext cx="1836204" cy="369332"/>
          </a:xfrm>
          <a:prstGeom prst="rect">
            <a:avLst/>
          </a:prstGeom>
          <a:noFill/>
        </p:spPr>
        <p:txBody>
          <a:bodyPr wrap="square" rtlCol="0">
            <a:spAutoFit/>
          </a:bodyPr>
          <a:lstStyle/>
          <a:p>
            <a:r>
              <a:rPr lang="en-AU" dirty="0" smtClean="0">
                <a:effectLst>
                  <a:outerShdw blurRad="38100" dist="38100" dir="2700000" algn="tl">
                    <a:srgbClr val="000000">
                      <a:alpha val="43137"/>
                    </a:srgbClr>
                  </a:outerShdw>
                </a:effectLst>
              </a:rPr>
              <a:t>Conjugate pair 1</a:t>
            </a:r>
            <a:endParaRPr lang="en-AU" dirty="0">
              <a:effectLst>
                <a:outerShdw blurRad="38100" dist="38100" dir="2700000" algn="tl">
                  <a:srgbClr val="000000">
                    <a:alpha val="43137"/>
                  </a:srgbClr>
                </a:outerShdw>
              </a:effectLst>
            </a:endParaRPr>
          </a:p>
        </p:txBody>
      </p:sp>
      <p:sp>
        <p:nvSpPr>
          <p:cNvPr id="15" name="TextBox 14"/>
          <p:cNvSpPr txBox="1"/>
          <p:nvPr/>
        </p:nvSpPr>
        <p:spPr>
          <a:xfrm>
            <a:off x="3869922" y="2791762"/>
            <a:ext cx="1836204" cy="369332"/>
          </a:xfrm>
          <a:prstGeom prst="rect">
            <a:avLst/>
          </a:prstGeom>
          <a:noFill/>
        </p:spPr>
        <p:txBody>
          <a:bodyPr wrap="square" rtlCol="0">
            <a:spAutoFit/>
          </a:bodyPr>
          <a:lstStyle/>
          <a:p>
            <a:r>
              <a:rPr lang="en-AU" dirty="0" smtClean="0">
                <a:effectLst>
                  <a:outerShdw blurRad="38100" dist="38100" dir="2700000" algn="tl">
                    <a:srgbClr val="000000">
                      <a:alpha val="43137"/>
                    </a:srgbClr>
                  </a:outerShdw>
                </a:effectLst>
              </a:rPr>
              <a:t>Conjugate pair 2</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279942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00808"/>
            <a:ext cx="8229600" cy="3168352"/>
          </a:xfrm>
        </p:spPr>
        <p:txBody>
          <a:bodyPr>
            <a:normAutofit/>
          </a:bodyPr>
          <a:lstStyle/>
          <a:p>
            <a:r>
              <a:rPr lang="en-AU" sz="3200" dirty="0" smtClean="0">
                <a:effectLst>
                  <a:outerShdw blurRad="38100" dist="38100" dir="2700000" algn="tl">
                    <a:srgbClr val="000000">
                      <a:alpha val="43137"/>
                    </a:srgbClr>
                  </a:outerShdw>
                </a:effectLst>
              </a:rPr>
              <a:t>Example:</a:t>
            </a:r>
          </a:p>
          <a:p>
            <a:pPr lvl="2"/>
            <a:r>
              <a:rPr lang="en-AU" sz="2800" dirty="0">
                <a:effectLst>
                  <a:outerShdw blurRad="38100" dist="38100" dir="2700000" algn="tl">
                    <a:srgbClr val="000000">
                      <a:alpha val="43137"/>
                    </a:srgbClr>
                  </a:outerShdw>
                </a:effectLst>
              </a:rPr>
              <a:t>HNO</a:t>
            </a:r>
            <a:r>
              <a:rPr lang="en-AU" sz="2800" baseline="-25000" dirty="0">
                <a:effectLst>
                  <a:outerShdw blurRad="38100" dist="38100" dir="2700000" algn="tl">
                    <a:srgbClr val="000000">
                      <a:alpha val="43137"/>
                    </a:srgbClr>
                  </a:outerShdw>
                </a:effectLst>
              </a:rPr>
              <a:t>3</a:t>
            </a:r>
            <a:r>
              <a:rPr lang="en-AU" sz="2800" dirty="0">
                <a:effectLst>
                  <a:outerShdw blurRad="38100" dist="38100" dir="2700000" algn="tl">
                    <a:srgbClr val="000000">
                      <a:alpha val="43137"/>
                    </a:srgbClr>
                  </a:outerShdw>
                </a:effectLst>
              </a:rPr>
              <a:t> + H</a:t>
            </a:r>
            <a:r>
              <a:rPr lang="en-AU" sz="2800" baseline="-25000" dirty="0">
                <a:effectLst>
                  <a:outerShdw blurRad="38100" dist="38100" dir="2700000" algn="tl">
                    <a:srgbClr val="000000">
                      <a:alpha val="43137"/>
                    </a:srgbClr>
                  </a:outerShdw>
                </a:effectLst>
              </a:rPr>
              <a:t>2</a:t>
            </a:r>
            <a:r>
              <a:rPr lang="en-AU" sz="2800" dirty="0">
                <a:effectLst>
                  <a:outerShdw blurRad="38100" dist="38100" dir="2700000" algn="tl">
                    <a:srgbClr val="000000">
                      <a:alpha val="43137"/>
                    </a:srgbClr>
                  </a:outerShdw>
                </a:effectLst>
              </a:rPr>
              <a:t>O &lt;===&gt; H</a:t>
            </a:r>
            <a:r>
              <a:rPr lang="en-AU" sz="2800" baseline="-25000" dirty="0">
                <a:effectLst>
                  <a:outerShdw blurRad="38100" dist="38100" dir="2700000" algn="tl">
                    <a:srgbClr val="000000">
                      <a:alpha val="43137"/>
                    </a:srgbClr>
                  </a:outerShdw>
                </a:effectLst>
              </a:rPr>
              <a:t>3</a:t>
            </a:r>
            <a:r>
              <a:rPr lang="en-AU" sz="2800" dirty="0">
                <a:effectLst>
                  <a:outerShdw blurRad="38100" dist="38100" dir="2700000" algn="tl">
                    <a:srgbClr val="000000">
                      <a:alpha val="43137"/>
                    </a:srgbClr>
                  </a:outerShdw>
                </a:effectLst>
              </a:rPr>
              <a:t>O</a:t>
            </a:r>
            <a:r>
              <a:rPr lang="en-AU" sz="2800" baseline="30000" dirty="0">
                <a:effectLst>
                  <a:outerShdw blurRad="38100" dist="38100" dir="2700000" algn="tl">
                    <a:srgbClr val="000000">
                      <a:alpha val="43137"/>
                    </a:srgbClr>
                  </a:outerShdw>
                </a:effectLst>
              </a:rPr>
              <a:t>+</a:t>
            </a:r>
            <a:r>
              <a:rPr lang="en-AU" sz="2800" dirty="0">
                <a:effectLst>
                  <a:outerShdw blurRad="38100" dist="38100" dir="2700000" algn="tl">
                    <a:srgbClr val="000000">
                      <a:alpha val="43137"/>
                    </a:srgbClr>
                  </a:outerShdw>
                </a:effectLst>
              </a:rPr>
              <a:t> + NO</a:t>
            </a:r>
            <a:r>
              <a:rPr lang="en-AU" sz="2800" baseline="-25000" dirty="0">
                <a:effectLst>
                  <a:outerShdw blurRad="38100" dist="38100" dir="2700000" algn="tl">
                    <a:srgbClr val="000000">
                      <a:alpha val="43137"/>
                    </a:srgbClr>
                  </a:outerShdw>
                </a:effectLst>
              </a:rPr>
              <a:t>3</a:t>
            </a:r>
            <a:r>
              <a:rPr lang="en-AU" sz="2800" dirty="0">
                <a:effectLst>
                  <a:outerShdw blurRad="38100" dist="38100" dir="2700000" algn="tl">
                    <a:srgbClr val="000000">
                      <a:alpha val="43137"/>
                    </a:srgbClr>
                  </a:outerShdw>
                </a:effectLst>
              </a:rPr>
              <a:t>¯ </a:t>
            </a:r>
          </a:p>
          <a:p>
            <a:pPr lvl="2"/>
            <a:endParaRPr lang="en-AU" sz="2800" dirty="0" smtClean="0">
              <a:effectLst>
                <a:outerShdw blurRad="38100" dist="38100" dir="2700000" algn="tl">
                  <a:srgbClr val="000000">
                    <a:alpha val="43137"/>
                  </a:srgbClr>
                </a:outerShdw>
              </a:effectLst>
            </a:endParaRPr>
          </a:p>
          <a:p>
            <a:pPr marL="777240" lvl="2" indent="0">
              <a:buNone/>
            </a:pPr>
            <a:r>
              <a:rPr lang="en-AU" sz="2800" dirty="0" smtClean="0">
                <a:effectLst>
                  <a:outerShdw blurRad="38100" dist="38100" dir="2700000" algn="tl">
                    <a:srgbClr val="000000">
                      <a:alpha val="43137"/>
                    </a:srgbClr>
                  </a:outerShdw>
                </a:effectLst>
              </a:rPr>
              <a:t>Here, nitric acid and the nitrate ion are conjugates and water and the hydronium ion are also conjugates</a:t>
            </a:r>
            <a:r>
              <a:rPr lang="en-AU" dirty="0" smtClean="0">
                <a:effectLst>
                  <a:outerShdw blurRad="38100" dist="38100" dir="2700000" algn="tl">
                    <a:srgbClr val="000000">
                      <a:alpha val="43137"/>
                    </a:srgbClr>
                  </a:outerShdw>
                </a:effectLst>
              </a:rPr>
              <a:t>	</a:t>
            </a: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(conjugates)</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14572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72816"/>
            <a:ext cx="8229600" cy="4464496"/>
          </a:xfrm>
        </p:spPr>
        <p:txBody>
          <a:bodyPr>
            <a:normAutofit/>
          </a:bodyPr>
          <a:lstStyle/>
          <a:p>
            <a:r>
              <a:rPr lang="en-AU" sz="2800" dirty="0" smtClean="0">
                <a:effectLst>
                  <a:outerShdw blurRad="38100" dist="38100" dir="2700000" algn="tl">
                    <a:srgbClr val="000000">
                      <a:alpha val="43137"/>
                    </a:srgbClr>
                  </a:outerShdw>
                </a:effectLst>
              </a:rPr>
              <a:t>Predicting Equilibrium</a:t>
            </a:r>
          </a:p>
          <a:p>
            <a:pPr lvl="1"/>
            <a:r>
              <a:rPr lang="en-AU" sz="2800" dirty="0" smtClean="0">
                <a:effectLst>
                  <a:outerShdw blurRad="38100" dist="38100" dir="2700000" algn="tl">
                    <a:srgbClr val="000000">
                      <a:alpha val="43137"/>
                    </a:srgbClr>
                  </a:outerShdw>
                </a:effectLst>
              </a:rPr>
              <a:t>The direction of acid-base </a:t>
            </a:r>
            <a:r>
              <a:rPr lang="en-AU" sz="2800" dirty="0" err="1" smtClean="0">
                <a:effectLst>
                  <a:outerShdw blurRad="38100" dist="38100" dir="2700000" algn="tl">
                    <a:srgbClr val="000000">
                      <a:alpha val="43137"/>
                    </a:srgbClr>
                  </a:outerShdw>
                </a:effectLst>
              </a:rPr>
              <a:t>equilibria</a:t>
            </a:r>
            <a:r>
              <a:rPr lang="en-AU" sz="2800" dirty="0" smtClean="0">
                <a:effectLst>
                  <a:outerShdw blurRad="38100" dist="38100" dir="2700000" algn="tl">
                    <a:srgbClr val="000000">
                      <a:alpha val="43137"/>
                    </a:srgbClr>
                  </a:outerShdw>
                </a:effectLst>
              </a:rPr>
              <a:t> is away from the stronger acid base side and towards the weaker acid base side</a:t>
            </a:r>
          </a:p>
          <a:p>
            <a:pPr lvl="2"/>
            <a:r>
              <a:rPr lang="en-AU" sz="2400" dirty="0" smtClean="0">
                <a:effectLst>
                  <a:outerShdw blurRad="38100" dist="38100" dir="2700000" algn="tl">
                    <a:srgbClr val="000000">
                      <a:alpha val="43137"/>
                    </a:srgbClr>
                  </a:outerShdw>
                </a:effectLst>
              </a:rPr>
              <a:t>The stronger the acid, the weaker its conjugate base</a:t>
            </a:r>
          </a:p>
          <a:p>
            <a:pPr lvl="2"/>
            <a:r>
              <a:rPr lang="en-AU" sz="2400" dirty="0" smtClean="0">
                <a:effectLst>
                  <a:outerShdw blurRad="38100" dist="38100" dir="2700000" algn="tl">
                    <a:srgbClr val="000000">
                      <a:alpha val="43137"/>
                    </a:srgbClr>
                  </a:outerShdw>
                </a:effectLst>
              </a:rPr>
              <a:t>The stronger the base, the weaker its conjugate acid</a:t>
            </a:r>
          </a:p>
          <a:p>
            <a:endParaRPr lang="en-AU" sz="2800" dirty="0"/>
          </a:p>
          <a:p>
            <a:endParaRPr lang="en-AU" dirty="0"/>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(equilibrium) </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37534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112</TotalTime>
  <Words>605</Words>
  <Application>Microsoft Office PowerPoint</Application>
  <PresentationFormat>On-screen Show (4:3)</PresentationFormat>
  <Paragraphs>67</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Historical Development of Acid/Base Theories</vt:lpstr>
      <vt:lpstr>Antoine Lavoisier (1743-1794)</vt:lpstr>
      <vt:lpstr>Humphrey Davy (1778-1829)</vt:lpstr>
      <vt:lpstr>Svante Arrhenius (1859-1927)</vt:lpstr>
      <vt:lpstr>Bronsted-Lowry (~1923)</vt:lpstr>
      <vt:lpstr>Bronsted-Lowry </vt:lpstr>
      <vt:lpstr>Bronsted-Lowry (conjugates)</vt:lpstr>
      <vt:lpstr>Bronsted-Lowry (conjugates)</vt:lpstr>
      <vt:lpstr>Bronsted-Lowry (equilibrium) </vt:lpstr>
      <vt:lpstr>Bronsted-Lowry (equilibrium)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Historical Development of Acid/Base Theories</dc:title>
  <dc:creator>Robert Slider</dc:creator>
  <cp:lastModifiedBy>Robert Slider</cp:lastModifiedBy>
  <cp:revision>13</cp:revision>
  <dcterms:created xsi:type="dcterms:W3CDTF">2011-02-08T06:31:43Z</dcterms:created>
  <dcterms:modified xsi:type="dcterms:W3CDTF">2011-02-09T00:00:26Z</dcterms:modified>
</cp:coreProperties>
</file>