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9" r:id="rId4"/>
    <p:sldId id="270" r:id="rId5"/>
    <p:sldId id="259" r:id="rId6"/>
    <p:sldId id="258" r:id="rId7"/>
    <p:sldId id="261" r:id="rId8"/>
    <p:sldId id="262" r:id="rId9"/>
    <p:sldId id="263" r:id="rId10"/>
    <p:sldId id="264" r:id="rId11"/>
    <p:sldId id="265" r:id="rId12"/>
    <p:sldId id="260" r:id="rId13"/>
    <p:sldId id="266" r:id="rId14"/>
    <p:sldId id="267" r:id="rId15"/>
    <p:sldId id="268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82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85E397B-9300-4067-98D8-EC9D50212CD2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8FDE52-9437-411E-B109-2FD350E811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Metals used for 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Year 12 Chemistry - Shipwrecks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57166"/>
            <a:ext cx="8229600" cy="104618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Oxidation - Reduction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700213"/>
            <a:ext cx="8229600" cy="4525962"/>
          </a:xfrm>
          <a:prstGeom prst="rect">
            <a:avLst/>
          </a:prstGeom>
        </p:spPr>
        <p:txBody>
          <a:bodyPr/>
          <a:lstStyle/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metal reacting with acid is an example of a redox reaction. Consider the following rxn:</a:t>
            </a: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Zn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+ 2HCl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ZnCl</a:t>
            </a:r>
            <a:r>
              <a:rPr kumimoji="0" lang="en-AU" sz="18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 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+ H</a:t>
            </a:r>
            <a:r>
              <a:rPr kumimoji="0" lang="en-AU" sz="18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(g)</a:t>
            </a: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reaction can be written as an </a:t>
            </a:r>
            <a:r>
              <a:rPr kumimoji="0" lang="en-AU" sz="2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ionic equation</a:t>
            </a:r>
            <a:r>
              <a:rPr kumimoji="0" lang="en-A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Zn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+ 2H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+ 2Cl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Zn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2+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+ 2Cl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-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+ H</a:t>
            </a:r>
            <a:r>
              <a:rPr kumimoji="0" lang="en-AU" sz="18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(g)</a:t>
            </a: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the two chloride ions that appear on both sides of the equation. These are known as </a:t>
            </a:r>
            <a:r>
              <a:rPr kumimoji="0" lang="en-A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spectator ions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These can be removed to give us a </a:t>
            </a:r>
            <a:r>
              <a:rPr kumimoji="0" lang="en-A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 ionic equation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Zn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+ 2H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Zn</a:t>
            </a:r>
            <a:r>
              <a:rPr kumimoji="0" lang="en-AU" sz="18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2+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+ H</a:t>
            </a:r>
            <a:r>
              <a:rPr kumimoji="0" lang="en-AU" sz="18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(g)</a:t>
            </a:r>
          </a:p>
          <a:p>
            <a:pPr marL="420624" marR="0" lvl="0" indent="-384048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Which of these species has been oxidised? Which has been reduced?</a:t>
            </a: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579813" y="3540125"/>
            <a:ext cx="792162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692775" y="3508375"/>
            <a:ext cx="792163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55650" y="3613150"/>
            <a:ext cx="72009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014538" y="5137150"/>
            <a:ext cx="5113337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051050" y="2476500"/>
            <a:ext cx="5113338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9890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Oxidation - Reduction</a:t>
            </a:r>
            <a:endParaRPr kumimoji="0" lang="en-US" sz="4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Zn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+ 2H</a:t>
            </a:r>
            <a:r>
              <a:rPr kumimoji="0" lang="en-AU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Zn</a:t>
            </a:r>
            <a:r>
              <a:rPr kumimoji="0" lang="en-AU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2+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+ H</a:t>
            </a:r>
            <a:r>
              <a:rPr kumimoji="0" lang="en-AU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(g)</a:t>
            </a: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net ionic equation can be written as two </a:t>
            </a:r>
            <a:r>
              <a:rPr kumimoji="0" lang="en-AU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half reactions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Oxidation: zinc dissolves and loses electrons</a:t>
            </a:r>
          </a:p>
          <a:p>
            <a:pPr marL="420624" marR="0" lvl="0" indent="-384048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Zn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Zn</a:t>
            </a:r>
            <a:r>
              <a:rPr kumimoji="0" lang="en-AU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2+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(aq)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+ 2e- (loss of e-)</a:t>
            </a:r>
          </a:p>
          <a:p>
            <a:pPr marL="420624" marR="0" lvl="0" indent="-384048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Reduction: hydrogen ions gain electrons to form H gas</a:t>
            </a:r>
          </a:p>
          <a:p>
            <a:pPr marL="420624" marR="0" lvl="0" indent="-384048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2H</a:t>
            </a:r>
            <a:r>
              <a:rPr kumimoji="0" lang="en-AU" sz="2400" b="0" i="0" u="none" strike="noStrike" kern="1200" cap="none" spc="0" normalizeH="0" baseline="30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(aq)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+ 2e-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H</a:t>
            </a:r>
            <a:r>
              <a:rPr kumimoji="0" lang="en-AU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2</a:t>
            </a:r>
            <a:r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(g) </a:t>
            </a: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(gain of e-)</a:t>
            </a: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Note that combining these two half reactions results in a balance of electrons. Try this process using sulfuric acid.</a:t>
            </a:r>
          </a:p>
          <a:p>
            <a:pPr marL="420624" marR="0" lvl="0" indent="-38404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Rust as a redox reaction</a:t>
            </a:r>
            <a:endParaRPr kumimoji="0" lang="en-A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04800" y="1554163"/>
            <a:ext cx="8686800" cy="45259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all metal corrosion reactions, the metal is oxidised to form a positive metal ion (i.e. loses electrons).</a:t>
            </a: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more reactive the metal, the more likely the metal is to be oxidised.</a:t>
            </a: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Iron is oxidised by oxygen in the presence of water to form rust. The </a:t>
            </a:r>
            <a:r>
              <a:rPr kumimoji="0" lang="en-A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overall reaction </a:t>
            </a: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is:</a:t>
            </a: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384048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4Fe(s) + 3O</a:t>
            </a:r>
            <a:r>
              <a:rPr kumimoji="0" lang="en-AU" sz="2800" i="0" u="none" strike="noStrike" kern="1200" cap="none" spc="0" normalizeH="0" baseline="-25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(g) + 2H</a:t>
            </a:r>
            <a:r>
              <a:rPr kumimoji="0" lang="en-AU" sz="2800" i="0" u="none" strike="noStrike" kern="1200" cap="none" spc="0" normalizeH="0" baseline="-25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O(l) → 2Fe</a:t>
            </a:r>
            <a:r>
              <a:rPr kumimoji="0" lang="en-AU" sz="2800" i="0" u="none" strike="noStrike" kern="1200" cap="none" spc="0" normalizeH="0" baseline="-25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AU" sz="2800" i="0" u="none" strike="noStrike" kern="1200" cap="none" spc="0" normalizeH="0" baseline="-25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 </a:t>
            </a:r>
            <a:r>
              <a:rPr kumimoji="0" lang="en-AU" sz="2800" i="0" u="none" strike="noStrike" kern="1200" cap="none" spc="0" normalizeH="0" baseline="30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xH</a:t>
            </a:r>
            <a:r>
              <a:rPr kumimoji="0" lang="en-AU" sz="2800" i="0" u="none" strike="noStrike" kern="1200" cap="none" spc="0" normalizeH="0" baseline="-2500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O(s) (rusting)</a:t>
            </a:r>
          </a:p>
          <a:p>
            <a:pPr marL="180000" marR="0" lvl="0" indent="-384048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38404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Note: x is a value from 1-3 indicating waters of hydration</a:t>
            </a:r>
            <a:endParaRPr kumimoji="0" lang="en-A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Rust as a redox reaction</a:t>
            </a:r>
            <a:endParaRPr kumimoji="0" lang="en-A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304800" y="1554163"/>
            <a:ext cx="86868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two initial reactions involved in (wet corrosion)rusting are: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Fe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(s) 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→ Fe </a:t>
            </a:r>
            <a:r>
              <a:rPr kumimoji="0" lang="en-AU" sz="30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AU" sz="300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+ 2e– (oxidation)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pt-BR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2(g)</a:t>
            </a:r>
            <a:r>
              <a:rPr kumimoji="0" lang="pt-BR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+ 2H</a:t>
            </a:r>
            <a:r>
              <a:rPr kumimoji="0" lang="pt-BR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pt-BR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pt-BR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(l) </a:t>
            </a:r>
            <a:r>
              <a:rPr kumimoji="0" lang="pt-BR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+ 4e– → 4OH</a:t>
            </a:r>
            <a:r>
              <a:rPr kumimoji="0" lang="pt-BR" sz="30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pt-BR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(aq)  </a:t>
            </a:r>
            <a:r>
              <a:rPr kumimoji="0" lang="pt-BR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(reduction)</a:t>
            </a:r>
            <a:endParaRPr kumimoji="0" lang="pt-BR" sz="3000" i="0" u="none" strike="noStrike" kern="120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t-BR" sz="1200" b="1" i="0" u="none" strike="noStrike" kern="1200" cap="none" spc="0" normalizeH="0" baseline="-25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Iron(II) reacts with hydroxide to form the 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precipitate, 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iron(II) hydroxide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Fe </a:t>
            </a:r>
            <a:r>
              <a:rPr kumimoji="0" lang="en-AU" sz="30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2+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AU" sz="30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+ 2OH</a:t>
            </a:r>
            <a:r>
              <a:rPr kumimoji="0" lang="en-AU" sz="30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AU" sz="30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aq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→ 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Fe(OH)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2(s)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(green rust)</a:t>
            </a:r>
            <a:endParaRPr kumimoji="0" lang="en-AU" sz="3000" i="0" u="none" strike="noStrike" kern="1200" cap="none" spc="0" normalizeH="0" baseline="-25000" noProof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Rust as a redox reaction</a:t>
            </a:r>
            <a:endParaRPr kumimoji="0" lang="en-A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554163"/>
            <a:ext cx="86868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Further exposure to moisture and oxygen leads to the oxidation of 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iron(II)hydroxide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</a:t>
            </a:r>
            <a:r>
              <a:rPr lang="en-AU" sz="28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red-brown iron(III)hydroxide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4Fe(OH)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(s)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+ 2H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(l)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+ O</a:t>
            </a:r>
            <a:r>
              <a:rPr kumimoji="0" lang="en-AU" sz="3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2(g)</a:t>
            </a:r>
            <a:r>
              <a:rPr kumimoji="0" lang="en-A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→ </a:t>
            </a:r>
            <a:r>
              <a:rPr lang="en-AU" sz="28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4Fe(OH)3(s)  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AU" sz="28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Iron(III)hydroxide</a:t>
            </a:r>
            <a:r>
              <a:rPr kumimoji="0" lang="en-A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then dehydrates to form rust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AU" sz="28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2Fe(OH)3 (s) → Fe2O3</a:t>
            </a:r>
            <a:r>
              <a:rPr lang="en-AU" sz="2800" baseline="300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AU" sz="2800" dirty="0" smtClean="0">
                <a:solidFill>
                  <a:srgbClr val="9582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xH2O (s)   (rust)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/>
          <p:cNvSpPr txBox="1">
            <a:spLocks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Rusting is a destructive process</a:t>
            </a:r>
            <a:endParaRPr kumimoji="0" lang="en-A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1285875"/>
            <a:ext cx="6215062" cy="3884613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5286375"/>
            <a:ext cx="82391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Conditions affecting 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conditions required for rust: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Oxygen present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Water present</a:t>
            </a:r>
          </a:p>
          <a:p>
            <a:pPr marL="550926" indent="-514350">
              <a:buNone/>
            </a:pPr>
            <a:endParaRPr lang="en-AU" dirty="0" smtClean="0"/>
          </a:p>
          <a:p>
            <a:pPr marL="550926" indent="-514350">
              <a:buNone/>
            </a:pP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Acceleration of rust can occur in: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Presence of salt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Presence of impurities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Presence of less active metals</a:t>
            </a: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Acidic environments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Areas of </a:t>
            </a:r>
            <a:r>
              <a:rPr lang="en-AU" smtClean="0"/>
              <a:t>mechanical </a:t>
            </a:r>
            <a:r>
              <a:rPr lang="en-AU" smtClean="0"/>
              <a:t>stress</a:t>
            </a:r>
            <a:endParaRPr lang="en-AU" dirty="0" smtClean="0"/>
          </a:p>
          <a:p>
            <a:pPr marL="550926" indent="-514350">
              <a:buFont typeface="+mj-lt"/>
              <a:buAutoNum type="arabicPeriod"/>
            </a:pPr>
            <a:endParaRPr lang="en-AU" dirty="0" smtClean="0"/>
          </a:p>
          <a:p>
            <a:pPr marL="550926" indent="-514350">
              <a:buNone/>
            </a:pPr>
            <a:r>
              <a:rPr lang="en-A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Account for each of these factors that accelerate rust.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Answers (conditions accelerating rusting)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AU" dirty="0" smtClean="0"/>
              <a:t>Salt water is an electrolyte and electrolytes accelerate the redox processes as ions are able to move freely and carry charges that are necessary in redox reactions such as rusting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Impurities can act as the cathode where O</a:t>
            </a:r>
            <a:r>
              <a:rPr lang="en-AU" baseline="-25000" dirty="0" smtClean="0"/>
              <a:t>2</a:t>
            </a:r>
            <a:r>
              <a:rPr lang="en-AU" dirty="0" smtClean="0"/>
              <a:t> is reduced readily – Steel is more likely to rust than pure iron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Contact with less active metals such as Cu or </a:t>
            </a:r>
            <a:r>
              <a:rPr lang="en-US" dirty="0" err="1" smtClean="0"/>
              <a:t>Sn</a:t>
            </a:r>
            <a:r>
              <a:rPr lang="en-US" dirty="0" smtClean="0"/>
              <a:t> means that these less active metals serve as the cathode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Acidic solutions make Fe more soluble</a:t>
            </a:r>
          </a:p>
          <a:p>
            <a:pPr marL="550926" indent="-514350">
              <a:buFont typeface="+mj-lt"/>
              <a:buAutoNum type="arabicPeriod"/>
            </a:pPr>
            <a:r>
              <a:rPr lang="en-AU" dirty="0" smtClean="0"/>
              <a:t>Under stress, individual Fe atoms are less strongly bonded together. This makes it easier for atoms to break away from the crystal lattice as Fe</a:t>
            </a:r>
            <a:r>
              <a:rPr lang="en-AU" baseline="30000" dirty="0" smtClean="0"/>
              <a:t>2+ </a:t>
            </a:r>
            <a:r>
              <a:rPr lang="en-AU" dirty="0" smtClean="0"/>
              <a:t>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Iron/Steel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6972320" cy="4483113"/>
          </a:xfrm>
        </p:spPr>
        <p:txBody>
          <a:bodyPr/>
          <a:lstStyle/>
          <a:p>
            <a:pPr marL="0">
              <a:buNone/>
            </a:pPr>
            <a:r>
              <a:rPr lang="en-AU" dirty="0" smtClean="0"/>
              <a:t>Iron and various forms of steel are the primary metals used in the production of ships because they:</a:t>
            </a:r>
          </a:p>
          <a:p>
            <a:pPr lvl="1"/>
            <a:r>
              <a:rPr lang="en-AU" dirty="0" smtClean="0"/>
              <a:t>Are relatively hard</a:t>
            </a:r>
          </a:p>
          <a:p>
            <a:pPr lvl="1"/>
            <a:r>
              <a:rPr lang="en-AU" dirty="0" smtClean="0"/>
              <a:t>Are mechanically strong</a:t>
            </a:r>
          </a:p>
          <a:p>
            <a:pPr lvl="1"/>
            <a:r>
              <a:rPr lang="en-AU" dirty="0" smtClean="0"/>
              <a:t>Can be worked into different shapes/structures</a:t>
            </a:r>
          </a:p>
          <a:p>
            <a:pPr lvl="1"/>
            <a:r>
              <a:rPr lang="en-AU" dirty="0" smtClean="0"/>
              <a:t>Can be welded</a:t>
            </a:r>
          </a:p>
        </p:txBody>
      </p:sp>
      <p:pic>
        <p:nvPicPr>
          <p:cNvPr id="1026" name="Picture 2" descr="http://letsgetgreen.files.wordpress.com/2007/09/cargo_ship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429000"/>
            <a:ext cx="333375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Steel (Fe + 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58138" cy="132873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AU" dirty="0" smtClean="0"/>
              <a:t>Steel is an alloy in which iron is mixed with carbon and other elements in varying percentages to change its properties. The more carbon the harder and more brittle. Above1.5%, the steel is so brittle, it loses its usefulness. Addition of carbon does not reduce corrosion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57224" y="2928934"/>
          <a:ext cx="7143801" cy="3317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2619393"/>
                <a:gridCol w="2381267"/>
              </a:tblGrid>
              <a:tr h="500066">
                <a:tc>
                  <a:txBody>
                    <a:bodyPr/>
                    <a:lstStyle/>
                    <a:p>
                      <a:r>
                        <a:rPr lang="en-AU" dirty="0" smtClean="0"/>
                        <a:t>% Carbon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Uses</a:t>
                      </a:r>
                      <a:endParaRPr lang="en-US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en-AU" dirty="0" smtClean="0"/>
                        <a:t>Mild (0.2%)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Easily</a:t>
                      </a:r>
                      <a:r>
                        <a:rPr lang="en-AU" baseline="0" dirty="0" smtClean="0"/>
                        <a:t> welded, machined and shaped (malleable)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Nails, chains,</a:t>
                      </a:r>
                      <a:r>
                        <a:rPr lang="en-AU" baseline="0" dirty="0" smtClean="0"/>
                        <a:t> cables</a:t>
                      </a:r>
                      <a:endParaRPr lang="en-US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en-AU" dirty="0" smtClean="0"/>
                        <a:t>Medium/Structural</a:t>
                      </a:r>
                      <a:r>
                        <a:rPr lang="en-AU" baseline="0" dirty="0" smtClean="0"/>
                        <a:t> (0.2-0.5%)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Strong and somewhat malleable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Buildings, railways, girders,</a:t>
                      </a:r>
                      <a:r>
                        <a:rPr lang="en-AU" baseline="0" dirty="0" smtClean="0"/>
                        <a:t> cars, ships</a:t>
                      </a:r>
                      <a:endParaRPr lang="en-US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en-AU" dirty="0" smtClean="0"/>
                        <a:t>High (0.5-1.5%)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Hard, strong, but tends to be brittle. Resists wear. Not very malleable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Small tools</a:t>
                      </a:r>
                      <a:r>
                        <a:rPr lang="en-AU" baseline="0" dirty="0" smtClean="0"/>
                        <a:t> (hammers, axes, scissors), blades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steel additives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2847" y="1600200"/>
          <a:ext cx="8858306" cy="3966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455"/>
                <a:gridCol w="1036059"/>
                <a:gridCol w="984256"/>
                <a:gridCol w="984256"/>
                <a:gridCol w="984256"/>
                <a:gridCol w="984256"/>
                <a:gridCol w="984256"/>
                <a:gridCol w="825507"/>
                <a:gridCol w="1143005"/>
              </a:tblGrid>
              <a:tr h="415626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Element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Mn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US" dirty="0"/>
                    </a:p>
                  </a:txBody>
                  <a:tcPr/>
                </a:tc>
              </a:tr>
              <a:tr h="2056116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Effect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Increase strength, ductility, resist corrosion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hardness,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resist wear and corrosion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strength,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hardness, decrease brittleness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resilience, flexibility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hardness at high temps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strength at high temps and resists corrosion, more easily welded and less brittle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strength, shock resistance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 weight, Improves</a:t>
                      </a:r>
                      <a:r>
                        <a:rPr kumimoji="0" lang="en-A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fatigue resistance, more easily welded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494304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Uses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Vehicle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gears, crankshafts. Found in stainless steel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Gears, axles, ball bearings, tools. Found in stainless steel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Rifle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barrels, gears, axles, safes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Springs,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transformers, magnets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 speed cutting tools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Gears, drive shafts,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aircraft, pressure vessels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Bearings, tools,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axles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A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Ships,</a:t>
                      </a:r>
                      <a:r>
                        <a:rPr kumimoji="0" lang="en-A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electromagnets</a:t>
                      </a:r>
                      <a:endParaRPr kumimoji="0"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4786346" cy="4525963"/>
          </a:xfrm>
        </p:spPr>
        <p:txBody>
          <a:bodyPr/>
          <a:lstStyle/>
          <a:p>
            <a:pPr>
              <a:buNone/>
            </a:pPr>
            <a:r>
              <a:rPr lang="en-AU" sz="2400" dirty="0" smtClean="0"/>
              <a:t>Corrosion is a general term that refers to the deterioration of materials reacting with chemicals. It is mostly associated with the effect of water and oxygen on metals (often on iron).</a:t>
            </a:r>
          </a:p>
          <a:p>
            <a:pPr>
              <a:buNone/>
            </a:pPr>
            <a:r>
              <a:rPr lang="en-AU" sz="2400" dirty="0" smtClean="0"/>
              <a:t>The corrosion of metals involves redox reactions where the metal is oxidised to a positive ion.</a:t>
            </a:r>
            <a:endParaRPr lang="en-US" sz="2400" dirty="0" smtClean="0"/>
          </a:p>
        </p:txBody>
      </p:sp>
      <p:pic>
        <p:nvPicPr>
          <p:cNvPr id="16386" name="Picture 2" descr="http://www.corrosion.com.au/assets/0001/0512/Corro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3674" y="1993096"/>
            <a:ext cx="3754606" cy="2936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Active/</a:t>
            </a:r>
            <a:r>
              <a:rPr lang="en-AU" dirty="0" err="1" smtClean="0"/>
              <a:t>Passivating</a:t>
            </a:r>
            <a:r>
              <a:rPr lang="en-AU" dirty="0" smtClean="0"/>
              <a:t> 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464347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sz="2400" dirty="0" smtClean="0">
                <a:solidFill>
                  <a:srgbClr val="FF0000"/>
                </a:solidFill>
              </a:rPr>
              <a:t>Active metal</a:t>
            </a:r>
            <a:r>
              <a:rPr lang="en-AU" sz="2400" dirty="0" smtClean="0"/>
              <a:t>: refers to a metal that is reactive/easily oxidised in air. This is relative (e.g. Zn is more active than Fe)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>
                <a:solidFill>
                  <a:srgbClr val="FF0000"/>
                </a:solidFill>
              </a:rPr>
              <a:t>Passive metal</a:t>
            </a:r>
            <a:r>
              <a:rPr lang="en-AU" sz="2400" dirty="0" smtClean="0"/>
              <a:t>: refers to a metal that is unreactive as it forms a protective oxide layer on its surface. E.g. Al forms a protective oxide coating Al</a:t>
            </a:r>
            <a:r>
              <a:rPr lang="en-AU" sz="2400" baseline="-25000" dirty="0" smtClean="0"/>
              <a:t>2</a:t>
            </a:r>
            <a:r>
              <a:rPr lang="en-AU" sz="2400" dirty="0" smtClean="0"/>
              <a:t>O</a:t>
            </a:r>
            <a:r>
              <a:rPr lang="en-AU" sz="2400" baseline="-25000" dirty="0" smtClean="0"/>
              <a:t>3. </a:t>
            </a:r>
            <a:r>
              <a:rPr lang="en-AU" sz="2400" dirty="0" smtClean="0"/>
              <a:t>Others include </a:t>
            </a:r>
            <a:r>
              <a:rPr lang="en-AU" sz="2400" dirty="0" err="1" smtClean="0"/>
              <a:t>Pb</a:t>
            </a:r>
            <a:r>
              <a:rPr lang="en-AU" sz="2400" dirty="0" smtClean="0"/>
              <a:t>, Zn, Cr.</a:t>
            </a:r>
            <a:endParaRPr lang="en-US" sz="2400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600076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/>
              <a:t>A more active metal can be used as a “sacrificial anode” to protect a less active metal from corrosion (more about this later).</a:t>
            </a:r>
            <a:endParaRPr lang="en-US" i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3504" y="1643050"/>
            <a:ext cx="3866168" cy="4112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AU" sz="2400" dirty="0">
                <a:latin typeface="Franklin Gothic Book" pitchFamily="34" charset="0"/>
              </a:rPr>
              <a:t>The reactions of metals with oxygen, water and acids involve the metals losing electrons to form +</a:t>
            </a:r>
            <a:r>
              <a:rPr lang="en-AU" sz="2400" dirty="0" err="1">
                <a:latin typeface="Franklin Gothic Book" pitchFamily="34" charset="0"/>
              </a:rPr>
              <a:t>ve</a:t>
            </a:r>
            <a:r>
              <a:rPr lang="en-AU" sz="2400" dirty="0">
                <a:latin typeface="Franklin Gothic Book" pitchFamily="34" charset="0"/>
              </a:rPr>
              <a:t> metal ions.</a:t>
            </a:r>
          </a:p>
          <a:p>
            <a:pPr marL="609600" indent="-609600" algn="ctr">
              <a:lnSpc>
                <a:spcPct val="80000"/>
              </a:lnSpc>
              <a:spcBef>
                <a:spcPct val="20000"/>
              </a:spcBef>
              <a:defRPr/>
            </a:pPr>
            <a:endParaRPr lang="en-AU" sz="2400" dirty="0">
              <a:latin typeface="Franklin Gothic Book" pitchFamily="34" charset="0"/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AU" sz="2400" dirty="0">
                <a:solidFill>
                  <a:schemeClr val="hlink"/>
                </a:solidFill>
                <a:latin typeface="Franklin Gothic Book" pitchFamily="34" charset="0"/>
              </a:rPr>
              <a:t>When an atom loses one or more electrons, it is </a:t>
            </a:r>
            <a:r>
              <a:rPr lang="en-AU" sz="2400" b="1" u="sng" dirty="0">
                <a:solidFill>
                  <a:schemeClr val="hlink"/>
                </a:solidFill>
                <a:latin typeface="Franklin Gothic Book" pitchFamily="34" charset="0"/>
              </a:rPr>
              <a:t>oxidised</a:t>
            </a:r>
            <a:r>
              <a:rPr lang="en-AU" sz="2400" b="1" dirty="0">
                <a:solidFill>
                  <a:schemeClr val="hlink"/>
                </a:solidFill>
                <a:latin typeface="Franklin Gothic Book" pitchFamily="34" charset="0"/>
              </a:rPr>
              <a:t>.</a:t>
            </a:r>
            <a:r>
              <a:rPr lang="en-AU" sz="2400" dirty="0">
                <a:solidFill>
                  <a:schemeClr val="hlink"/>
                </a:solidFill>
                <a:latin typeface="Franklin Gothic Book" pitchFamily="34" charset="0"/>
              </a:rPr>
              <a:t> If an atom gains electrons, it is </a:t>
            </a:r>
            <a:r>
              <a:rPr lang="en-AU" sz="2400" b="1" u="sng" dirty="0">
                <a:solidFill>
                  <a:schemeClr val="hlink"/>
                </a:solidFill>
                <a:latin typeface="Franklin Gothic Book" pitchFamily="34" charset="0"/>
              </a:rPr>
              <a:t>reduced</a:t>
            </a:r>
            <a:r>
              <a:rPr lang="en-AU" sz="2400" b="1" dirty="0">
                <a:solidFill>
                  <a:schemeClr val="hlink"/>
                </a:solidFill>
                <a:latin typeface="Franklin Gothic Book" pitchFamily="34" charset="0"/>
              </a:rPr>
              <a:t>. </a:t>
            </a:r>
            <a:r>
              <a:rPr lang="en-AU" sz="2400" dirty="0">
                <a:solidFill>
                  <a:schemeClr val="hlink"/>
                </a:solidFill>
                <a:latin typeface="Franklin Gothic Book" pitchFamily="34" charset="0"/>
              </a:rPr>
              <a:t>Therefore: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endParaRPr lang="en-AU" sz="2400" dirty="0">
              <a:solidFill>
                <a:schemeClr val="hlink"/>
              </a:solidFill>
              <a:latin typeface="Franklin Gothic Book" pitchFamily="34" charset="0"/>
            </a:endParaRPr>
          </a:p>
          <a:p>
            <a:pPr marL="609600" indent="-6096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A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Oxidation</a:t>
            </a:r>
            <a:r>
              <a:rPr lang="en-A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is loss of e-</a:t>
            </a:r>
          </a:p>
          <a:p>
            <a:pPr marL="609600" indent="-6096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A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Reduction</a:t>
            </a:r>
            <a:r>
              <a:rPr lang="en-A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is gain of e-</a:t>
            </a:r>
          </a:p>
          <a:p>
            <a:pPr marL="609600" indent="-609600" algn="ctr">
              <a:lnSpc>
                <a:spcPct val="80000"/>
              </a:lnSpc>
              <a:spcBef>
                <a:spcPct val="20000"/>
              </a:spcBef>
              <a:defRPr/>
            </a:pPr>
            <a:endParaRPr lang="en-AU" sz="2400" dirty="0">
              <a:solidFill>
                <a:schemeClr val="tx2"/>
              </a:solidFill>
              <a:latin typeface="Franklin Gothic Book" pitchFamily="34" charset="0"/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AU" sz="2400" dirty="0">
                <a:solidFill>
                  <a:schemeClr val="hlink"/>
                </a:solidFill>
                <a:latin typeface="Franklin Gothic Book" pitchFamily="34" charset="0"/>
              </a:rPr>
              <a:t>In any equation, there is no overall loss or gain of e-. Therefore, oxidation and reduction occur simultaneously and are known as </a:t>
            </a:r>
            <a:r>
              <a:rPr lang="en-AU" sz="2400" b="1" u="sng" dirty="0" err="1">
                <a:solidFill>
                  <a:schemeClr val="hlink"/>
                </a:solidFill>
                <a:latin typeface="Franklin Gothic Book" pitchFamily="34" charset="0"/>
              </a:rPr>
              <a:t>redox</a:t>
            </a:r>
            <a:r>
              <a:rPr lang="en-AU" sz="2400" b="1" u="sng" dirty="0">
                <a:solidFill>
                  <a:schemeClr val="hlink"/>
                </a:solidFill>
                <a:latin typeface="Franklin Gothic Book" pitchFamily="34" charset="0"/>
              </a:rPr>
              <a:t> reactions.</a:t>
            </a:r>
            <a:endParaRPr lang="en-AU" sz="2400" dirty="0">
              <a:solidFill>
                <a:schemeClr val="hlink"/>
              </a:solidFill>
              <a:latin typeface="Franklin Gothic Book" pitchFamily="34" charset="0"/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endParaRPr lang="en-AU" sz="2400" dirty="0">
              <a:latin typeface="Franklin Gothic Book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285720" y="714356"/>
            <a:ext cx="8686800" cy="78581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Oxidation-Reduction (REDOX)</a:t>
            </a:r>
            <a:br>
              <a:rPr kumimoji="0" lang="en-A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AU" sz="4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ps.prenhall.com/wps/media/objects/165/169060/tool04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000240"/>
            <a:ext cx="3829050" cy="394335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20" y="428604"/>
            <a:ext cx="7929618" cy="98871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Redox reactions are a transfer of e</a:t>
            </a:r>
            <a:r>
              <a:rPr lang="en-AU" baseline="30000" dirty="0" smtClean="0"/>
              <a:t>-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857364"/>
            <a:ext cx="45720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Remember that redox reactions involve the </a:t>
            </a:r>
            <a:r>
              <a:rPr lang="en-AU" sz="2400" dirty="0" smtClean="0">
                <a:solidFill>
                  <a:srgbClr val="FF0000"/>
                </a:solidFill>
              </a:rPr>
              <a:t>transfer of electrons </a:t>
            </a:r>
            <a:r>
              <a:rPr lang="en-AU" sz="2400" dirty="0" smtClean="0"/>
              <a:t>from one species to another</a:t>
            </a:r>
          </a:p>
          <a:p>
            <a:endParaRPr lang="en-AU" sz="2400" dirty="0" smtClean="0"/>
          </a:p>
          <a:p>
            <a:r>
              <a:rPr lang="en-AU" sz="2400" dirty="0" smtClean="0"/>
              <a:t>The substance that is oxidised provides e</a:t>
            </a:r>
            <a:r>
              <a:rPr lang="en-AU" sz="2400" baseline="30000" dirty="0" smtClean="0"/>
              <a:t>-</a:t>
            </a:r>
            <a:r>
              <a:rPr lang="en-AU" sz="2400" dirty="0" smtClean="0"/>
              <a:t> to the substance that is reduced</a:t>
            </a:r>
          </a:p>
          <a:p>
            <a:endParaRPr lang="en-AU" sz="2400" dirty="0" smtClean="0"/>
          </a:p>
          <a:p>
            <a:r>
              <a:rPr lang="en-AU" sz="2400" dirty="0" smtClean="0"/>
              <a:t>In the activity series to the right, those on the top are the most easily oxidised (have lowest E</a:t>
            </a:r>
            <a:r>
              <a:rPr lang="en-AU" sz="2400" baseline="30000" dirty="0" smtClean="0"/>
              <a:t>0</a:t>
            </a:r>
            <a:r>
              <a:rPr lang="en-AU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9890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Oxidation - Reduction</a:t>
            </a:r>
            <a:endParaRPr kumimoji="0" lang="en-US" sz="4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852988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A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Oxidation States (some rules)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AU" sz="2400" b="1" i="0" u="sng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oxidation state of a free element (i.e. not part of a compound) is zero (e.g. Zn(s), O</a:t>
            </a:r>
            <a:r>
              <a:rPr kumimoji="0" lang="en-A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(g))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oxidation state of an element in an ionic compound is equal the electrical charge on its ion. (e.g. Na</a:t>
            </a:r>
            <a:r>
              <a:rPr kumimoji="0" lang="en-AU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+1)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Oxidation states of elements in covalent compounds are calculated as if they were ionic. The most electronegative atom (closest to F in the periodic table) is assumed to gain electrons. (e.g. NH</a:t>
            </a:r>
            <a:r>
              <a:rPr kumimoji="0" lang="en-A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N = -3, H = +1)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sum of the oxidation states of all the elements in a compound is zero.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oxidation state of oxygen in a compound is normally -2, except for peroxides, when it is -1. (e.g. H</a:t>
            </a:r>
            <a:r>
              <a:rPr kumimoji="0" lang="en-A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AU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H = 1, O = -1)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Tx/>
              <a:buAutoNum type="arabicPeriod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oxidation state of hydrogen in a compound is normally +1, except for metal hydrides, when it is -1. (e.g. </a:t>
            </a:r>
            <a:r>
              <a:rPr kumimoji="0" lang="en-A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NaH</a:t>
            </a: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Na = 1, H = -1)</a:t>
            </a: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ct val="1500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371</TotalTime>
  <Words>1403</Words>
  <Application>Microsoft Office PowerPoint</Application>
  <PresentationFormat>On-screen Show (4:3)</PresentationFormat>
  <Paragraphs>152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Technic</vt:lpstr>
      <vt:lpstr>Metals used for ships</vt:lpstr>
      <vt:lpstr>Iron/Steel ships</vt:lpstr>
      <vt:lpstr>Steel (Fe + C)</vt:lpstr>
      <vt:lpstr>Other steel additives</vt:lpstr>
      <vt:lpstr>Corrosion</vt:lpstr>
      <vt:lpstr>Active/Passivating metals</vt:lpstr>
      <vt:lpstr>Slide 7</vt:lpstr>
      <vt:lpstr>Redox reactions are a transfer of e-</vt:lpstr>
      <vt:lpstr>Slide 9</vt:lpstr>
      <vt:lpstr>Slide 10</vt:lpstr>
      <vt:lpstr>Slide 11</vt:lpstr>
      <vt:lpstr>Slide 12</vt:lpstr>
      <vt:lpstr>Slide 13</vt:lpstr>
      <vt:lpstr>Slide 14</vt:lpstr>
      <vt:lpstr>Slide 15</vt:lpstr>
      <vt:lpstr>Conditions affecting rust</vt:lpstr>
      <vt:lpstr>Answers (conditions accelerating rusting)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Metals used for ships</dc:title>
  <dc:creator>Anti-Virus Installation</dc:creator>
  <cp:lastModifiedBy>robert_slider</cp:lastModifiedBy>
  <cp:revision>20</cp:revision>
  <dcterms:created xsi:type="dcterms:W3CDTF">2010-06-09T06:58:15Z</dcterms:created>
  <dcterms:modified xsi:type="dcterms:W3CDTF">2010-06-17T03:26:00Z</dcterms:modified>
</cp:coreProperties>
</file>