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0" r:id="rId4"/>
    <p:sldId id="262" r:id="rId5"/>
    <p:sldId id="263" r:id="rId6"/>
    <p:sldId id="258" r:id="rId7"/>
    <p:sldId id="259" r:id="rId8"/>
    <p:sldId id="261"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127" autoAdjust="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F5D1B7-0C89-4595-9B04-366E0400A659}" type="datetimeFigureOut">
              <a:rPr lang="en-US" smtClean="0"/>
              <a:pPr/>
              <a:t>6/14/2010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39AE29-6606-4401-8BA6-D2C3A72CDC2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Note the units for saturated oxygen</a:t>
            </a:r>
            <a:r>
              <a:rPr lang="en-AU" baseline="0" dirty="0" smtClean="0"/>
              <a:t> in the graph are micro moles of oxygen, meaning the unit is 32 micrograms/L. </a:t>
            </a:r>
            <a:r>
              <a:rPr lang="en-AU" dirty="0" smtClean="0"/>
              <a:t>Salinity is shown as lines for 0, 10, 20, 30 and 40, apparently without units. Reporting salinity in this way is the current standard, and the salinities thus reported are on the 'practical salinity scale'. Since we emphasize the importance of always giving units, you should learn to think about salinity in 'practical salinity units' or '</a:t>
            </a:r>
            <a:r>
              <a:rPr lang="en-AU" dirty="0" err="1" smtClean="0"/>
              <a:t>psu</a:t>
            </a:r>
            <a:r>
              <a:rPr lang="en-AU" dirty="0" smtClean="0"/>
              <a:t>'. </a:t>
            </a:r>
            <a:endParaRPr lang="en-US" dirty="0"/>
          </a:p>
        </p:txBody>
      </p:sp>
      <p:sp>
        <p:nvSpPr>
          <p:cNvPr id="4" name="Slide Number Placeholder 3"/>
          <p:cNvSpPr>
            <a:spLocks noGrp="1"/>
          </p:cNvSpPr>
          <p:nvPr>
            <p:ph type="sldNum" sz="quarter" idx="10"/>
          </p:nvPr>
        </p:nvSpPr>
        <p:spPr/>
        <p:txBody>
          <a:bodyPr/>
          <a:lstStyle/>
          <a:p>
            <a:fld id="{E239AE29-6606-4401-8BA6-D2C3A72CDC2D}"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Note</a:t>
            </a:r>
            <a:r>
              <a:rPr lang="en-AU" baseline="0" dirty="0" smtClean="0"/>
              <a:t> that Oxygen is higher in the sea than the air due to photosynthesis. Argon is higher due to it’s relatively high solubility in water. Carbon dioxide is higher due to equilibrium reactions with the bicarbonate ion that is soluble in water.</a:t>
            </a:r>
            <a:endParaRPr lang="en-US" dirty="0"/>
          </a:p>
        </p:txBody>
      </p:sp>
      <p:sp>
        <p:nvSpPr>
          <p:cNvPr id="4" name="Slide Number Placeholder 3"/>
          <p:cNvSpPr>
            <a:spLocks noGrp="1"/>
          </p:cNvSpPr>
          <p:nvPr>
            <p:ph type="sldNum" sz="quarter" idx="10"/>
          </p:nvPr>
        </p:nvSpPr>
        <p:spPr/>
        <p:txBody>
          <a:bodyPr/>
          <a:lstStyle/>
          <a:p>
            <a:fld id="{E239AE29-6606-4401-8BA6-D2C3A72CDC2D}"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448DB5E5-6B2F-4587-B260-0ED4360D947B}" type="datetimeFigureOut">
              <a:rPr lang="en-US"/>
              <a:pPr>
                <a:defRPr/>
              </a:pPr>
              <a:t>6/14/2010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1241F769-5929-4F87-8E1B-22920171830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888B139-0154-480E-ABBD-A1793B474F47}" type="datetimeFigureOut">
              <a:rPr lang="en-US"/>
              <a:pPr>
                <a:defRPr/>
              </a:pPr>
              <a:t>6/14/2010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7CDBAF0-9393-4B72-8C65-B3471C39CE5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3161C15-747F-4C27-AB29-D90D36793149}" type="datetimeFigureOut">
              <a:rPr lang="en-US"/>
              <a:pPr>
                <a:defRPr/>
              </a:pPr>
              <a:t>6/14/2010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725BD66-C91F-4C9A-9063-F56AC285C4F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5875064-BEC2-4E69-B02B-E92E7E472776}" type="datetimeFigureOut">
              <a:rPr lang="en-US"/>
              <a:pPr>
                <a:defRPr/>
              </a:pPr>
              <a:t>6/14/2010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03A6CA6-FDAD-48D5-9EDA-E8F715EB8AF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C75C983-1B2C-426F-83DD-5D947778389C}" type="datetimeFigureOut">
              <a:rPr lang="en-US"/>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E1D0FE-FF35-400B-9284-131C963EC47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F9BD78F-952A-4527-BB3F-2B891E4B642D}" type="datetimeFigureOut">
              <a:rPr lang="en-US"/>
              <a:pPr>
                <a:defRPr/>
              </a:pPr>
              <a:t>6/14/2010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BAA85FA-F67B-4F6F-97CA-57B3489DAE3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DADCD6BD-C140-4B46-9B76-3295CCFE6F9D}" type="datetimeFigureOut">
              <a:rPr lang="en-US"/>
              <a:pPr>
                <a:defRPr/>
              </a:pPr>
              <a:t>6/14/2010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643486D-93C1-4184-BDA4-32795383DEA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E9F9E16E-9626-48DE-847F-901E6B5D74F4}" type="datetimeFigureOut">
              <a:rPr lang="en-US"/>
              <a:pPr>
                <a:defRPr/>
              </a:pPr>
              <a:t>6/14/2010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C07E6677-EB18-4BE2-86BE-28E88A6B34E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85228E67-74EE-48DC-817D-153B59C71BC8}" type="datetimeFigureOut">
              <a:rPr lang="en-US"/>
              <a:pPr>
                <a:defRPr/>
              </a:pPr>
              <a:t>6/14/2010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DA63480-80AB-455E-B075-200486B5AA2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DD826C09-496B-4BCC-99FD-527A6749B57D}" type="datetimeFigureOut">
              <a:rPr lang="en-US"/>
              <a:pPr>
                <a:defRPr/>
              </a:pPr>
              <a:t>6/14/2010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A68662F-0C82-466C-8E06-23C5CC39EF9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71CD0D8-17A7-4756-B9FD-B28037CFF656}" type="datetimeFigureOut">
              <a:rPr lang="en-US"/>
              <a:pPr>
                <a:defRPr/>
              </a:pPr>
              <a:t>6/14/2010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D4F714C2-8D0A-4710-82F5-931175FF84F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C57AFD00-9928-4FEA-BA86-1712F8627AF3}" type="datetimeFigureOut">
              <a:rPr lang="en-US"/>
              <a:pPr>
                <a:defRPr/>
              </a:pPr>
              <a:t>6/14/2010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B675D4B8-F965-4D7A-B0A5-D3B41C38D04C}"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3" r:id="rId1"/>
    <p:sldLayoutId id="2147483675" r:id="rId2"/>
    <p:sldLayoutId id="2147483684" r:id="rId3"/>
    <p:sldLayoutId id="2147483676" r:id="rId4"/>
    <p:sldLayoutId id="2147483677" r:id="rId5"/>
    <p:sldLayoutId id="2147483678" r:id="rId6"/>
    <p:sldLayoutId id="2147483679" r:id="rId7"/>
    <p:sldLayoutId id="2147483680" r:id="rId8"/>
    <p:sldLayoutId id="2147483685" r:id="rId9"/>
    <p:sldLayoutId id="2147483681" r:id="rId10"/>
    <p:sldLayoutId id="2147483682"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www.uic.edu/.../mike/spring2003/lect04.htm" TargetMode="External"/><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4LoiInUoRMQ"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www.lifesciences.napier.ac.uk/.../Ocycle06.htm" TargetMode="External"/><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3" Type="http://schemas.openxmlformats.org/officeDocument/2006/relationships/hyperlink" Target="http://www.waterencyclopedia.com/Re-St/Sea-Water-Gases-in.html"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AU" dirty="0" smtClean="0"/>
              <a:t>Minerals in the Oceans</a:t>
            </a:r>
            <a:endParaRPr lang="en-US" dirty="0"/>
          </a:p>
        </p:txBody>
      </p:sp>
      <p:sp>
        <p:nvSpPr>
          <p:cNvPr id="5123" name="Subtitle 2"/>
          <p:cNvSpPr>
            <a:spLocks noGrp="1"/>
          </p:cNvSpPr>
          <p:nvPr>
            <p:ph type="subTitle" idx="1"/>
          </p:nvPr>
        </p:nvSpPr>
        <p:spPr>
          <a:xfrm>
            <a:off x="533400" y="3228975"/>
            <a:ext cx="7854950" cy="1752600"/>
          </a:xfrm>
        </p:spPr>
        <p:txBody>
          <a:bodyPr/>
          <a:lstStyle/>
          <a:p>
            <a:pPr marR="0"/>
            <a:r>
              <a:rPr lang="en-AU" smtClean="0"/>
              <a:t>Year 12 Chemistry - Shipwrecks</a:t>
            </a: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704850"/>
            <a:ext cx="8229600" cy="938213"/>
          </a:xfrm>
        </p:spPr>
        <p:txBody>
          <a:bodyPr/>
          <a:lstStyle/>
          <a:p>
            <a:r>
              <a:rPr lang="en-AU" smtClean="0"/>
              <a:t>Minerals in oceans</a:t>
            </a:r>
            <a:endParaRPr lang="en-US" smtClean="0"/>
          </a:p>
        </p:txBody>
      </p:sp>
      <p:sp>
        <p:nvSpPr>
          <p:cNvPr id="6147" name="Content Placeholder 2"/>
          <p:cNvSpPr>
            <a:spLocks noGrp="1"/>
          </p:cNvSpPr>
          <p:nvPr>
            <p:ph idx="1"/>
          </p:nvPr>
        </p:nvSpPr>
        <p:spPr>
          <a:xfrm>
            <a:off x="428625" y="1785938"/>
            <a:ext cx="8229600" cy="4389437"/>
          </a:xfrm>
        </p:spPr>
        <p:txBody>
          <a:bodyPr/>
          <a:lstStyle/>
          <a:p>
            <a:r>
              <a:rPr lang="en-AU" sz="2400" dirty="0" smtClean="0"/>
              <a:t>Oceans contain an average of 3.5% (35 g/L) of salts</a:t>
            </a:r>
          </a:p>
          <a:p>
            <a:r>
              <a:rPr lang="en-AU" sz="2400" dirty="0" smtClean="0"/>
              <a:t>Colder regions (polar waters) contain less and warmer regions (tropical waters) contain more</a:t>
            </a:r>
          </a:p>
          <a:p>
            <a:r>
              <a:rPr lang="en-AU" sz="2400" dirty="0" smtClean="0"/>
              <a:t>Salts produce a high level of ions </a:t>
            </a:r>
            <a:r>
              <a:rPr lang="en-AU" sz="2400" dirty="0" smtClean="0"/>
              <a:t>in </a:t>
            </a:r>
            <a:r>
              <a:rPr lang="en-AU" sz="2400" dirty="0" smtClean="0"/>
              <a:t>solutions, making them electrolytes, which allows redox reactions to occur.</a:t>
            </a:r>
            <a:endParaRPr lang="en-US" sz="2400" dirty="0" smtClean="0"/>
          </a:p>
        </p:txBody>
      </p:sp>
      <p:pic>
        <p:nvPicPr>
          <p:cNvPr id="6148" name="Picture 2" descr="http://www.physicalgeography.net/fundamentals/images/seasalts.gif"/>
          <p:cNvPicPr>
            <a:picLocks noChangeAspect="1" noChangeArrowheads="1"/>
          </p:cNvPicPr>
          <p:nvPr/>
        </p:nvPicPr>
        <p:blipFill>
          <a:blip r:embed="rId2" cstate="print"/>
          <a:srcRect/>
          <a:stretch>
            <a:fillRect/>
          </a:stretch>
        </p:blipFill>
        <p:spPr bwMode="auto">
          <a:xfrm>
            <a:off x="4429125" y="4000500"/>
            <a:ext cx="3500438" cy="2071688"/>
          </a:xfrm>
          <a:prstGeom prst="rect">
            <a:avLst/>
          </a:prstGeom>
          <a:noFill/>
          <a:ln w="9525">
            <a:noFill/>
            <a:miter lim="800000"/>
            <a:headEnd/>
            <a:tailEnd/>
          </a:ln>
        </p:spPr>
      </p:pic>
      <p:sp>
        <p:nvSpPr>
          <p:cNvPr id="5" name="TextBox 4"/>
          <p:cNvSpPr txBox="1"/>
          <p:nvPr/>
        </p:nvSpPr>
        <p:spPr>
          <a:xfrm>
            <a:off x="571472" y="4357694"/>
            <a:ext cx="3214710" cy="1477328"/>
          </a:xfrm>
          <a:prstGeom prst="rect">
            <a:avLst/>
          </a:prstGeom>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spAutoFit/>
          </a:bodyPr>
          <a:lstStyle/>
          <a:p>
            <a:pPr fontAlgn="auto">
              <a:spcBef>
                <a:spcPts val="0"/>
              </a:spcBef>
              <a:spcAft>
                <a:spcPts val="0"/>
              </a:spcAft>
              <a:defRPr/>
            </a:pPr>
            <a:r>
              <a:rPr lang="en-AU" i="1" dirty="0">
                <a:latin typeface="+mn-lt"/>
              </a:rPr>
              <a:t>Electrolyte:  a substance which when dissolved in a solvent such as water, or when molten, is able to conduct an electric current during electrolysis</a:t>
            </a:r>
            <a:endParaRPr lang="en-US" i="1" dirty="0">
              <a:latin typeface="+mn-lt"/>
            </a:endParaRPr>
          </a:p>
        </p:txBody>
      </p:sp>
      <p:sp>
        <p:nvSpPr>
          <p:cNvPr id="6" name="TextBox 5"/>
          <p:cNvSpPr txBox="1"/>
          <p:nvPr/>
        </p:nvSpPr>
        <p:spPr>
          <a:xfrm>
            <a:off x="4429125" y="6143625"/>
            <a:ext cx="3857625" cy="338138"/>
          </a:xfrm>
          <a:prstGeom prst="rect">
            <a:avLst/>
          </a:prstGeom>
          <a:noFill/>
        </p:spPr>
        <p:txBody>
          <a:bodyPr>
            <a:spAutoFit/>
          </a:bodyPr>
          <a:lstStyle/>
          <a:p>
            <a:pPr fontAlgn="auto">
              <a:spcBef>
                <a:spcPts val="0"/>
              </a:spcBef>
              <a:spcAft>
                <a:spcPts val="0"/>
              </a:spcAft>
              <a:defRPr/>
            </a:pPr>
            <a:r>
              <a:rPr lang="en-AU" sz="1600" i="1" dirty="0">
                <a:effectLst>
                  <a:outerShdw blurRad="38100" dist="38100" dir="2700000" algn="tl">
                    <a:srgbClr val="000000">
                      <a:alpha val="43137"/>
                    </a:srgbClr>
                  </a:outerShdw>
                </a:effectLst>
                <a:latin typeface="+mn-lt"/>
              </a:rPr>
              <a:t>The percentage of ions in the oceans</a:t>
            </a:r>
            <a:endParaRPr lang="en-US" sz="1600" i="1" dirty="0">
              <a:effectLst>
                <a:outerShdw blurRad="38100" dist="38100" dir="2700000" algn="tl">
                  <a:srgbClr val="000000">
                    <a:alpha val="43137"/>
                  </a:srgbClr>
                </a:outerShdw>
              </a:effectLst>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85794"/>
            <a:ext cx="8305800" cy="867524"/>
          </a:xfrm>
        </p:spPr>
        <p:txBody>
          <a:bodyPr/>
          <a:lstStyle/>
          <a:p>
            <a:r>
              <a:rPr lang="en-AU" dirty="0" smtClean="0"/>
              <a:t>Sources of Minerals</a:t>
            </a:r>
            <a:endParaRPr lang="en-US" dirty="0"/>
          </a:p>
        </p:txBody>
      </p:sp>
      <p:pic>
        <p:nvPicPr>
          <p:cNvPr id="35842" name="Picture 2" descr="http://media.rd.com/rd/images/rdc/books/most-scenic-drives-in-america/central-states-north-shore-drive-af.jpg"/>
          <p:cNvPicPr>
            <a:picLocks noChangeAspect="1" noChangeArrowheads="1"/>
          </p:cNvPicPr>
          <p:nvPr/>
        </p:nvPicPr>
        <p:blipFill>
          <a:blip r:embed="rId2" cstate="print"/>
          <a:srcRect/>
          <a:stretch>
            <a:fillRect/>
          </a:stretch>
        </p:blipFill>
        <p:spPr bwMode="auto">
          <a:xfrm>
            <a:off x="428596" y="2285992"/>
            <a:ext cx="4686300" cy="3105150"/>
          </a:xfrm>
          <a:prstGeom prst="rect">
            <a:avLst/>
          </a:prstGeom>
          <a:noFill/>
        </p:spPr>
      </p:pic>
      <p:sp>
        <p:nvSpPr>
          <p:cNvPr id="5" name="TextBox 4"/>
          <p:cNvSpPr txBox="1"/>
          <p:nvPr/>
        </p:nvSpPr>
        <p:spPr>
          <a:xfrm>
            <a:off x="5214942" y="1857364"/>
            <a:ext cx="3500462" cy="3939540"/>
          </a:xfrm>
          <a:prstGeom prst="rect">
            <a:avLst/>
          </a:prstGeom>
          <a:noFill/>
        </p:spPr>
        <p:txBody>
          <a:bodyPr wrap="square" rtlCol="0">
            <a:spAutoFit/>
          </a:bodyPr>
          <a:lstStyle/>
          <a:p>
            <a:r>
              <a:rPr lang="en-AU" sz="2400" u="sng" dirty="0" smtClean="0"/>
              <a:t>Salts from the land</a:t>
            </a:r>
          </a:p>
          <a:p>
            <a:endParaRPr lang="en-AU" dirty="0"/>
          </a:p>
          <a:p>
            <a:pPr algn="just"/>
            <a:r>
              <a:rPr lang="en-AU" sz="1600" dirty="0" smtClean="0"/>
              <a:t>The Earth has a significant amount of minerals within soils and rocks that are soluble in water. </a:t>
            </a:r>
            <a:r>
              <a:rPr lang="en-US" sz="1600" dirty="0" smtClean="0"/>
              <a:t>Rain water seeps into the soil and dissolves these minerals, carrying them via waterways to the oceans. This process is known as </a:t>
            </a:r>
            <a:r>
              <a:rPr lang="en-US" sz="1600" u="sng" dirty="0" smtClean="0">
                <a:effectLst>
                  <a:outerShdw blurRad="38100" dist="38100" dir="2700000" algn="tl">
                    <a:srgbClr val="000000">
                      <a:alpha val="43137"/>
                    </a:srgbClr>
                  </a:outerShdw>
                </a:effectLst>
              </a:rPr>
              <a:t>leaching</a:t>
            </a:r>
            <a:r>
              <a:rPr lang="en-US" sz="1600" dirty="0" smtClean="0"/>
              <a:t>. </a:t>
            </a:r>
          </a:p>
          <a:p>
            <a:pPr algn="just"/>
            <a:endParaRPr lang="en-US" sz="1600" dirty="0"/>
          </a:p>
          <a:p>
            <a:pPr algn="just"/>
            <a:r>
              <a:rPr lang="en-US" sz="1600" dirty="0" smtClean="0"/>
              <a:t>The concentration of particular salts depends on the rocks (e.g. limestone will have high concentrations of Ca and carbonate ions).</a:t>
            </a:r>
            <a:endParaRPr lang="en-A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938962"/>
          </a:xfrm>
        </p:spPr>
        <p:txBody>
          <a:bodyPr/>
          <a:lstStyle/>
          <a:p>
            <a:r>
              <a:rPr lang="en-AU" dirty="0" smtClean="0"/>
              <a:t>Sources of Minerals</a:t>
            </a:r>
            <a:endParaRPr lang="en-US" dirty="0"/>
          </a:p>
        </p:txBody>
      </p:sp>
      <p:pic>
        <p:nvPicPr>
          <p:cNvPr id="36866" name="Picture 2" descr="http://www.uic.edu/classes/bios/bios100/summer2002/blacksmoker.jpg"/>
          <p:cNvPicPr>
            <a:picLocks noChangeAspect="1" noChangeArrowheads="1"/>
          </p:cNvPicPr>
          <p:nvPr/>
        </p:nvPicPr>
        <p:blipFill>
          <a:blip r:embed="rId2" cstate="print"/>
          <a:srcRect/>
          <a:stretch>
            <a:fillRect/>
          </a:stretch>
        </p:blipFill>
        <p:spPr bwMode="auto">
          <a:xfrm>
            <a:off x="1" y="1785926"/>
            <a:ext cx="6072198" cy="4554149"/>
          </a:xfrm>
          <a:prstGeom prst="rect">
            <a:avLst/>
          </a:prstGeom>
          <a:noFill/>
        </p:spPr>
      </p:pic>
      <p:sp>
        <p:nvSpPr>
          <p:cNvPr id="4" name="TextBox 3"/>
          <p:cNvSpPr txBox="1"/>
          <p:nvPr/>
        </p:nvSpPr>
        <p:spPr>
          <a:xfrm>
            <a:off x="5500694" y="1928802"/>
            <a:ext cx="3357586" cy="3939540"/>
          </a:xfrm>
          <a:prstGeom prst="rect">
            <a:avLst/>
          </a:prstGeom>
          <a:noFill/>
        </p:spPr>
        <p:txBody>
          <a:bodyPr wrap="square" rtlCol="0">
            <a:spAutoFit/>
          </a:bodyPr>
          <a:lstStyle/>
          <a:p>
            <a:r>
              <a:rPr lang="en-AU" sz="2000" b="1" u="sng" dirty="0" smtClean="0"/>
              <a:t>Hydrothermal vents (“black smokers”)</a:t>
            </a:r>
          </a:p>
          <a:p>
            <a:endParaRPr lang="en-AU" dirty="0"/>
          </a:p>
          <a:p>
            <a:r>
              <a:rPr lang="en-AU" sz="1600" dirty="0" smtClean="0"/>
              <a:t>Where tectonic plates  beneath the ocean meet and are moving apart, molten material comes into contact with sea water. This sea water becomes superheated and dissolves surrounding minerals which rise into the oceans forming hydrothermal vents. Some minerals precipitate when meeting the cold water, but some stay dissolved and are dispersed in the oceans.</a:t>
            </a:r>
            <a:endParaRPr lang="en-US" sz="1600" dirty="0"/>
          </a:p>
        </p:txBody>
      </p:sp>
      <p:sp>
        <p:nvSpPr>
          <p:cNvPr id="5" name="TextBox 4"/>
          <p:cNvSpPr txBox="1"/>
          <p:nvPr/>
        </p:nvSpPr>
        <p:spPr>
          <a:xfrm>
            <a:off x="2143108" y="6429396"/>
            <a:ext cx="5357850" cy="261610"/>
          </a:xfrm>
          <a:prstGeom prst="rect">
            <a:avLst/>
          </a:prstGeom>
          <a:noFill/>
        </p:spPr>
        <p:txBody>
          <a:bodyPr wrap="square" rtlCol="0">
            <a:spAutoFit/>
          </a:bodyPr>
          <a:lstStyle/>
          <a:p>
            <a:r>
              <a:rPr lang="en-AU" sz="1100" dirty="0" smtClean="0"/>
              <a:t>Source: </a:t>
            </a:r>
            <a:r>
              <a:rPr lang="en-US" sz="1100" dirty="0">
                <a:effectLst>
                  <a:outerShdw blurRad="38100" dist="38100" dir="2700000" algn="tl">
                    <a:srgbClr val="000000">
                      <a:alpha val="43137"/>
                    </a:srgbClr>
                  </a:outerShdw>
                </a:effectLst>
                <a:hlinkClick r:id="rId3"/>
              </a:rPr>
              <a:t>www.uic.edu/.../</a:t>
            </a:r>
            <a:r>
              <a:rPr lang="en-US" sz="1100" dirty="0" smtClean="0">
                <a:effectLst>
                  <a:outerShdw blurRad="38100" dist="38100" dir="2700000" algn="tl">
                    <a:srgbClr val="000000">
                      <a:alpha val="43137"/>
                    </a:srgbClr>
                  </a:outerShdw>
                </a:effectLst>
                <a:hlinkClick r:id="rId3"/>
              </a:rPr>
              <a:t>mike/spring2003/lect04.htm</a:t>
            </a:r>
            <a:r>
              <a:rPr lang="en-US" sz="1100" dirty="0" smtClean="0">
                <a:effectLst>
                  <a:outerShdw blurRad="38100" dist="38100" dir="2700000" algn="tl">
                    <a:srgbClr val="000000">
                      <a:alpha val="43137"/>
                    </a:srgbClr>
                  </a:outerShdw>
                </a:effectLst>
              </a:rPr>
              <a:t> </a:t>
            </a:r>
            <a:endParaRPr lang="en-US" sz="11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Hydrothermal vents</a:t>
            </a:r>
            <a:endParaRPr lang="en-US" dirty="0"/>
          </a:p>
        </p:txBody>
      </p:sp>
      <p:sp>
        <p:nvSpPr>
          <p:cNvPr id="4" name="Content Placeholder 3"/>
          <p:cNvSpPr>
            <a:spLocks noGrp="1"/>
          </p:cNvSpPr>
          <p:nvPr>
            <p:ph idx="1"/>
          </p:nvPr>
        </p:nvSpPr>
        <p:spPr>
          <a:xfrm>
            <a:off x="457200" y="2428868"/>
            <a:ext cx="8229600" cy="3895732"/>
          </a:xfrm>
        </p:spPr>
        <p:txBody>
          <a:bodyPr/>
          <a:lstStyle/>
          <a:p>
            <a:pPr>
              <a:buNone/>
            </a:pPr>
            <a:r>
              <a:rPr lang="en-AU" dirty="0" smtClean="0"/>
              <a:t>Click </a:t>
            </a:r>
            <a:r>
              <a:rPr lang="en-AU" dirty="0" smtClean="0">
                <a:hlinkClick r:id="rId2"/>
              </a:rPr>
              <a:t>here</a:t>
            </a:r>
            <a:r>
              <a:rPr lang="en-AU" dirty="0" smtClean="0"/>
              <a:t> to see a video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229600" cy="795338"/>
          </a:xfrm>
        </p:spPr>
        <p:txBody>
          <a:bodyPr>
            <a:normAutofit fontScale="90000"/>
          </a:bodyPr>
          <a:lstStyle/>
          <a:p>
            <a:pPr fontAlgn="auto">
              <a:spcAft>
                <a:spcPts val="0"/>
              </a:spcAft>
              <a:defRPr/>
            </a:pPr>
            <a:r>
              <a:rPr lang="en-AU" dirty="0" smtClean="0"/>
              <a:t>Dissolved Gases in the oceans</a:t>
            </a:r>
            <a:endParaRPr lang="en-US" dirty="0"/>
          </a:p>
        </p:txBody>
      </p:sp>
      <p:pic>
        <p:nvPicPr>
          <p:cNvPr id="7173" name="Picture 5" descr="http://greenzoneenergy.com/images/49bc906a9b4b4c0f15dd295eee912df5_Ocean_Waves_Free_Screensaver.jpg"/>
          <p:cNvPicPr>
            <a:picLocks noChangeAspect="1" noChangeArrowheads="1"/>
          </p:cNvPicPr>
          <p:nvPr/>
        </p:nvPicPr>
        <p:blipFill>
          <a:blip r:embed="rId3" cstate="print"/>
          <a:srcRect/>
          <a:stretch>
            <a:fillRect/>
          </a:stretch>
        </p:blipFill>
        <p:spPr bwMode="auto">
          <a:xfrm>
            <a:off x="5429256" y="3000372"/>
            <a:ext cx="2871776" cy="2153832"/>
          </a:xfrm>
          <a:prstGeom prst="rect">
            <a:avLst/>
          </a:prstGeom>
          <a:noFill/>
        </p:spPr>
      </p:pic>
      <p:sp>
        <p:nvSpPr>
          <p:cNvPr id="5" name="TextBox 4"/>
          <p:cNvSpPr txBox="1"/>
          <p:nvPr/>
        </p:nvSpPr>
        <p:spPr>
          <a:xfrm>
            <a:off x="5357818" y="5214950"/>
            <a:ext cx="2786082" cy="1169551"/>
          </a:xfrm>
          <a:prstGeom prst="rect">
            <a:avLst/>
          </a:prstGeom>
          <a:noFill/>
        </p:spPr>
        <p:txBody>
          <a:bodyPr wrap="square" rtlCol="0">
            <a:spAutoFit/>
          </a:bodyPr>
          <a:lstStyle/>
          <a:p>
            <a:pPr indent="-274320" fontAlgn="auto">
              <a:spcAft>
                <a:spcPts val="0"/>
              </a:spcAft>
              <a:buClr>
                <a:schemeClr val="accent3"/>
              </a:buClr>
              <a:defRPr/>
            </a:pPr>
            <a:r>
              <a:rPr lang="en-AU" sz="1400" dirty="0"/>
              <a:t>Many </a:t>
            </a:r>
            <a:r>
              <a:rPr lang="en-AU" sz="1400" dirty="0" smtClean="0"/>
              <a:t>gases </a:t>
            </a:r>
            <a:r>
              <a:rPr lang="en-AU" sz="1400" dirty="0"/>
              <a:t>are added to seawater from the atmosphere through the constant stirring of the sea surface by wind and waves. </a:t>
            </a:r>
          </a:p>
        </p:txBody>
      </p:sp>
      <p:pic>
        <p:nvPicPr>
          <p:cNvPr id="7177" name="Picture 9" descr="water oxygen saturation as a function of &#10;temperature and salinity"/>
          <p:cNvPicPr>
            <a:picLocks noChangeAspect="1" noChangeArrowheads="1"/>
          </p:cNvPicPr>
          <p:nvPr/>
        </p:nvPicPr>
        <p:blipFill>
          <a:blip r:embed="rId4" cstate="print"/>
          <a:srcRect/>
          <a:stretch>
            <a:fillRect/>
          </a:stretch>
        </p:blipFill>
        <p:spPr bwMode="auto">
          <a:xfrm>
            <a:off x="428596" y="2697016"/>
            <a:ext cx="4786346" cy="3583538"/>
          </a:xfrm>
          <a:prstGeom prst="rect">
            <a:avLst/>
          </a:prstGeom>
          <a:noFill/>
        </p:spPr>
      </p:pic>
      <p:sp>
        <p:nvSpPr>
          <p:cNvPr id="7" name="TextBox 6"/>
          <p:cNvSpPr txBox="1"/>
          <p:nvPr/>
        </p:nvSpPr>
        <p:spPr>
          <a:xfrm>
            <a:off x="714348" y="6143644"/>
            <a:ext cx="4286280" cy="707886"/>
          </a:xfrm>
          <a:prstGeom prst="rect">
            <a:avLst/>
          </a:prstGeom>
          <a:noFill/>
        </p:spPr>
        <p:txBody>
          <a:bodyPr wrap="square" rtlCol="0">
            <a:spAutoFit/>
          </a:bodyPr>
          <a:lstStyle/>
          <a:p>
            <a:r>
              <a:rPr lang="en-AU" sz="1200" dirty="0" smtClean="0"/>
              <a:t>The higher the temp/salinity the less the gases will dissolve.</a:t>
            </a:r>
          </a:p>
          <a:p>
            <a:r>
              <a:rPr lang="en-AU" sz="1000" i="1" dirty="0" smtClean="0"/>
              <a:t>Source: </a:t>
            </a:r>
            <a:r>
              <a:rPr lang="en-US" sz="1000" i="1" dirty="0">
                <a:solidFill>
                  <a:schemeClr val="bg2">
                    <a:lumMod val="50000"/>
                  </a:schemeClr>
                </a:solidFill>
                <a:effectLst>
                  <a:outerShdw blurRad="38100" dist="38100" dir="2700000" algn="tl">
                    <a:srgbClr val="000000">
                      <a:alpha val="43137"/>
                    </a:srgbClr>
                  </a:outerShdw>
                </a:effectLst>
                <a:hlinkClick r:id="rId5"/>
              </a:rPr>
              <a:t>www.lifesciences.napier.ac.uk/.../</a:t>
            </a:r>
            <a:r>
              <a:rPr lang="en-US" sz="1000" i="1" dirty="0" smtClean="0">
                <a:solidFill>
                  <a:schemeClr val="bg2">
                    <a:lumMod val="50000"/>
                  </a:schemeClr>
                </a:solidFill>
                <a:effectLst>
                  <a:outerShdw blurRad="38100" dist="38100" dir="2700000" algn="tl">
                    <a:srgbClr val="000000">
                      <a:alpha val="43137"/>
                    </a:srgbClr>
                  </a:outerShdw>
                </a:effectLst>
                <a:hlinkClick r:id="rId5"/>
              </a:rPr>
              <a:t>Ocycle06.htm</a:t>
            </a:r>
            <a:r>
              <a:rPr lang="en-US" sz="1000" i="1" dirty="0" smtClean="0">
                <a:solidFill>
                  <a:schemeClr val="bg2">
                    <a:lumMod val="50000"/>
                  </a:schemeClr>
                </a:solidFill>
                <a:effectLst>
                  <a:outerShdw blurRad="38100" dist="38100" dir="2700000" algn="tl">
                    <a:srgbClr val="000000">
                      <a:alpha val="43137"/>
                    </a:srgbClr>
                  </a:outerShdw>
                </a:effectLst>
              </a:rPr>
              <a:t> </a:t>
            </a:r>
            <a:endParaRPr lang="en-AU" sz="1000" i="1" dirty="0" smtClean="0">
              <a:solidFill>
                <a:schemeClr val="bg2">
                  <a:lumMod val="50000"/>
                </a:schemeClr>
              </a:solidFill>
              <a:effectLst>
                <a:outerShdw blurRad="38100" dist="38100" dir="2700000" algn="tl">
                  <a:srgbClr val="000000">
                    <a:alpha val="43137"/>
                  </a:srgbClr>
                </a:outerShdw>
              </a:effectLst>
            </a:endParaRPr>
          </a:p>
          <a:p>
            <a:endParaRPr lang="en-US" dirty="0"/>
          </a:p>
        </p:txBody>
      </p:sp>
      <p:sp>
        <p:nvSpPr>
          <p:cNvPr id="3" name="Content Placeholder 2"/>
          <p:cNvSpPr>
            <a:spLocks noGrp="1"/>
          </p:cNvSpPr>
          <p:nvPr>
            <p:ph idx="1"/>
          </p:nvPr>
        </p:nvSpPr>
        <p:spPr>
          <a:xfrm>
            <a:off x="428596" y="1500174"/>
            <a:ext cx="7901014" cy="1428748"/>
          </a:xfrm>
        </p:spPr>
        <p:txBody>
          <a:bodyPr>
            <a:normAutofit/>
          </a:bodyPr>
          <a:lstStyle/>
          <a:p>
            <a:pPr marL="274320" indent="-274320" fontAlgn="auto">
              <a:spcAft>
                <a:spcPts val="0"/>
              </a:spcAft>
              <a:buClr>
                <a:schemeClr val="accent3"/>
              </a:buClr>
              <a:buFont typeface="Wingdings 2"/>
              <a:buChar char=""/>
              <a:defRPr/>
            </a:pPr>
            <a:r>
              <a:rPr lang="en-AU" sz="1600" dirty="0" smtClean="0"/>
              <a:t>Seawater also contains small amounts of dissolved gases. </a:t>
            </a:r>
          </a:p>
          <a:p>
            <a:pPr marL="274320" indent="-274320" fontAlgn="auto">
              <a:spcAft>
                <a:spcPts val="0"/>
              </a:spcAft>
              <a:buClr>
                <a:schemeClr val="accent3"/>
              </a:buClr>
              <a:buFont typeface="Wingdings 2"/>
              <a:buChar char=""/>
              <a:defRPr/>
            </a:pPr>
            <a:r>
              <a:rPr lang="en-AU" sz="1600" dirty="0" smtClean="0"/>
              <a:t>Some of the important atmospheric gases found in seawater include: </a:t>
            </a:r>
            <a:r>
              <a:rPr lang="en-AU" sz="1600" b="1" dirty="0" smtClean="0"/>
              <a:t>nitrogen, oxygen, carbon dioxide </a:t>
            </a:r>
            <a:r>
              <a:rPr lang="en-AU" sz="1600" dirty="0" smtClean="0"/>
              <a:t>(in the form of bicarbonate HCO</a:t>
            </a:r>
            <a:r>
              <a:rPr lang="en-AU" sz="1600" baseline="-25000" dirty="0" smtClean="0"/>
              <a:t>3</a:t>
            </a:r>
            <a:r>
              <a:rPr lang="en-AU" sz="1600" dirty="0" smtClean="0"/>
              <a:t>). Compared to the other atmospheric gases, the amount of </a:t>
            </a:r>
            <a:r>
              <a:rPr lang="en-AU" sz="1600" b="1" dirty="0" smtClean="0"/>
              <a:t>carbon dioxide</a:t>
            </a:r>
            <a:r>
              <a:rPr lang="en-AU" sz="1600" dirty="0" smtClean="0"/>
              <a:t> dissolved in saturated seawater is unusually large.</a:t>
            </a:r>
            <a:endParaRPr lang="en-AU" dirty="0" smtClean="0"/>
          </a:p>
          <a:p>
            <a:pPr marL="274320" indent="-274320" fontAlgn="auto">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928663" y="928670"/>
          <a:ext cx="6858050" cy="4857784"/>
        </p:xfrm>
        <a:graphic>
          <a:graphicData uri="http://schemas.openxmlformats.org/drawingml/2006/table">
            <a:tbl>
              <a:tblPr/>
              <a:tblGrid>
                <a:gridCol w="1768091"/>
                <a:gridCol w="1696653"/>
                <a:gridCol w="1696653"/>
                <a:gridCol w="1696653"/>
              </a:tblGrid>
              <a:tr h="492681">
                <a:tc gridSpan="4">
                  <a:txBody>
                    <a:bodyPr/>
                    <a:lstStyle/>
                    <a:p>
                      <a:r>
                        <a:rPr lang="en-AU" sz="1400" b="1" dirty="0"/>
                        <a:t>GASES IN AIR AND DISSOLVED IN SEA WATER AT EQUILIBRIUM WITH AIR </a:t>
                      </a:r>
                      <a:endParaRPr lang="en-AU" sz="1400" dirty="0"/>
                    </a:p>
                  </a:txBody>
                  <a:tcPr marL="54919" marR="54919" marT="27459" marB="27459"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492681">
                <a:tc gridSpan="4">
                  <a:txBody>
                    <a:bodyPr/>
                    <a:lstStyle/>
                    <a:p>
                      <a:r>
                        <a:rPr lang="en-AU" sz="1100" dirty="0"/>
                        <a:t>The percentage of gases in sea water is based on the total gases dissolved in sea water at equilibrium with air. </a:t>
                      </a:r>
                    </a:p>
                  </a:txBody>
                  <a:tcPr marL="54919" marR="54919" marT="27459" marB="27459"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704351">
                <a:tc>
                  <a:txBody>
                    <a:bodyPr/>
                    <a:lstStyle/>
                    <a:p>
                      <a:r>
                        <a:rPr lang="en-US" sz="1100" b="1" dirty="0"/>
                        <a:t>Gas </a:t>
                      </a:r>
                      <a:endParaRPr lang="en-US" sz="1100" dirty="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b="1" dirty="0"/>
                        <a:t>Chemical Symbol </a:t>
                      </a:r>
                      <a:endParaRPr lang="en-US" sz="1100" dirty="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b="1" dirty="0"/>
                        <a:t>Percentage in Air </a:t>
                      </a:r>
                      <a:endParaRPr lang="en-US" sz="1100" dirty="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b="1" dirty="0"/>
                        <a:t>Percentage in Sea Water </a:t>
                      </a:r>
                      <a:endParaRPr lang="en-US" sz="1100" dirty="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Nitrogen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N </a:t>
                      </a:r>
                      <a:r>
                        <a:rPr lang="en-US" sz="1100" baseline="-25000"/>
                        <a:t>2 </a:t>
                      </a:r>
                      <a:endParaRPr lang="en-US" sz="110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78.08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62.6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Oxygen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O </a:t>
                      </a:r>
                      <a:r>
                        <a:rPr lang="en-US" sz="1100" baseline="-25000"/>
                        <a:t>2 </a:t>
                      </a:r>
                      <a:endParaRPr lang="en-US" sz="110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20.95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34.3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Argon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Ar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0.934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1.6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594">
                <a:tc>
                  <a:txBody>
                    <a:bodyPr/>
                    <a:lstStyle/>
                    <a:p>
                      <a:pPr algn="l"/>
                      <a:r>
                        <a:rPr lang="en-US" sz="1100"/>
                        <a:t>Carbon Dioxide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CO </a:t>
                      </a:r>
                      <a:r>
                        <a:rPr lang="en-US" sz="1100" baseline="-25000" dirty="0"/>
                        <a:t>2 </a:t>
                      </a:r>
                      <a:endParaRPr lang="en-US" sz="1100" dirty="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0.033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1.4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Neon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Ne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0.0018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0.00097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Helium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He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0.00052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0.00023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Methane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CH </a:t>
                      </a:r>
                      <a:r>
                        <a:rPr lang="en-US" sz="1100" baseline="-25000"/>
                        <a:t>4 </a:t>
                      </a:r>
                      <a:endParaRPr lang="en-US" sz="1100"/>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0.00020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0.00038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Krypton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Kr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0.00011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0.00038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5263">
                <a:tc>
                  <a:txBody>
                    <a:bodyPr/>
                    <a:lstStyle/>
                    <a:p>
                      <a:pPr algn="l"/>
                      <a:r>
                        <a:rPr lang="en-US" sz="1100"/>
                        <a:t>Carbon Monoxide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CO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0.000015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0.000017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5118">
                <a:tc>
                  <a:txBody>
                    <a:bodyPr/>
                    <a:lstStyle/>
                    <a:p>
                      <a:pPr algn="l"/>
                      <a:r>
                        <a:rPr lang="en-US" sz="1100"/>
                        <a:t>Nitrous Oxide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N </a:t>
                      </a:r>
                      <a:r>
                        <a:rPr lang="en-US" sz="1100" baseline="-25000"/>
                        <a:t>2 </a:t>
                      </a:r>
                      <a:r>
                        <a:rPr lang="en-US" sz="1100"/>
                        <a:t>O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0.000050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0.0015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012">
                <a:tc>
                  <a:txBody>
                    <a:bodyPr/>
                    <a:lstStyle/>
                    <a:p>
                      <a:pPr algn="l"/>
                      <a:r>
                        <a:rPr lang="en-US" sz="1100"/>
                        <a:t>Xenon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Xe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a:t>0.0000087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100" dirty="0"/>
                        <a:t>0.000054 </a:t>
                      </a:r>
                    </a:p>
                  </a:txBody>
                  <a:tcPr marL="54919" marR="54919" marT="27459" marB="274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571472" y="6143644"/>
            <a:ext cx="5143536" cy="246221"/>
          </a:xfrm>
          <a:prstGeom prst="rect">
            <a:avLst/>
          </a:prstGeom>
          <a:noFill/>
        </p:spPr>
        <p:txBody>
          <a:bodyPr wrap="square" rtlCol="0">
            <a:spAutoFit/>
          </a:bodyPr>
          <a:lstStyle/>
          <a:p>
            <a:r>
              <a:rPr lang="en-AU" sz="1000" dirty="0" smtClean="0"/>
              <a:t>Source: </a:t>
            </a:r>
            <a:r>
              <a:rPr lang="en-AU" sz="1000" dirty="0" smtClean="0">
                <a:effectLst>
                  <a:outerShdw blurRad="38100" dist="38100" dir="2700000" algn="tl">
                    <a:srgbClr val="000000">
                      <a:alpha val="43137"/>
                    </a:srgbClr>
                  </a:outerShdw>
                </a:effectLst>
                <a:hlinkClick r:id="rId3"/>
              </a:rPr>
              <a:t>http://www.waterencyclopedia.com/Re-St/Sea-Water-Gases-in.html</a:t>
            </a:r>
            <a:r>
              <a:rPr lang="en-AU" sz="1000" dirty="0" smtClean="0">
                <a:effectLst>
                  <a:outerShdw blurRad="38100" dist="38100" dir="2700000" algn="tl">
                    <a:srgbClr val="000000">
                      <a:alpha val="43137"/>
                    </a:srgbClr>
                  </a:outerShdw>
                </a:effectLst>
              </a:rPr>
              <a:t> </a:t>
            </a:r>
            <a:endParaRPr lang="en-US" sz="10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938962"/>
          </a:xfrm>
        </p:spPr>
        <p:txBody>
          <a:bodyPr/>
          <a:lstStyle/>
          <a:p>
            <a:r>
              <a:rPr lang="en-AU" dirty="0" smtClean="0"/>
              <a:t>Dissolved Oxygen</a:t>
            </a:r>
            <a:endParaRPr lang="en-US" dirty="0"/>
          </a:p>
        </p:txBody>
      </p:sp>
      <p:pic>
        <p:nvPicPr>
          <p:cNvPr id="33794" name="Picture 2" descr="http://www.rsbs.anu.edu.au/O2/Images/disolved%20oxygen%20deep.png"/>
          <p:cNvPicPr>
            <a:picLocks noChangeAspect="1" noChangeArrowheads="1"/>
          </p:cNvPicPr>
          <p:nvPr/>
        </p:nvPicPr>
        <p:blipFill>
          <a:blip r:embed="rId2" cstate="print"/>
          <a:srcRect/>
          <a:stretch>
            <a:fillRect/>
          </a:stretch>
        </p:blipFill>
        <p:spPr bwMode="auto">
          <a:xfrm>
            <a:off x="571472" y="1928802"/>
            <a:ext cx="6667500" cy="2076450"/>
          </a:xfrm>
          <a:prstGeom prst="rect">
            <a:avLst/>
          </a:prstGeom>
          <a:noFill/>
        </p:spPr>
      </p:pic>
      <p:sp>
        <p:nvSpPr>
          <p:cNvPr id="4" name="TextBox 3"/>
          <p:cNvSpPr txBox="1"/>
          <p:nvPr/>
        </p:nvSpPr>
        <p:spPr>
          <a:xfrm>
            <a:off x="642910" y="4214818"/>
            <a:ext cx="4643470" cy="369332"/>
          </a:xfrm>
          <a:prstGeom prst="rect">
            <a:avLst/>
          </a:prstGeom>
          <a:noFill/>
        </p:spPr>
        <p:txBody>
          <a:bodyPr wrap="square" rtlCol="0">
            <a:spAutoFit/>
          </a:bodyPr>
          <a:lstStyle/>
          <a:p>
            <a:r>
              <a:rPr lang="en-AU" dirty="0" smtClean="0"/>
              <a:t>Can you explain the oxygen curve above?</a:t>
            </a:r>
            <a:endParaRPr lang="en-US" dirty="0"/>
          </a:p>
        </p:txBody>
      </p:sp>
      <p:sp>
        <p:nvSpPr>
          <p:cNvPr id="5" name="TextBox 4"/>
          <p:cNvSpPr txBox="1"/>
          <p:nvPr/>
        </p:nvSpPr>
        <p:spPr>
          <a:xfrm>
            <a:off x="714348" y="4857760"/>
            <a:ext cx="7215238" cy="1569660"/>
          </a:xfrm>
          <a:prstGeom prst="rect">
            <a:avLst/>
          </a:prstGeom>
          <a:noFill/>
        </p:spPr>
        <p:txBody>
          <a:bodyPr wrap="square" rtlCol="0">
            <a:spAutoFit/>
          </a:bodyPr>
          <a:lstStyle/>
          <a:p>
            <a:r>
              <a:rPr lang="en-AU" sz="1600" i="1" dirty="0" smtClean="0">
                <a:solidFill>
                  <a:schemeClr val="accent2">
                    <a:lumMod val="75000"/>
                  </a:schemeClr>
                </a:solidFill>
                <a:effectLst>
                  <a:outerShdw blurRad="38100" dist="38100" dir="2700000" algn="tl">
                    <a:srgbClr val="000000">
                      <a:alpha val="43137"/>
                    </a:srgbClr>
                  </a:outerShdw>
                </a:effectLst>
              </a:rPr>
              <a:t>Answer: O</a:t>
            </a:r>
            <a:r>
              <a:rPr lang="en-AU" sz="1600" i="1" baseline="-25000" dirty="0" smtClean="0">
                <a:solidFill>
                  <a:schemeClr val="accent2">
                    <a:lumMod val="75000"/>
                  </a:schemeClr>
                </a:solidFill>
                <a:effectLst>
                  <a:outerShdw blurRad="38100" dist="38100" dir="2700000" algn="tl">
                    <a:srgbClr val="000000">
                      <a:alpha val="43137"/>
                    </a:srgbClr>
                  </a:outerShdw>
                </a:effectLst>
              </a:rPr>
              <a:t>2  </a:t>
            </a:r>
            <a:r>
              <a:rPr lang="en-AU" sz="1600" i="1" dirty="0" smtClean="0">
                <a:solidFill>
                  <a:schemeClr val="accent2">
                    <a:lumMod val="75000"/>
                  </a:schemeClr>
                </a:solidFill>
                <a:effectLst>
                  <a:outerShdw blurRad="38100" dist="38100" dir="2700000" algn="tl">
                    <a:srgbClr val="000000">
                      <a:alpha val="43137"/>
                    </a:srgbClr>
                  </a:outerShdw>
                </a:effectLst>
              </a:rPr>
              <a:t>is high at the surface due to mixing with surface air and because of photosynthesis carried out by water plants and phytoplankton. These processes decrease with depth and decomposing material that falls due to gravity, consumes O</a:t>
            </a:r>
            <a:r>
              <a:rPr lang="en-AU" sz="1600" i="1" baseline="-25000" dirty="0" smtClean="0">
                <a:solidFill>
                  <a:schemeClr val="accent2">
                    <a:lumMod val="75000"/>
                  </a:schemeClr>
                </a:solidFill>
                <a:effectLst>
                  <a:outerShdw blurRad="38100" dist="38100" dir="2700000" algn="tl">
                    <a:srgbClr val="000000">
                      <a:alpha val="43137"/>
                    </a:srgbClr>
                  </a:outerShdw>
                </a:effectLst>
              </a:rPr>
              <a:t>2</a:t>
            </a:r>
            <a:r>
              <a:rPr lang="en-AU" sz="1600" i="1" dirty="0" smtClean="0">
                <a:solidFill>
                  <a:schemeClr val="accent2">
                    <a:lumMod val="75000"/>
                  </a:schemeClr>
                </a:solidFill>
                <a:effectLst>
                  <a:outerShdw blurRad="38100" dist="38100" dir="2700000" algn="tl">
                    <a:srgbClr val="000000">
                      <a:alpha val="43137"/>
                    </a:srgbClr>
                  </a:outerShdw>
                </a:effectLst>
              </a:rPr>
              <a:t> as it falls (minimum at approx. 1000m). Ocean currents carry O</a:t>
            </a:r>
            <a:r>
              <a:rPr lang="en-AU" sz="1600" i="1" baseline="-25000" dirty="0" smtClean="0">
                <a:solidFill>
                  <a:schemeClr val="accent2">
                    <a:lumMod val="75000"/>
                  </a:schemeClr>
                </a:solidFill>
                <a:effectLst>
                  <a:outerShdw blurRad="38100" dist="38100" dir="2700000" algn="tl">
                    <a:srgbClr val="000000">
                      <a:alpha val="43137"/>
                    </a:srgbClr>
                  </a:outerShdw>
                </a:effectLst>
              </a:rPr>
              <a:t>2</a:t>
            </a:r>
            <a:r>
              <a:rPr lang="en-AU" sz="1600" i="1" dirty="0" smtClean="0">
                <a:solidFill>
                  <a:schemeClr val="accent2">
                    <a:lumMod val="75000"/>
                  </a:schemeClr>
                </a:solidFill>
                <a:effectLst>
                  <a:outerShdw blurRad="38100" dist="38100" dir="2700000" algn="tl">
                    <a:srgbClr val="000000">
                      <a:alpha val="43137"/>
                    </a:srgbClr>
                  </a:outerShdw>
                </a:effectLst>
              </a:rPr>
              <a:t> to the depths and as depth increases, temperature decreases and pressure increases. These conditions allow for higher O</a:t>
            </a:r>
            <a:r>
              <a:rPr lang="en-AU" sz="1600" i="1" baseline="-25000" dirty="0" smtClean="0">
                <a:solidFill>
                  <a:schemeClr val="accent2">
                    <a:lumMod val="75000"/>
                  </a:schemeClr>
                </a:solidFill>
                <a:effectLst>
                  <a:outerShdw blurRad="38100" dist="38100" dir="2700000" algn="tl">
                    <a:srgbClr val="000000">
                      <a:alpha val="43137"/>
                    </a:srgbClr>
                  </a:outerShdw>
                </a:effectLst>
              </a:rPr>
              <a:t>2</a:t>
            </a:r>
            <a:r>
              <a:rPr lang="en-AU" sz="1600" i="1" dirty="0" smtClean="0">
                <a:solidFill>
                  <a:schemeClr val="accent2">
                    <a:lumMod val="75000"/>
                  </a:schemeClr>
                </a:solidFill>
                <a:effectLst>
                  <a:outerShdw blurRad="38100" dist="38100" dir="2700000" algn="tl">
                    <a:srgbClr val="000000">
                      <a:alpha val="43137"/>
                    </a:srgbClr>
                  </a:outerShdw>
                </a:effectLst>
              </a:rPr>
              <a:t> concentrations</a:t>
            </a:r>
            <a:endParaRPr lang="en-US" sz="1600" i="1"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313</TotalTime>
  <Words>674</Words>
  <Application>Microsoft Office PowerPoint</Application>
  <PresentationFormat>On-screen Show (4:3)</PresentationFormat>
  <Paragraphs>85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Minerals in the Oceans</vt:lpstr>
      <vt:lpstr>Minerals in oceans</vt:lpstr>
      <vt:lpstr>Sources of Minerals</vt:lpstr>
      <vt:lpstr>Sources of Minerals</vt:lpstr>
      <vt:lpstr>Hydrothermal vents</vt:lpstr>
      <vt:lpstr>Dissolved Gases in the oceans</vt:lpstr>
      <vt:lpstr>Slide 7</vt:lpstr>
      <vt:lpstr>Dissolved Oxygen</vt:lpstr>
    </vt:vector>
  </TitlesOfParts>
  <Company>AIS Singapore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Minerals in the Oceans</dc:title>
  <dc:creator>Anti-Virus Installation</dc:creator>
  <cp:lastModifiedBy>robert_slider</cp:lastModifiedBy>
  <cp:revision>35</cp:revision>
  <dcterms:created xsi:type="dcterms:W3CDTF">2010-06-08T09:47:15Z</dcterms:created>
  <dcterms:modified xsi:type="dcterms:W3CDTF">2010-06-14T03:49:51Z</dcterms:modified>
</cp:coreProperties>
</file>