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302" r:id="rId11"/>
    <p:sldId id="301" r:id="rId12"/>
    <p:sldId id="266" r:id="rId13"/>
    <p:sldId id="271" r:id="rId14"/>
    <p:sldId id="268" r:id="rId15"/>
    <p:sldId id="269" r:id="rId16"/>
    <p:sldId id="270" r:id="rId17"/>
    <p:sldId id="272" r:id="rId18"/>
    <p:sldId id="273" r:id="rId19"/>
    <p:sldId id="274" r:id="rId20"/>
    <p:sldId id="298" r:id="rId21"/>
    <p:sldId id="299" r:id="rId22"/>
    <p:sldId id="277" r:id="rId23"/>
    <p:sldId id="285" r:id="rId24"/>
    <p:sldId id="280" r:id="rId25"/>
    <p:sldId id="284" r:id="rId26"/>
    <p:sldId id="287" r:id="rId27"/>
    <p:sldId id="300" r:id="rId28"/>
    <p:sldId id="288" r:id="rId29"/>
    <p:sldId id="289" r:id="rId30"/>
    <p:sldId id="292" r:id="rId31"/>
    <p:sldId id="293" r:id="rId32"/>
    <p:sldId id="294" r:id="rId33"/>
    <p:sldId id="296" r:id="rId34"/>
    <p:sldId id="297" r:id="rId35"/>
    <p:sldId id="295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97D"/>
    <a:srgbClr val="C82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33" autoAdjust="0"/>
    <p:restoredTop sz="86408" autoAdjust="0"/>
  </p:normalViewPr>
  <p:slideViewPr>
    <p:cSldViewPr>
      <p:cViewPr varScale="1">
        <p:scale>
          <a:sx n="79" d="100"/>
          <a:sy n="79" d="100"/>
        </p:scale>
        <p:origin x="-1104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529E542-88A8-461D-BCC7-424916634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F9473-0120-442F-BBB2-313ECC036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3A07D-DEDC-4E79-8A73-A958BF984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C4E0A-51AB-4413-B19D-60E7F57D9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B331-7523-4148-821C-7888605D2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6850A-DDCC-4160-8B38-C0E291A90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E7676-DA02-4F7C-8959-DBD389747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56BBD-FA53-41C6-ADE9-71D2BD76B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C2567-945B-491E-B5ED-6DDCFAFAD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2A7E25-1B0F-4157-9AFE-A9E66A025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32BD02-9FEC-454D-B4FA-F9273E2A7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3E6311-AC26-45D1-AB74-994879DE3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BE1B-EEC1-4E89-B844-E007F3983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05AD94-80A2-4AFF-98B6-ABB9BA258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A279-BEDD-486C-898C-EF776AE8B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8F9FDE11-1737-4540-9180-A910D2322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C95764-2D07-4F8B-B228-CE0D1D067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4" r:id="rId2"/>
    <p:sldLayoutId id="2147483789" r:id="rId3"/>
    <p:sldLayoutId id="2147483790" r:id="rId4"/>
    <p:sldLayoutId id="2147483791" r:id="rId5"/>
    <p:sldLayoutId id="2147483785" r:id="rId6"/>
    <p:sldLayoutId id="2147483792" r:id="rId7"/>
    <p:sldLayoutId id="2147483786" r:id="rId8"/>
    <p:sldLayoutId id="2147483793" r:id="rId9"/>
    <p:sldLayoutId id="2147483787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rryelephant.com/content/radioactivity/alpha-beta-gamma-effect-nucleu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/>
              <a:t>Nuclear Chemistry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Penetrating ability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74295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99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AU" smtClean="0"/>
              <a:t>Write the nuclear equation for the alpha decay of radium-226</a:t>
            </a:r>
            <a:endParaRPr lang="en-US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65175" y="41910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AU" sz="2900" dirty="0">
                <a:latin typeface="+mn-lt"/>
                <a:ea typeface="+mn-ea"/>
              </a:rPr>
              <a:t>Write the nuclear equation for the beta decay of uranium-239</a:t>
            </a:r>
            <a:endParaRPr lang="en-US" sz="2900" dirty="0">
              <a:latin typeface="+mn-lt"/>
              <a:ea typeface="+mn-ea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16200"/>
            <a:ext cx="7467600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105400"/>
            <a:ext cx="7467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Neutron-Proton Ratios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5105400" cy="50292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charges repel </a:t>
            </a:r>
            <a:r>
              <a:rPr lang="en-US" sz="2800" dirty="0" smtClean="0"/>
              <a:t>- Any </a:t>
            </a:r>
            <a:r>
              <a:rPr lang="en-US" sz="2800" dirty="0"/>
              <a:t>element with more than one proton (i.e., anything but hydrogen) will </a:t>
            </a:r>
            <a:r>
              <a:rPr lang="en-US" sz="2800" dirty="0" smtClean="0"/>
              <a:t>have electrostatic </a:t>
            </a:r>
            <a:r>
              <a:rPr lang="en-US" sz="2800" dirty="0"/>
              <a:t>repulsions between the protons in the </a:t>
            </a:r>
            <a:r>
              <a:rPr lang="en-US" sz="2800" dirty="0" smtClean="0"/>
              <a:t>nucleus. </a:t>
            </a:r>
            <a:endParaRPr lang="en-US" sz="2800" dirty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strong nuclear force</a:t>
            </a:r>
            <a:r>
              <a:rPr lang="en-US" sz="2800" dirty="0"/>
              <a:t> helps keep the nucleus from flying apart.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Neutrons play a key role stabilizing the nucleus.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Therefore, the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 of neutrons to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 (n/Z)</a:t>
            </a:r>
            <a:r>
              <a:rPr lang="en-US" sz="2800" dirty="0" smtClean="0"/>
              <a:t> </a:t>
            </a:r>
            <a:r>
              <a:rPr lang="en-US" sz="2800" dirty="0"/>
              <a:t>is an important </a:t>
            </a:r>
            <a:r>
              <a:rPr lang="en-US" sz="2800" dirty="0" smtClean="0"/>
              <a:t>factor for stability.</a:t>
            </a:r>
            <a:endParaRPr lang="en-US" sz="2800" dirty="0"/>
          </a:p>
        </p:txBody>
      </p:sp>
      <p:pic>
        <p:nvPicPr>
          <p:cNvPr id="25604" name="Picture 5" descr="2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5357813" y="1219200"/>
            <a:ext cx="3557587" cy="52578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Stable Nuclei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209800"/>
            <a:ext cx="4038600" cy="4419600"/>
          </a:xfrm>
        </p:spPr>
        <p:txBody>
          <a:bodyPr>
            <a:normAutofit/>
          </a:bodyPr>
          <a:lstStyle/>
          <a:p>
            <a:pPr marL="463550" lvl="1" indent="-295275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	The shaded region in the figure shows what nuclides would be stable, the so-called </a:t>
            </a:r>
            <a:r>
              <a:rPr lang="en-US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Belt </a:t>
            </a:r>
            <a:r>
              <a:rPr lang="en-US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stability</a:t>
            </a:r>
            <a:r>
              <a:rPr lang="en-US" dirty="0"/>
              <a:t>.</a:t>
            </a:r>
            <a:endParaRPr lang="en-US" dirty="0">
              <a:sym typeface="Symbol" pitchFamily="18" charset="2"/>
            </a:endParaRPr>
          </a:p>
        </p:txBody>
      </p:sp>
      <p:pic>
        <p:nvPicPr>
          <p:cNvPr id="28676" name="Picture 4" descr="2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5211763" y="1524000"/>
            <a:ext cx="3089275" cy="45656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Neutron-Proton Ratios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038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For smaller nuclei (</a:t>
            </a:r>
            <a:r>
              <a:rPr lang="en-US" i="1" smtClean="0"/>
              <a:t>Z </a:t>
            </a:r>
            <a:r>
              <a:rPr lang="en-US" smtClean="0">
                <a:sym typeface="Symbol" pitchFamily="18" charset="2"/>
              </a:rPr>
              <a:t> 20) stable nuclei have a neutron-to-proton ratio close to 1:1.</a:t>
            </a:r>
          </a:p>
        </p:txBody>
      </p:sp>
      <p:pic>
        <p:nvPicPr>
          <p:cNvPr id="26628" name="Picture 4" descr="2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5211763" y="1524000"/>
            <a:ext cx="3089275" cy="4565650"/>
          </a:xfrm>
        </p:spPr>
      </p:pic>
      <p:sp>
        <p:nvSpPr>
          <p:cNvPr id="26629" name="Oval 5"/>
          <p:cNvSpPr>
            <a:spLocks noChangeArrowheads="1"/>
          </p:cNvSpPr>
          <p:nvPr/>
        </p:nvSpPr>
        <p:spPr bwMode="auto">
          <a:xfrm rot="-2346964">
            <a:off x="5257800" y="4876800"/>
            <a:ext cx="1524000" cy="8382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Neutron-Proton Ratios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038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As nuclei get larger, it takes a greater number of neutrons to stabilize the nucleus</a:t>
            </a:r>
            <a:r>
              <a:rPr lang="en-US" dirty="0" smtClean="0"/>
              <a:t>.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Notice the n/Z ratio has increased in the “Belt of stability”</a:t>
            </a:r>
            <a:endParaRPr lang="en-US" dirty="0" smtClean="0"/>
          </a:p>
        </p:txBody>
      </p:sp>
      <p:pic>
        <p:nvPicPr>
          <p:cNvPr id="27652" name="Picture 4" descr="2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5211763" y="1524000"/>
            <a:ext cx="3089275" cy="4565650"/>
          </a:xfrm>
        </p:spPr>
      </p:pic>
      <p:sp>
        <p:nvSpPr>
          <p:cNvPr id="27653" name="Oval 6"/>
          <p:cNvSpPr>
            <a:spLocks noChangeArrowheads="1"/>
          </p:cNvSpPr>
          <p:nvPr/>
        </p:nvSpPr>
        <p:spPr bwMode="auto">
          <a:xfrm rot="1569334">
            <a:off x="6705600" y="1371600"/>
            <a:ext cx="1371600" cy="3733800"/>
          </a:xfrm>
          <a:prstGeom prst="ellipse">
            <a:avLst/>
          </a:prstGeom>
          <a:noFill/>
          <a:ln w="19050">
            <a:solidFill>
              <a:srgbClr val="C82E3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 Emitters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Nuclei above this belt have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 many neutrons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They tend to decay by emitting beta particles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Because a n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 has been converted to a p+,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n/Z has decreased</a:t>
            </a:r>
            <a:r>
              <a:rPr lang="en-US" sz="2800" dirty="0" smtClean="0"/>
              <a:t> into the “belt of stability” </a:t>
            </a:r>
            <a:endParaRPr lang="en-US" sz="2800" dirty="0" smtClean="0"/>
          </a:p>
        </p:txBody>
      </p:sp>
      <p:pic>
        <p:nvPicPr>
          <p:cNvPr id="29700" name="Picture 5" descr="21_02abov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07000" y="1524000"/>
            <a:ext cx="3098800" cy="45656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or Electron capture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6482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Nuclei below the belt have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 many protons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They tend to become more stable by positron emission or electron capture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Because the number of protons has been reduced, the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n/Z has increased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pic>
        <p:nvPicPr>
          <p:cNvPr id="30724" name="Picture 5" descr="21_02belo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07000" y="1524000"/>
            <a:ext cx="3098800" cy="45656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 Emitters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431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There are no stable nuclei with an atomic number greater than 83.</a:t>
            </a:r>
          </a:p>
          <a:p>
            <a:pPr eaLnBrk="1" hangingPunct="1"/>
            <a:r>
              <a:rPr lang="en-US" smtClean="0"/>
              <a:t>These nuclei tend to decay by alpha emission.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 Series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1" name="Picture 5" descr="21_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228600" y="1447800"/>
            <a:ext cx="3981450" cy="5105400"/>
          </a:xfrm>
        </p:spPr>
      </p:pic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4191000" cy="44958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Large radioactive nuclei cannot stabilize by undergoing only one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transformation</a:t>
            </a:r>
            <a:r>
              <a:rPr lang="en-US" sz="2800" dirty="0"/>
              <a:t>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They undergo a series of decays until they form a stable nuclide (often a nuclide of lead</a:t>
            </a:r>
            <a:r>
              <a:rPr lang="en-US" sz="2800" dirty="0" smtClean="0"/>
              <a:t>).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This shows the decay of U-238.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types of decay shown?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Isotopic Symbol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7" descr="02_12-01u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11555"/>
          <a:stretch>
            <a:fillRect/>
          </a:stretch>
        </p:blipFill>
        <p:spPr>
          <a:xfrm>
            <a:off x="1447800" y="1600200"/>
            <a:ext cx="6372225" cy="1711325"/>
          </a:xfrm>
        </p:spPr>
      </p:pic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3429000"/>
            <a:ext cx="8077200" cy="2667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Remember that the nucleus is comprised of the two </a:t>
            </a:r>
            <a:r>
              <a:rPr lang="en-US" sz="2800" b="1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nucleons</a:t>
            </a:r>
            <a:r>
              <a:rPr lang="en-US" sz="2800" dirty="0"/>
              <a:t>, </a:t>
            </a:r>
            <a:r>
              <a:rPr lang="en-US" sz="2800" dirty="0" smtClean="0"/>
              <a:t>protons(p) </a:t>
            </a:r>
            <a:r>
              <a:rPr lang="en-US" sz="2800" dirty="0"/>
              <a:t>and </a:t>
            </a:r>
            <a:r>
              <a:rPr lang="en-US" sz="2800" dirty="0" smtClean="0"/>
              <a:t>neutrons(n).</a:t>
            </a:r>
            <a:endParaRPr lang="en-US" sz="28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 number of protons is the </a:t>
            </a:r>
            <a:r>
              <a:rPr lang="en-US" sz="2800" b="1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atomic </a:t>
            </a:r>
            <a:r>
              <a:rPr lang="en-US" sz="2800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(Z)</a:t>
            </a:r>
            <a:r>
              <a:rPr lang="en-US" sz="2800" dirty="0" smtClean="0"/>
              <a:t>.</a:t>
            </a:r>
            <a:endParaRPr lang="en-US" sz="28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 number of protons and neutrons together is effectively the mass of the </a:t>
            </a:r>
            <a:r>
              <a:rPr lang="en-US" sz="2800" dirty="0" smtClean="0"/>
              <a:t>atom- </a:t>
            </a:r>
            <a:r>
              <a:rPr lang="en-US" sz="2800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number (A)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Half-life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Half- life </a:t>
            </a:r>
            <a:r>
              <a:rPr lang="en-AU" dirty="0" smtClean="0"/>
              <a:t>is the time it takes for half of the atoms in a sample to decay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AU" dirty="0" smtClean="0"/>
              <a:t>Each isotope has a particular half-life associated with it. Some common ones are to the right.</a:t>
            </a:r>
            <a:endParaRPr lang="en-US" dirty="0"/>
          </a:p>
        </p:txBody>
      </p:sp>
      <p:pic>
        <p:nvPicPr>
          <p:cNvPr id="33796" name="Picture 4" descr="http://www.scantech7.com/images/U238%20Uranium%20Decay%20Half-Life%20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76400"/>
            <a:ext cx="2514600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Half-life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334000"/>
            <a:ext cx="7391400" cy="9906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alt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Decay of 20.0 mg of </a:t>
            </a:r>
            <a:r>
              <a:rPr lang="en-US" altLang="en-US" sz="32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</a:t>
            </a:r>
            <a:r>
              <a:rPr lang="en-US" alt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O. What remains after 3 half-lives? After 5 half-lives?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781800" cy="35528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Transformations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6477000" cy="1371600"/>
          </a:xfrm>
        </p:spPr>
        <p:txBody>
          <a:bodyPr>
            <a:normAutofit fontScale="92500" lnSpcReduction="20000"/>
          </a:bodyPr>
          <a:lstStyle/>
          <a:p>
            <a:pPr marL="463550" lvl="1" indent="-3492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/>
              <a:t>	Nuclear transformations can be induced by accelerating a particle and colliding it with the nuclide</a:t>
            </a:r>
            <a:r>
              <a:rPr lang="en-US" dirty="0" smtClean="0"/>
              <a:t>. </a:t>
            </a:r>
            <a:r>
              <a:rPr lang="en-US" dirty="0" err="1" smtClean="0"/>
              <a:t>Transuranic</a:t>
            </a:r>
            <a:r>
              <a:rPr lang="en-US" dirty="0" smtClean="0"/>
              <a:t> (Z&gt;92)elements are made this way.</a:t>
            </a:r>
            <a:endParaRPr lang="en-US" dirty="0"/>
          </a:p>
        </p:txBody>
      </p:sp>
      <p:pic>
        <p:nvPicPr>
          <p:cNvPr id="35844" name="Picture 5" descr="21_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b="4678"/>
          <a:stretch>
            <a:fillRect/>
          </a:stretch>
        </p:blipFill>
        <p:spPr>
          <a:xfrm>
            <a:off x="6324600" y="609600"/>
            <a:ext cx="2514600" cy="2441575"/>
          </a:xfrm>
        </p:spPr>
      </p:pic>
      <p:pic>
        <p:nvPicPr>
          <p:cNvPr id="35845" name="Picture 8" descr="21_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b="7790"/>
          <a:stretch>
            <a:fillRect/>
          </a:stretch>
        </p:blipFill>
        <p:spPr>
          <a:xfrm>
            <a:off x="762000" y="2895600"/>
            <a:ext cx="5562600" cy="2378075"/>
          </a:xfrm>
          <a:noFill/>
        </p:spPr>
      </p:pic>
      <p:sp>
        <p:nvSpPr>
          <p:cNvPr id="35846" name="Rectangle 10"/>
          <p:cNvSpPr>
            <a:spLocks noChangeArrowheads="1"/>
          </p:cNvSpPr>
          <p:nvPr/>
        </p:nvSpPr>
        <p:spPr bwMode="auto">
          <a:xfrm>
            <a:off x="152400" y="53340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>
                <a:solidFill>
                  <a:srgbClr val="C82E32"/>
                </a:solidFill>
              </a:rPr>
              <a:t>	</a:t>
            </a:r>
            <a:r>
              <a:rPr lang="en-US" sz="2800">
                <a:solidFill>
                  <a:srgbClr val="C82E32"/>
                </a:solidFill>
              </a:rPr>
              <a:t>These particle accelerators are enormous, having circular tracks with radii that are miles long.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Radioactivity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8458200" cy="27432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One can use a device like this </a:t>
            </a:r>
            <a:r>
              <a:rPr lang="en-US" sz="2800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Geiger counter</a:t>
            </a:r>
            <a:r>
              <a:rPr lang="en-US" sz="2800" dirty="0"/>
              <a:t> to measure the amount of activity present in a radioactive sample.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 ionizing radiation creates ions, which conduct a current that is detected by the instrument.</a:t>
            </a:r>
          </a:p>
        </p:txBody>
      </p:sp>
      <p:pic>
        <p:nvPicPr>
          <p:cNvPr id="36868" name="Picture 5" descr="21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0313" y="4114800"/>
            <a:ext cx="4143375" cy="19812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Kinetics of Radioactive Decay - Example</a:t>
            </a: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685800" y="1752600"/>
            <a:ext cx="77724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342900"/>
            <a:r>
              <a:rPr lang="en-US" sz="2800">
                <a:solidFill>
                  <a:srgbClr val="C82E32"/>
                </a:solidFill>
              </a:rPr>
              <a:t>	A wooden object from an archeological site is subjected to radiocarbon dating.  The activity of the sample that is due to </a:t>
            </a:r>
            <a:r>
              <a:rPr lang="en-US" sz="2800" baseline="30000">
                <a:solidFill>
                  <a:srgbClr val="C82E32"/>
                </a:solidFill>
              </a:rPr>
              <a:t>14</a:t>
            </a:r>
            <a:r>
              <a:rPr lang="en-US" sz="2800">
                <a:solidFill>
                  <a:srgbClr val="C82E32"/>
                </a:solidFill>
              </a:rPr>
              <a:t>C is measured to be 11.6 disintegrations per second.  The activity of a carbon sample of equal mass from fresh wood is 15.2 disintegrations per second.  The half-life of </a:t>
            </a:r>
            <a:r>
              <a:rPr lang="en-US" sz="2800" baseline="30000">
                <a:solidFill>
                  <a:srgbClr val="C82E32"/>
                </a:solidFill>
              </a:rPr>
              <a:t>14</a:t>
            </a:r>
            <a:r>
              <a:rPr lang="en-US" sz="2800">
                <a:solidFill>
                  <a:srgbClr val="C82E32"/>
                </a:solidFill>
              </a:rPr>
              <a:t>C is 5715 yr.  What is the age of the archeological sample?</a:t>
            </a:r>
          </a:p>
        </p:txBody>
      </p:sp>
      <p:grpSp>
        <p:nvGrpSpPr>
          <p:cNvPr id="37892" name="Group 5"/>
          <p:cNvGrpSpPr>
            <a:grpSpLocks/>
          </p:cNvGrpSpPr>
          <p:nvPr/>
        </p:nvGrpSpPr>
        <p:grpSpPr bwMode="auto">
          <a:xfrm>
            <a:off x="7569200" y="6546850"/>
            <a:ext cx="1574800" cy="311150"/>
            <a:chOff x="1920" y="3593"/>
            <a:chExt cx="1405" cy="402"/>
          </a:xfrm>
        </p:grpSpPr>
        <p:sp>
          <p:nvSpPr>
            <p:cNvPr id="37893" name="Rectangle 6"/>
            <p:cNvSpPr>
              <a:spLocks noChangeArrowheads="1"/>
            </p:cNvSpPr>
            <p:nvPr/>
          </p:nvSpPr>
          <p:spPr bwMode="auto">
            <a:xfrm>
              <a:off x="2937" y="3593"/>
              <a:ext cx="388" cy="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>
                  <a:solidFill>
                    <a:srgbClr val="C82E32"/>
                  </a:solidFill>
                </a:rPr>
                <a:t>= t</a:t>
              </a:r>
              <a:r>
                <a:rPr lang="en-US" sz="1400">
                  <a:solidFill>
                    <a:srgbClr val="C82E32"/>
                  </a:solidFill>
                </a:rPr>
                <a:t> </a:t>
              </a:r>
              <a:endParaRPr lang="en-US" sz="1400" i="1">
                <a:solidFill>
                  <a:srgbClr val="C82E32"/>
                </a:solidFill>
              </a:endParaRPr>
            </a:p>
          </p:txBody>
        </p:sp>
        <p:sp>
          <p:nvSpPr>
            <p:cNvPr id="37894" name="Rectangle 7"/>
            <p:cNvSpPr>
              <a:spLocks noChangeArrowheads="1"/>
            </p:cNvSpPr>
            <p:nvPr/>
          </p:nvSpPr>
          <p:spPr bwMode="auto">
            <a:xfrm>
              <a:off x="1920" y="3601"/>
              <a:ext cx="691" cy="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C82E32"/>
                  </a:solidFill>
                </a:rPr>
                <a:t>6310 yr</a:t>
              </a:r>
              <a:endParaRPr lang="en-US" sz="140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in Nuclear Reactions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953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There is a tremendous amount of energy stored in nuclei.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Einstein’s famous equation, </a:t>
            </a:r>
            <a:r>
              <a:rPr lang="en-US" i="1" dirty="0"/>
              <a:t>E</a:t>
            </a:r>
            <a:r>
              <a:rPr lang="en-US" dirty="0"/>
              <a:t> = </a:t>
            </a:r>
            <a:r>
              <a:rPr lang="en-US" i="1" dirty="0"/>
              <a:t>mc</a:t>
            </a:r>
            <a:r>
              <a:rPr lang="en-US" baseline="30000" dirty="0"/>
              <a:t>2</a:t>
            </a:r>
            <a:r>
              <a:rPr lang="en-US" dirty="0"/>
              <a:t>, relates directly to the calculation of this energy.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In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reactions</a:t>
            </a:r>
            <a:r>
              <a:rPr lang="en-US" dirty="0"/>
              <a:t> the amount of mass converted to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is minimal</a:t>
            </a:r>
            <a:r>
              <a:rPr lang="en-US" dirty="0"/>
              <a:t>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However, these energies are many thousands of times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greater in nuclear reactions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in Nuclear Reactions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981200"/>
            <a:ext cx="8610600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For example, the mass change for the decay of 1 mol of uranium-238 is 0.0046 g.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The change in energy, </a:t>
            </a:r>
            <a:r>
              <a:rPr lang="en-US" smtClean="0">
                <a:latin typeface="Symbol" pitchFamily="18" charset="2"/>
                <a:sym typeface="Symbol" pitchFamily="18" charset="2"/>
              </a:rPr>
              <a:t></a:t>
            </a:r>
            <a:r>
              <a:rPr lang="en-US" i="1" smtClean="0"/>
              <a:t>E</a:t>
            </a:r>
            <a:r>
              <a:rPr lang="en-US" smtClean="0"/>
              <a:t>, is then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US" smtClean="0">
                <a:latin typeface="Symbol" pitchFamily="18" charset="2"/>
                <a:sym typeface="Symbol" pitchFamily="18" charset="2"/>
              </a:rPr>
              <a:t>	</a:t>
            </a:r>
            <a:r>
              <a:rPr lang="en-US" i="1" smtClean="0"/>
              <a:t>E</a:t>
            </a:r>
            <a:r>
              <a:rPr lang="en-US" smtClean="0"/>
              <a:t> = (</a:t>
            </a:r>
            <a:r>
              <a:rPr lang="en-US" smtClean="0">
                <a:latin typeface="Symbol" pitchFamily="18" charset="2"/>
                <a:sym typeface="Symbol" pitchFamily="18" charset="2"/>
              </a:rPr>
              <a:t></a:t>
            </a:r>
            <a:r>
              <a:rPr lang="en-US" i="1" smtClean="0"/>
              <a:t>m</a:t>
            </a:r>
            <a:r>
              <a:rPr lang="en-US" smtClean="0"/>
              <a:t>) </a:t>
            </a:r>
            <a:r>
              <a:rPr lang="en-US" i="1" smtClean="0"/>
              <a:t>c</a:t>
            </a:r>
            <a:r>
              <a:rPr lang="en-US" baseline="30000" smtClean="0"/>
              <a:t>2</a:t>
            </a:r>
            <a:endParaRPr lang="en-US" smtClean="0"/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 i="1" smtClean="0">
                <a:solidFill>
                  <a:schemeClr val="bg1"/>
                </a:solidFill>
              </a:rPr>
              <a:t>E</a:t>
            </a:r>
            <a:r>
              <a:rPr lang="en-US" smtClean="0">
                <a:solidFill>
                  <a:schemeClr val="bg1"/>
                </a:solidFill>
              </a:rPr>
              <a:t> </a:t>
            </a:r>
            <a:r>
              <a:rPr lang="en-US" smtClean="0"/>
              <a:t>= (4.6 </a:t>
            </a:r>
            <a:r>
              <a:rPr lang="en-US" smtClean="0">
                <a:sym typeface="Symbol" pitchFamily="18" charset="2"/>
              </a:rPr>
              <a:t> 10</a:t>
            </a:r>
            <a:r>
              <a:rPr lang="en-US" baseline="30000" smtClean="0">
                <a:cs typeface="Arial" charset="0"/>
                <a:sym typeface="Symbol" pitchFamily="18" charset="2"/>
              </a:rPr>
              <a:t>−</a:t>
            </a:r>
            <a:r>
              <a:rPr lang="en-US" baseline="30000" smtClean="0">
                <a:sym typeface="Symbol" pitchFamily="18" charset="2"/>
              </a:rPr>
              <a:t>6</a:t>
            </a:r>
            <a:r>
              <a:rPr lang="en-US" smtClean="0">
                <a:sym typeface="Symbol" pitchFamily="18" charset="2"/>
              </a:rPr>
              <a:t> kg)(3.00  10</a:t>
            </a:r>
            <a:r>
              <a:rPr lang="en-US" baseline="30000" smtClean="0">
                <a:sym typeface="Symbol" pitchFamily="18" charset="2"/>
              </a:rPr>
              <a:t>8</a:t>
            </a:r>
            <a:r>
              <a:rPr lang="en-US" smtClean="0">
                <a:sym typeface="Symbol" pitchFamily="18" charset="2"/>
              </a:rPr>
              <a:t> m/s)</a:t>
            </a:r>
            <a:r>
              <a:rPr lang="en-US" baseline="30000" smtClean="0">
                <a:sym typeface="Symbol" pitchFamily="18" charset="2"/>
              </a:rPr>
              <a:t>2</a:t>
            </a:r>
            <a:endParaRPr lang="en-US" smtClean="0">
              <a:sym typeface="Symbol" pitchFamily="18" charset="2"/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US" smtClean="0">
                <a:sym typeface="Symbol" pitchFamily="18" charset="2"/>
              </a:rPr>
              <a:t>	</a:t>
            </a:r>
            <a:r>
              <a:rPr lang="en-US" smtClean="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</a:t>
            </a:r>
            <a:r>
              <a:rPr lang="en-US" i="1" smtClean="0">
                <a:solidFill>
                  <a:schemeClr val="bg1"/>
                </a:solidFill>
                <a:sym typeface="Symbol" pitchFamily="18" charset="2"/>
              </a:rPr>
              <a:t>E</a:t>
            </a:r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= 4.1  10</a:t>
            </a:r>
            <a:r>
              <a:rPr lang="en-US" baseline="30000" smtClean="0">
                <a:sym typeface="Symbol" pitchFamily="18" charset="2"/>
              </a:rPr>
              <a:t>11</a:t>
            </a:r>
            <a:r>
              <a:rPr lang="en-US" smtClean="0">
                <a:sym typeface="Symbol" pitchFamily="18" charset="2"/>
              </a:rPr>
              <a:t> J</a:t>
            </a:r>
            <a:endParaRPr lang="en-US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Uses of Radioactivity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AU" dirty="0" smtClean="0"/>
              <a:t>There are a number of uses for radioactivity. They include: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 dating – </a:t>
            </a:r>
            <a:r>
              <a:rPr lang="en-AU" dirty="0" smtClean="0"/>
              <a:t>determine age of dead material (C-14)</a:t>
            </a:r>
            <a:endParaRPr lang="en-A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uses </a:t>
            </a:r>
            <a:r>
              <a:rPr lang="en-AU" dirty="0" smtClean="0"/>
              <a:t>– radiation therapy, nuclear imaging techniques (Tc-99), sterilising equipment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 uses </a:t>
            </a:r>
            <a:r>
              <a:rPr lang="en-AU" dirty="0" smtClean="0"/>
              <a:t>– </a:t>
            </a:r>
            <a:r>
              <a:rPr lang="en-AU" smtClean="0"/>
              <a:t>fire detectors (Am-241), </a:t>
            </a:r>
            <a:r>
              <a:rPr lang="en-AU" dirty="0" smtClean="0"/>
              <a:t>thickness gauges, detecting cracks in pipes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A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irradiation – </a:t>
            </a:r>
            <a:r>
              <a:rPr lang="en-AU" dirty="0" smtClean="0"/>
              <a:t>to kill bacteria and fungi (Co-60 or Cs-137)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Fission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5240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Fission</a:t>
            </a:r>
            <a:r>
              <a:rPr lang="en-US" sz="2800" dirty="0" smtClean="0"/>
              <a:t> is the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splitting</a:t>
            </a:r>
            <a:r>
              <a:rPr lang="en-US" sz="2800" dirty="0" smtClean="0"/>
              <a:t> of a radionuclide releasing energy</a:t>
            </a:r>
            <a:endParaRPr lang="en-US" sz="28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Nuclear fission is the type of reaction carried out in nuclear reactors.</a:t>
            </a:r>
          </a:p>
        </p:txBody>
      </p:sp>
      <p:pic>
        <p:nvPicPr>
          <p:cNvPr id="41988" name="Picture 5" descr="21_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799"/>
          <a:stretch>
            <a:fillRect/>
          </a:stretch>
        </p:blipFill>
        <p:spPr>
          <a:xfrm>
            <a:off x="914400" y="3124200"/>
            <a:ext cx="7543800" cy="34369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Fission</a:t>
            </a:r>
          </a:p>
        </p:txBody>
      </p:sp>
      <p:pic>
        <p:nvPicPr>
          <p:cNvPr id="43011" name="Picture 5" descr="21_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228600"/>
            <a:ext cx="4387850" cy="2740025"/>
          </a:xfrm>
        </p:spPr>
      </p:pic>
      <p:sp>
        <p:nvSpPr>
          <p:cNvPr id="419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3048000"/>
            <a:ext cx="7772400" cy="3429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Bombardment of the radioactive nuclide with a neutron starts the process.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Neutrons released in the transmutation strike other nuclei, causing their decay and the production of more neutrons.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This process continues in what we call a </a:t>
            </a:r>
            <a:r>
              <a:rPr lang="en-US" sz="2800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chain reaction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Isotopes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Isotopes</a:t>
            </a:r>
            <a:r>
              <a:rPr lang="en-US" dirty="0" smtClean="0"/>
              <a:t> are </a:t>
            </a:r>
            <a:r>
              <a:rPr lang="en-US" dirty="0"/>
              <a:t>atoms of the same element </a:t>
            </a:r>
            <a:r>
              <a:rPr lang="en-US" dirty="0" smtClean="0"/>
              <a:t>that have different masses </a:t>
            </a:r>
            <a:r>
              <a:rPr lang="en-US" dirty="0"/>
              <a:t>due to different numbers of neutrons in those atoms.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There are three naturally occurring isotopes of uranium: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Uranium-234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Uranium-235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Uranium-238</a:t>
            </a:r>
            <a:endParaRPr lang="en-US" dirty="0" smtClean="0">
              <a:solidFill>
                <a:srgbClr val="00197D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AU" sz="2400" dirty="0" smtClean="0">
                <a:solidFill>
                  <a:srgbClr val="C82E32"/>
                </a:solidFill>
              </a:rPr>
              <a:t>Uranium has 92 protons. How many neutrons do each of the above isotopes have?</a:t>
            </a:r>
            <a:endParaRPr lang="en-US" sz="2400" dirty="0" smtClean="0">
              <a:solidFill>
                <a:srgbClr val="C82E32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Fission</a:t>
            </a:r>
          </a:p>
        </p:txBody>
      </p:sp>
      <p:pic>
        <p:nvPicPr>
          <p:cNvPr id="44035" name="Picture 4" descr="21_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5391"/>
          <a:stretch>
            <a:fillRect/>
          </a:stretch>
        </p:blipFill>
        <p:spPr>
          <a:xfrm>
            <a:off x="3886200" y="228600"/>
            <a:ext cx="4876800" cy="3235325"/>
          </a:xfrm>
        </p:spPr>
      </p:pic>
      <p:sp>
        <p:nvSpPr>
          <p:cNvPr id="450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3733800"/>
            <a:ext cx="8458200" cy="27432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If there are not enough radioactive nuclides in the path of the ejected neutrons, the chain reaction will die out.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/>
              <a:t>Therefore, there must be a certain minimum amount of fissionable material present for the chain reaction to be </a:t>
            </a:r>
            <a:r>
              <a:rPr lang="en-US" sz="2800" dirty="0" smtClean="0"/>
              <a:t>sustained. This is known as the </a:t>
            </a:r>
            <a:r>
              <a:rPr lang="en-US" sz="2800" b="1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Mass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Reactors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447800"/>
            <a:ext cx="8458200" cy="1676400"/>
          </a:xfrm>
        </p:spPr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	In nuclear reactors the heat generated by the reaction is used to produce steam that turns a turbine connected to a generator</a:t>
            </a:r>
            <a:r>
              <a:rPr lang="en-US" sz="2800" dirty="0" smtClean="0"/>
              <a:t>. The process is similar to a coal fired power plant, but Uranium has a greater energy content than coal. 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A 1000MW power plant will use 8,500,00kg of coal or 74 kg of uranium</a:t>
            </a:r>
            <a:endParaRPr lang="en-US" sz="2800" dirty="0"/>
          </a:p>
        </p:txBody>
      </p:sp>
      <p:pic>
        <p:nvPicPr>
          <p:cNvPr id="45060" name="Picture 7" descr="21_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5331"/>
          <a:stretch>
            <a:fillRect/>
          </a:stretch>
        </p:blipFill>
        <p:spPr>
          <a:xfrm>
            <a:off x="457200" y="3124200"/>
            <a:ext cx="8351838" cy="34877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Reactors –Are they safe?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3" name="Picture 5" descr="21_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3720"/>
          <a:stretch>
            <a:fillRect/>
          </a:stretch>
        </p:blipFill>
        <p:spPr>
          <a:xfrm>
            <a:off x="914400" y="1676400"/>
            <a:ext cx="2522538" cy="4570413"/>
          </a:xfrm>
        </p:spPr>
      </p:pic>
      <p:sp>
        <p:nvSpPr>
          <p:cNvPr id="46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447800"/>
            <a:ext cx="4724400" cy="5257800"/>
          </a:xfrm>
        </p:spPr>
        <p:txBody>
          <a:bodyPr/>
          <a:lstStyle/>
          <a:p>
            <a:pPr eaLnBrk="1" hangingPunct="1"/>
            <a:r>
              <a:rPr lang="en-US" sz="2800" smtClean="0"/>
              <a:t>The reaction is kept in check by the use of control rods.</a:t>
            </a:r>
          </a:p>
          <a:p>
            <a:pPr eaLnBrk="1" hangingPunct="1"/>
            <a:r>
              <a:rPr lang="en-US" sz="2800" smtClean="0"/>
              <a:t>These block the paths of some neutrons, keeping the system from reaching a dangerous supercritical mass which can generate too much heat and cause a meltdown.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Nuclear Fission and Power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0040" indent="-320040" eaLnBrk="1" fontAlgn="auto" hangingPunct="1">
              <a:lnSpc>
                <a:spcPct val="135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Currently over 100 nuclear power plants in the U.S. and over 400 worldwide.</a:t>
            </a:r>
          </a:p>
          <a:p>
            <a:pPr marL="320040" indent="-320040" eaLnBrk="1" fontAlgn="auto" hangingPunct="1">
              <a:lnSpc>
                <a:spcPct val="135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Approximately 17% of the world’s energy comes from nuclear.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0"/>
            <a:ext cx="33401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Fusion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981200"/>
            <a:ext cx="5105400" cy="4114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Fusion</a:t>
            </a:r>
            <a:r>
              <a:rPr lang="en-US" sz="4000" b="1" dirty="0" smtClean="0"/>
              <a:t> 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 smtClean="0"/>
              <a:t>	</a:t>
            </a:r>
            <a:r>
              <a:rPr lang="en-US" sz="2800" dirty="0" smtClean="0"/>
              <a:t>small nuclei combine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b="1" baseline="30000" dirty="0" smtClean="0"/>
              <a:t>2</a:t>
            </a:r>
            <a:r>
              <a:rPr lang="en-US" sz="2800" b="1" dirty="0" smtClean="0"/>
              <a:t>H  +  </a:t>
            </a:r>
            <a:r>
              <a:rPr lang="en-US" sz="2800" b="1" baseline="30000" dirty="0" smtClean="0"/>
              <a:t>2</a:t>
            </a:r>
            <a:r>
              <a:rPr lang="en-US" sz="2800" b="1" dirty="0" smtClean="0"/>
              <a:t>H     </a:t>
            </a:r>
            <a:r>
              <a:rPr lang="en-US" sz="2800" b="1" baseline="30000" dirty="0" smtClean="0"/>
              <a:t>4</a:t>
            </a:r>
            <a:r>
              <a:rPr lang="en-US" sz="2800" b="1" dirty="0" smtClean="0"/>
              <a:t>He  +  </a:t>
            </a:r>
            <a:r>
              <a:rPr lang="en-US" sz="2800" b="1" baseline="30000" dirty="0" smtClean="0"/>
              <a:t>1</a:t>
            </a:r>
            <a:r>
              <a:rPr lang="en-US" sz="2800" b="1" dirty="0" smtClean="0"/>
              <a:t>n  +  Energy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baseline="30000" dirty="0" smtClean="0"/>
              <a:t>1             1            2               0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b="1" baseline="30000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 smtClean="0"/>
              <a:t>	Occurs in the sun and other stars</a:t>
            </a:r>
            <a:endParaRPr lang="en-US" dirty="0"/>
          </a:p>
        </p:txBody>
      </p:sp>
      <p:pic>
        <p:nvPicPr>
          <p:cNvPr id="48132" name="Picture 2" descr="http://www.alexansary.com/graphics/feb09/Sunspot%20Article/s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2098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Fusion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76400"/>
            <a:ext cx="8763000" cy="48006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/>
              <a:t>Fusion </a:t>
            </a:r>
            <a:r>
              <a:rPr lang="en-US" sz="2800" dirty="0" smtClean="0"/>
              <a:t>(combining nuclei together)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/>
              <a:t>would </a:t>
            </a:r>
            <a:r>
              <a:rPr lang="en-US" sz="2800" dirty="0"/>
              <a:t>be a </a:t>
            </a:r>
            <a:r>
              <a:rPr lang="en-US" sz="2800" dirty="0" smtClean="0"/>
              <a:t>far superior method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 smtClean="0"/>
              <a:t>of generating </a:t>
            </a:r>
            <a:r>
              <a:rPr lang="en-US" sz="2800" dirty="0"/>
              <a:t>power.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/>
              <a:t>The good news is that the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/>
              <a:t>	products of the reaction are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/>
              <a:t>	not radioactive.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/>
              <a:t>The bad news is that in order to achieve fusion, the material must be in the plasma state at several million </a:t>
            </a:r>
            <a:r>
              <a:rPr lang="en-US" sz="2400" dirty="0" err="1"/>
              <a:t>kelvins</a:t>
            </a:r>
            <a:r>
              <a:rPr lang="en-US" sz="2400" dirty="0"/>
              <a:t>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err="1"/>
              <a:t>Tokamak</a:t>
            </a:r>
            <a:r>
              <a:rPr lang="en-US" sz="2400" dirty="0"/>
              <a:t> </a:t>
            </a:r>
            <a:r>
              <a:rPr lang="en-US" sz="2400" dirty="0" err="1"/>
              <a:t>apparati</a:t>
            </a:r>
            <a:r>
              <a:rPr lang="en-US" sz="2400" dirty="0"/>
              <a:t> like the one shown at the right show promise for carrying out these reactions.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/>
              <a:t>They use magnetic fields to heat the material.</a:t>
            </a:r>
          </a:p>
        </p:txBody>
      </p:sp>
      <p:pic>
        <p:nvPicPr>
          <p:cNvPr id="49156" name="Picture 5" descr="21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3481"/>
          <a:stretch>
            <a:fillRect/>
          </a:stretch>
        </p:blipFill>
        <p:spPr>
          <a:xfrm>
            <a:off x="5029200" y="611188"/>
            <a:ext cx="4114800" cy="324643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It is not uncommon for some nuclides of an element to be unstable, or </a:t>
            </a:r>
            <a:r>
              <a:rPr lang="en-US" b="1" dirty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</a:t>
            </a:r>
            <a:r>
              <a:rPr lang="en-US" dirty="0"/>
              <a:t>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We refer to these as </a:t>
            </a:r>
            <a:r>
              <a:rPr lang="en-US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radioisotopes</a:t>
            </a:r>
            <a:r>
              <a:rPr lang="en-US" dirty="0" smtClean="0"/>
              <a:t>. When they decay, they produce radiation and another element called a </a:t>
            </a:r>
            <a:r>
              <a:rPr lang="en-US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daughter product.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/>
              <a:t>There are several ways </a:t>
            </a:r>
            <a:r>
              <a:rPr lang="en-US" dirty="0" smtClean="0"/>
              <a:t>radioisotopes </a:t>
            </a:r>
            <a:r>
              <a:rPr lang="en-US" dirty="0"/>
              <a:t>can decay into a different nuclide</a:t>
            </a:r>
            <a:r>
              <a:rPr lang="en-US" dirty="0" smtClean="0"/>
              <a:t>. These are called </a:t>
            </a:r>
            <a:r>
              <a:rPr lang="en-US" b="1" dirty="0" smtClean="0">
                <a:solidFill>
                  <a:srgbClr val="001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transformations</a:t>
            </a:r>
            <a:r>
              <a:rPr lang="en-US" dirty="0" smtClean="0"/>
              <a:t>. The 3 main types are: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AU" dirty="0" smtClean="0"/>
              <a:t> </a:t>
            </a:r>
            <a:r>
              <a:rPr lang="en-AU" dirty="0" smtClean="0">
                <a:solidFill>
                  <a:srgbClr val="C00000"/>
                </a:solidFill>
              </a:rPr>
              <a:t>Alpha radiation (helium nucleus)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AU" dirty="0" smtClean="0">
                <a:solidFill>
                  <a:srgbClr val="C00000"/>
                </a:solidFill>
              </a:rPr>
              <a:t> Beta radiation (electron)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AU" dirty="0" smtClean="0">
                <a:solidFill>
                  <a:srgbClr val="C00000"/>
                </a:solidFill>
              </a:rPr>
              <a:t> Gamma radiation (</a:t>
            </a:r>
            <a:r>
              <a:rPr lang="en-AU" smtClean="0">
                <a:solidFill>
                  <a:srgbClr val="C00000"/>
                </a:solidFill>
              </a:rPr>
              <a:t>electromagnetic energy)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Types of Radioactive Decay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		   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 Decay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8001000" cy="83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Loss of an </a:t>
            </a:r>
            <a:r>
              <a:rPr lang="en-US" i="1" smtClean="0">
                <a:latin typeface="Symbol" pitchFamily="18" charset="2"/>
                <a:sym typeface="Symbol" pitchFamily="18" charset="2"/>
              </a:rPr>
              <a:t></a:t>
            </a:r>
            <a:r>
              <a:rPr lang="en-US" smtClean="0"/>
              <a:t>-particle (a helium nucleus)</a:t>
            </a:r>
          </a:p>
        </p:txBody>
      </p:sp>
      <p:grpSp>
        <p:nvGrpSpPr>
          <p:cNvPr id="18436" name="Group 6"/>
          <p:cNvGrpSpPr>
            <a:grpSpLocks/>
          </p:cNvGrpSpPr>
          <p:nvPr/>
        </p:nvGrpSpPr>
        <p:grpSpPr bwMode="auto">
          <a:xfrm>
            <a:off x="3989388" y="2743200"/>
            <a:ext cx="1165225" cy="823913"/>
            <a:chOff x="3857" y="922"/>
            <a:chExt cx="734" cy="519"/>
          </a:xfrm>
        </p:grpSpPr>
        <p:sp>
          <p:nvSpPr>
            <p:cNvPr id="18449" name="Rectangle 4"/>
            <p:cNvSpPr>
              <a:spLocks noChangeArrowheads="1"/>
            </p:cNvSpPr>
            <p:nvPr/>
          </p:nvSpPr>
          <p:spPr bwMode="auto">
            <a:xfrm>
              <a:off x="3984" y="922"/>
              <a:ext cx="60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C82E32"/>
                  </a:solidFill>
                </a:rPr>
                <a:t>He</a:t>
              </a:r>
              <a:endParaRPr lang="en-US"/>
            </a:p>
          </p:txBody>
        </p:sp>
        <p:sp>
          <p:nvSpPr>
            <p:cNvPr id="18450" name="Rectangle 5"/>
            <p:cNvSpPr>
              <a:spLocks noChangeArrowheads="1"/>
            </p:cNvSpPr>
            <p:nvPr/>
          </p:nvSpPr>
          <p:spPr bwMode="auto">
            <a:xfrm>
              <a:off x="3857" y="922"/>
              <a:ext cx="22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>
                  <a:solidFill>
                    <a:srgbClr val="C82E32"/>
                  </a:solidFill>
                </a:rPr>
                <a:t>4</a:t>
              </a:r>
            </a:p>
            <a:p>
              <a:pPr algn="r"/>
              <a:r>
                <a:rPr lang="en-US">
                  <a:solidFill>
                    <a:srgbClr val="C82E32"/>
                  </a:solidFill>
                </a:rPr>
                <a:t>2</a:t>
              </a:r>
            </a:p>
          </p:txBody>
        </p:sp>
      </p:grpSp>
      <p:grpSp>
        <p:nvGrpSpPr>
          <p:cNvPr id="18437" name="Group 26"/>
          <p:cNvGrpSpPr>
            <a:grpSpLocks/>
          </p:cNvGrpSpPr>
          <p:nvPr/>
        </p:nvGrpSpPr>
        <p:grpSpPr bwMode="auto">
          <a:xfrm>
            <a:off x="1947863" y="4191000"/>
            <a:ext cx="5313362" cy="823913"/>
            <a:chOff x="1227" y="2640"/>
            <a:chExt cx="3347" cy="519"/>
          </a:xfrm>
        </p:grpSpPr>
        <p:grpSp>
          <p:nvGrpSpPr>
            <p:cNvPr id="18438" name="Group 15"/>
            <p:cNvGrpSpPr>
              <a:grpSpLocks/>
            </p:cNvGrpSpPr>
            <p:nvPr/>
          </p:nvGrpSpPr>
          <p:grpSpPr bwMode="auto">
            <a:xfrm>
              <a:off x="1227" y="2640"/>
              <a:ext cx="733" cy="519"/>
              <a:chOff x="3644" y="922"/>
              <a:chExt cx="733" cy="519"/>
            </a:xfrm>
          </p:grpSpPr>
          <p:sp>
            <p:nvSpPr>
              <p:cNvPr id="18447" name="Rectangle 16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93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U</a:t>
                </a:r>
                <a:endParaRPr lang="en-US"/>
              </a:p>
            </p:txBody>
          </p:sp>
          <p:sp>
            <p:nvSpPr>
              <p:cNvPr id="18448" name="Rectangle 17"/>
              <p:cNvSpPr>
                <a:spLocks noChangeArrowheads="1"/>
              </p:cNvSpPr>
              <p:nvPr/>
            </p:nvSpPr>
            <p:spPr bwMode="auto">
              <a:xfrm>
                <a:off x="3644" y="922"/>
                <a:ext cx="43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238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92</a:t>
                </a:r>
              </a:p>
            </p:txBody>
          </p:sp>
        </p:grpSp>
        <p:sp>
          <p:nvSpPr>
            <p:cNvPr id="18439" name="Rectangle 18"/>
            <p:cNvSpPr>
              <a:spLocks noChangeArrowheads="1"/>
            </p:cNvSpPr>
            <p:nvPr/>
          </p:nvSpPr>
          <p:spPr bwMode="auto">
            <a:xfrm>
              <a:off x="2008" y="2755"/>
              <a:ext cx="6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82E32"/>
                  </a:solidFill>
                  <a:sym typeface="Symbol" pitchFamily="18" charset="2"/>
                </a:rPr>
                <a:t></a:t>
              </a:r>
            </a:p>
          </p:txBody>
        </p:sp>
        <p:grpSp>
          <p:nvGrpSpPr>
            <p:cNvPr id="18440" name="Group 19"/>
            <p:cNvGrpSpPr>
              <a:grpSpLocks/>
            </p:cNvGrpSpPr>
            <p:nvPr/>
          </p:nvGrpSpPr>
          <p:grpSpPr bwMode="auto">
            <a:xfrm>
              <a:off x="2745" y="2640"/>
              <a:ext cx="905" cy="519"/>
              <a:chOff x="3644" y="922"/>
              <a:chExt cx="905" cy="519"/>
            </a:xfrm>
          </p:grpSpPr>
          <p:sp>
            <p:nvSpPr>
              <p:cNvPr id="18445" name="Rectangle 20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565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Th</a:t>
                </a:r>
                <a:endParaRPr lang="en-US"/>
              </a:p>
            </p:txBody>
          </p:sp>
          <p:sp>
            <p:nvSpPr>
              <p:cNvPr id="18446" name="Rectangle 21"/>
              <p:cNvSpPr>
                <a:spLocks noChangeArrowheads="1"/>
              </p:cNvSpPr>
              <p:nvPr/>
            </p:nvSpPr>
            <p:spPr bwMode="auto">
              <a:xfrm>
                <a:off x="3644" y="922"/>
                <a:ext cx="43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234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90</a:t>
                </a:r>
              </a:p>
            </p:txBody>
          </p:sp>
        </p:grpSp>
        <p:grpSp>
          <p:nvGrpSpPr>
            <p:cNvPr id="18441" name="Group 22"/>
            <p:cNvGrpSpPr>
              <a:grpSpLocks/>
            </p:cNvGrpSpPr>
            <p:nvPr/>
          </p:nvGrpSpPr>
          <p:grpSpPr bwMode="auto">
            <a:xfrm>
              <a:off x="3840" y="2640"/>
              <a:ext cx="734" cy="519"/>
              <a:chOff x="3857" y="922"/>
              <a:chExt cx="734" cy="519"/>
            </a:xfrm>
          </p:grpSpPr>
          <p:sp>
            <p:nvSpPr>
              <p:cNvPr id="18443" name="Rectangle 23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60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He</a:t>
                </a:r>
                <a:endParaRPr lang="en-US"/>
              </a:p>
            </p:txBody>
          </p:sp>
          <p:sp>
            <p:nvSpPr>
              <p:cNvPr id="18444" name="Rectangle 24"/>
              <p:cNvSpPr>
                <a:spLocks noChangeArrowheads="1"/>
              </p:cNvSpPr>
              <p:nvPr/>
            </p:nvSpPr>
            <p:spPr bwMode="auto">
              <a:xfrm>
                <a:off x="3857" y="922"/>
                <a:ext cx="223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4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2</a:t>
                </a:r>
              </a:p>
            </p:txBody>
          </p:sp>
        </p:grpSp>
        <p:sp>
          <p:nvSpPr>
            <p:cNvPr id="18442" name="Rectangle 25"/>
            <p:cNvSpPr>
              <a:spLocks noChangeArrowheads="1"/>
            </p:cNvSpPr>
            <p:nvPr/>
          </p:nvSpPr>
          <p:spPr bwMode="auto">
            <a:xfrm>
              <a:off x="3526" y="2717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+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Types of Radioactive Decay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		   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 Decay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42900" y="1981200"/>
            <a:ext cx="8458200" cy="144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Loss of a </a:t>
            </a:r>
            <a:r>
              <a:rPr lang="en-US" i="1" smtClean="0">
                <a:latin typeface="Symbol" pitchFamily="18" charset="2"/>
                <a:sym typeface="Symbol" pitchFamily="18" charset="2"/>
              </a:rPr>
              <a:t></a:t>
            </a:r>
            <a:r>
              <a:rPr lang="en-US" smtClean="0"/>
              <a:t>-particle (a high energy electron)</a:t>
            </a:r>
          </a:p>
        </p:txBody>
      </p:sp>
      <p:grpSp>
        <p:nvGrpSpPr>
          <p:cNvPr id="19460" name="Group 7"/>
          <p:cNvGrpSpPr>
            <a:grpSpLocks/>
          </p:cNvGrpSpPr>
          <p:nvPr/>
        </p:nvGrpSpPr>
        <p:grpSpPr bwMode="auto">
          <a:xfrm>
            <a:off x="3243263" y="2976563"/>
            <a:ext cx="2579687" cy="904875"/>
            <a:chOff x="2064" y="3456"/>
            <a:chExt cx="1625" cy="570"/>
          </a:xfrm>
        </p:grpSpPr>
        <p:grpSp>
          <p:nvGrpSpPr>
            <p:cNvPr id="19474" name="Group 8"/>
            <p:cNvGrpSpPr>
              <a:grpSpLocks/>
            </p:cNvGrpSpPr>
            <p:nvPr/>
          </p:nvGrpSpPr>
          <p:grpSpPr bwMode="auto">
            <a:xfrm>
              <a:off x="2064" y="3456"/>
              <a:ext cx="566" cy="570"/>
              <a:chOff x="3745" y="922"/>
              <a:chExt cx="566" cy="570"/>
            </a:xfrm>
          </p:grpSpPr>
          <p:sp>
            <p:nvSpPr>
              <p:cNvPr id="19479" name="Rectangle 9"/>
              <p:cNvSpPr>
                <a:spLocks noChangeArrowheads="1"/>
              </p:cNvSpPr>
              <p:nvPr/>
            </p:nvSpPr>
            <p:spPr bwMode="auto">
              <a:xfrm>
                <a:off x="3984" y="973"/>
                <a:ext cx="327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 i="1">
                    <a:solidFill>
                      <a:srgbClr val="C82E32"/>
                    </a:solidFill>
                    <a:latin typeface="Symbol" pitchFamily="18" charset="2"/>
                    <a:sym typeface="Symbol" pitchFamily="18" charset="2"/>
                  </a:rPr>
                  <a:t></a:t>
                </a:r>
                <a:endParaRPr lang="en-US" i="1"/>
              </a:p>
            </p:txBody>
          </p:sp>
          <p:sp>
            <p:nvSpPr>
              <p:cNvPr id="19480" name="Rectangle 10"/>
              <p:cNvSpPr>
                <a:spLocks noChangeArrowheads="1"/>
              </p:cNvSpPr>
              <p:nvPr/>
            </p:nvSpPr>
            <p:spPr bwMode="auto">
              <a:xfrm>
                <a:off x="3745" y="922"/>
                <a:ext cx="335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  <a:cs typeface="Arial" charset="0"/>
                  </a:rPr>
                  <a:t>−</a:t>
                </a:r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  <p:grpSp>
          <p:nvGrpSpPr>
            <p:cNvPr id="19475" name="Group 11"/>
            <p:cNvGrpSpPr>
              <a:grpSpLocks/>
            </p:cNvGrpSpPr>
            <p:nvPr/>
          </p:nvGrpSpPr>
          <p:grpSpPr bwMode="auto">
            <a:xfrm>
              <a:off x="3120" y="3482"/>
              <a:ext cx="569" cy="519"/>
              <a:chOff x="3745" y="922"/>
              <a:chExt cx="569" cy="519"/>
            </a:xfrm>
          </p:grpSpPr>
          <p:sp>
            <p:nvSpPr>
              <p:cNvPr id="19477" name="Rectangle 12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19478" name="Rectangle 13"/>
              <p:cNvSpPr>
                <a:spLocks noChangeArrowheads="1"/>
              </p:cNvSpPr>
              <p:nvPr/>
            </p:nvSpPr>
            <p:spPr bwMode="auto">
              <a:xfrm>
                <a:off x="3745" y="922"/>
                <a:ext cx="335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  <a:cs typeface="Arial" charset="0"/>
                  </a:rPr>
                  <a:t>−</a:t>
                </a:r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  <p:sp>
          <p:nvSpPr>
            <p:cNvPr id="19476" name="Rectangle 14"/>
            <p:cNvSpPr>
              <a:spLocks noChangeArrowheads="1"/>
            </p:cNvSpPr>
            <p:nvPr/>
          </p:nvSpPr>
          <p:spPr bwMode="auto">
            <a:xfrm>
              <a:off x="2741" y="3578"/>
              <a:ext cx="31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C82E32"/>
                  </a:solidFill>
                </a:rPr>
                <a:t>or</a:t>
              </a:r>
              <a:endParaRPr lang="en-US"/>
            </a:p>
          </p:txBody>
        </p:sp>
      </p:grpSp>
      <p:sp>
        <p:nvSpPr>
          <p:cNvPr id="19461" name="Rectangle 15"/>
          <p:cNvSpPr>
            <a:spLocks noChangeArrowheads="1"/>
          </p:cNvSpPr>
          <p:nvPr/>
        </p:nvSpPr>
        <p:spPr bwMode="auto">
          <a:xfrm>
            <a:off x="2041525" y="44910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19462" name="Group 27"/>
          <p:cNvGrpSpPr>
            <a:grpSpLocks/>
          </p:cNvGrpSpPr>
          <p:nvPr/>
        </p:nvGrpSpPr>
        <p:grpSpPr bwMode="auto">
          <a:xfrm>
            <a:off x="2046288" y="4510088"/>
            <a:ext cx="5051425" cy="823912"/>
            <a:chOff x="747" y="2880"/>
            <a:chExt cx="3182" cy="519"/>
          </a:xfrm>
        </p:grpSpPr>
        <p:grpSp>
          <p:nvGrpSpPr>
            <p:cNvPr id="19463" name="Group 16"/>
            <p:cNvGrpSpPr>
              <a:grpSpLocks/>
            </p:cNvGrpSpPr>
            <p:nvPr/>
          </p:nvGrpSpPr>
          <p:grpSpPr bwMode="auto">
            <a:xfrm>
              <a:off x="747" y="2880"/>
              <a:ext cx="563" cy="519"/>
              <a:chOff x="3644" y="922"/>
              <a:chExt cx="563" cy="519"/>
            </a:xfrm>
          </p:grpSpPr>
          <p:sp>
            <p:nvSpPr>
              <p:cNvPr id="19472" name="Rectangle 17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223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I</a:t>
                </a:r>
                <a:endParaRPr lang="en-US"/>
              </a:p>
            </p:txBody>
          </p:sp>
          <p:sp>
            <p:nvSpPr>
              <p:cNvPr id="19473" name="Rectangle 18"/>
              <p:cNvSpPr>
                <a:spLocks noChangeArrowheads="1"/>
              </p:cNvSpPr>
              <p:nvPr/>
            </p:nvSpPr>
            <p:spPr bwMode="auto">
              <a:xfrm>
                <a:off x="3644" y="922"/>
                <a:ext cx="43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131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53</a:t>
                </a:r>
              </a:p>
            </p:txBody>
          </p:sp>
        </p:grpSp>
        <p:grpSp>
          <p:nvGrpSpPr>
            <p:cNvPr id="19464" name="Group 19"/>
            <p:cNvGrpSpPr>
              <a:grpSpLocks/>
            </p:cNvGrpSpPr>
            <p:nvPr/>
          </p:nvGrpSpPr>
          <p:grpSpPr bwMode="auto">
            <a:xfrm>
              <a:off x="2107" y="2880"/>
              <a:ext cx="926" cy="519"/>
              <a:chOff x="3644" y="922"/>
              <a:chExt cx="926" cy="519"/>
            </a:xfrm>
          </p:grpSpPr>
          <p:sp>
            <p:nvSpPr>
              <p:cNvPr id="19470" name="Rectangle 20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586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Xe</a:t>
                </a:r>
                <a:endParaRPr lang="en-US"/>
              </a:p>
            </p:txBody>
          </p:sp>
          <p:sp>
            <p:nvSpPr>
              <p:cNvPr id="19471" name="Rectangle 21"/>
              <p:cNvSpPr>
                <a:spLocks noChangeArrowheads="1"/>
              </p:cNvSpPr>
              <p:nvPr/>
            </p:nvSpPr>
            <p:spPr bwMode="auto">
              <a:xfrm>
                <a:off x="3644" y="922"/>
                <a:ext cx="43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131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54</a:t>
                </a:r>
              </a:p>
            </p:txBody>
          </p:sp>
        </p:grpSp>
        <p:sp>
          <p:nvSpPr>
            <p:cNvPr id="19465" name="Rectangle 22"/>
            <p:cNvSpPr>
              <a:spLocks noChangeArrowheads="1"/>
            </p:cNvSpPr>
            <p:nvPr/>
          </p:nvSpPr>
          <p:spPr bwMode="auto">
            <a:xfrm>
              <a:off x="1364" y="2996"/>
              <a:ext cx="6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82E32"/>
                  </a:solidFill>
                  <a:sym typeface="Symbol" pitchFamily="18" charset="2"/>
                </a:rPr>
                <a:t></a:t>
              </a:r>
            </a:p>
          </p:txBody>
        </p:sp>
        <p:sp>
          <p:nvSpPr>
            <p:cNvPr id="19466" name="Rectangle 23"/>
            <p:cNvSpPr>
              <a:spLocks noChangeArrowheads="1"/>
            </p:cNvSpPr>
            <p:nvPr/>
          </p:nvSpPr>
          <p:spPr bwMode="auto">
            <a:xfrm>
              <a:off x="3087" y="2957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+</a:t>
              </a:r>
            </a:p>
          </p:txBody>
        </p:sp>
        <p:grpSp>
          <p:nvGrpSpPr>
            <p:cNvPr id="19467" name="Group 24"/>
            <p:cNvGrpSpPr>
              <a:grpSpLocks/>
            </p:cNvGrpSpPr>
            <p:nvPr/>
          </p:nvGrpSpPr>
          <p:grpSpPr bwMode="auto">
            <a:xfrm>
              <a:off x="3360" y="2880"/>
              <a:ext cx="569" cy="519"/>
              <a:chOff x="3745" y="922"/>
              <a:chExt cx="569" cy="519"/>
            </a:xfrm>
          </p:grpSpPr>
          <p:sp>
            <p:nvSpPr>
              <p:cNvPr id="19468" name="Rectangle 25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19469" name="Rectangle 26"/>
              <p:cNvSpPr>
                <a:spLocks noChangeArrowheads="1"/>
              </p:cNvSpPr>
              <p:nvPr/>
            </p:nvSpPr>
            <p:spPr bwMode="auto">
              <a:xfrm>
                <a:off x="3745" y="922"/>
                <a:ext cx="335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  <a:cs typeface="Arial" charset="0"/>
                  </a:rPr>
                  <a:t>−</a:t>
                </a:r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Types of Radioactive Decay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		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Positron Emission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8001000" cy="1828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Loss of a positron (a particle that has the same mass as but opposite charge than an electron)</a:t>
            </a:r>
          </a:p>
        </p:txBody>
      </p:sp>
      <p:grpSp>
        <p:nvGrpSpPr>
          <p:cNvPr id="20484" name="Group 17"/>
          <p:cNvGrpSpPr>
            <a:grpSpLocks/>
          </p:cNvGrpSpPr>
          <p:nvPr/>
        </p:nvGrpSpPr>
        <p:grpSpPr bwMode="auto">
          <a:xfrm>
            <a:off x="4208463" y="3429000"/>
            <a:ext cx="725487" cy="823913"/>
            <a:chOff x="3857" y="922"/>
            <a:chExt cx="457" cy="519"/>
          </a:xfrm>
        </p:grpSpPr>
        <p:sp>
          <p:nvSpPr>
            <p:cNvPr id="20497" name="Rectangle 18"/>
            <p:cNvSpPr>
              <a:spLocks noChangeArrowheads="1"/>
            </p:cNvSpPr>
            <p:nvPr/>
          </p:nvSpPr>
          <p:spPr bwMode="auto">
            <a:xfrm>
              <a:off x="3984" y="922"/>
              <a:ext cx="330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>
                  <a:solidFill>
                    <a:srgbClr val="C82E32"/>
                  </a:solidFill>
                </a:rPr>
                <a:t>e</a:t>
              </a:r>
              <a:endParaRPr lang="en-US"/>
            </a:p>
          </p:txBody>
        </p:sp>
        <p:sp>
          <p:nvSpPr>
            <p:cNvPr id="20498" name="Rectangle 19"/>
            <p:cNvSpPr>
              <a:spLocks noChangeArrowheads="1"/>
            </p:cNvSpPr>
            <p:nvPr/>
          </p:nvSpPr>
          <p:spPr bwMode="auto">
            <a:xfrm>
              <a:off x="3857" y="922"/>
              <a:ext cx="22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>
                  <a:solidFill>
                    <a:srgbClr val="C82E32"/>
                  </a:solidFill>
                </a:rPr>
                <a:t>0</a:t>
              </a:r>
            </a:p>
            <a:p>
              <a:pPr algn="r"/>
              <a:r>
                <a:rPr lang="en-US">
                  <a:solidFill>
                    <a:srgbClr val="C82E32"/>
                  </a:solidFill>
                </a:rPr>
                <a:t>1</a:t>
              </a:r>
            </a:p>
          </p:txBody>
        </p:sp>
      </p:grpSp>
      <p:grpSp>
        <p:nvGrpSpPr>
          <p:cNvPr id="20485" name="Group 31"/>
          <p:cNvGrpSpPr>
            <a:grpSpLocks/>
          </p:cNvGrpSpPr>
          <p:nvPr/>
        </p:nvGrpSpPr>
        <p:grpSpPr bwMode="auto">
          <a:xfrm>
            <a:off x="2447925" y="4724400"/>
            <a:ext cx="4248150" cy="823913"/>
            <a:chOff x="1429" y="2952"/>
            <a:chExt cx="2676" cy="519"/>
          </a:xfrm>
        </p:grpSpPr>
        <p:grpSp>
          <p:nvGrpSpPr>
            <p:cNvPr id="20486" name="Group 20"/>
            <p:cNvGrpSpPr>
              <a:grpSpLocks/>
            </p:cNvGrpSpPr>
            <p:nvPr/>
          </p:nvGrpSpPr>
          <p:grpSpPr bwMode="auto">
            <a:xfrm>
              <a:off x="1429" y="2952"/>
              <a:ext cx="627" cy="519"/>
              <a:chOff x="3750" y="922"/>
              <a:chExt cx="627" cy="519"/>
            </a:xfrm>
          </p:grpSpPr>
          <p:sp>
            <p:nvSpPr>
              <p:cNvPr id="20495" name="Rectangle 21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93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C</a:t>
                </a:r>
                <a:endParaRPr lang="en-US"/>
              </a:p>
            </p:txBody>
          </p:sp>
          <p:sp>
            <p:nvSpPr>
              <p:cNvPr id="20496" name="Rectangle 22"/>
              <p:cNvSpPr>
                <a:spLocks noChangeArrowheads="1"/>
              </p:cNvSpPr>
              <p:nvPr/>
            </p:nvSpPr>
            <p:spPr bwMode="auto">
              <a:xfrm>
                <a:off x="3750" y="922"/>
                <a:ext cx="33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6</a:t>
                </a:r>
              </a:p>
            </p:txBody>
          </p:sp>
        </p:grpSp>
        <p:sp>
          <p:nvSpPr>
            <p:cNvPr id="20487" name="Rectangle 23"/>
            <p:cNvSpPr>
              <a:spLocks noChangeArrowheads="1"/>
            </p:cNvSpPr>
            <p:nvPr/>
          </p:nvSpPr>
          <p:spPr bwMode="auto">
            <a:xfrm>
              <a:off x="2063" y="3068"/>
              <a:ext cx="6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82E32"/>
                  </a:solidFill>
                  <a:sym typeface="Symbol" pitchFamily="18" charset="2"/>
                </a:rPr>
                <a:t></a:t>
              </a:r>
            </a:p>
          </p:txBody>
        </p:sp>
        <p:grpSp>
          <p:nvGrpSpPr>
            <p:cNvPr id="20488" name="Group 24"/>
            <p:cNvGrpSpPr>
              <a:grpSpLocks/>
            </p:cNvGrpSpPr>
            <p:nvPr/>
          </p:nvGrpSpPr>
          <p:grpSpPr bwMode="auto">
            <a:xfrm>
              <a:off x="2760" y="2952"/>
              <a:ext cx="606" cy="519"/>
              <a:chOff x="3750" y="922"/>
              <a:chExt cx="606" cy="519"/>
            </a:xfrm>
          </p:grpSpPr>
          <p:sp>
            <p:nvSpPr>
              <p:cNvPr id="20493" name="Rectangle 25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72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B</a:t>
                </a:r>
                <a:endParaRPr lang="en-US"/>
              </a:p>
            </p:txBody>
          </p:sp>
          <p:sp>
            <p:nvSpPr>
              <p:cNvPr id="20494" name="Rectangle 26"/>
              <p:cNvSpPr>
                <a:spLocks noChangeArrowheads="1"/>
              </p:cNvSpPr>
              <p:nvPr/>
            </p:nvSpPr>
            <p:spPr bwMode="auto">
              <a:xfrm>
                <a:off x="3750" y="922"/>
                <a:ext cx="33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5</a:t>
                </a:r>
              </a:p>
            </p:txBody>
          </p:sp>
        </p:grpSp>
        <p:sp>
          <p:nvSpPr>
            <p:cNvPr id="20489" name="Rectangle 27"/>
            <p:cNvSpPr>
              <a:spLocks noChangeArrowheads="1"/>
            </p:cNvSpPr>
            <p:nvPr/>
          </p:nvSpPr>
          <p:spPr bwMode="auto">
            <a:xfrm>
              <a:off x="3374" y="3029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+</a:t>
              </a:r>
            </a:p>
          </p:txBody>
        </p:sp>
        <p:grpSp>
          <p:nvGrpSpPr>
            <p:cNvPr id="20490" name="Group 28"/>
            <p:cNvGrpSpPr>
              <a:grpSpLocks/>
            </p:cNvGrpSpPr>
            <p:nvPr/>
          </p:nvGrpSpPr>
          <p:grpSpPr bwMode="auto">
            <a:xfrm>
              <a:off x="3648" y="2952"/>
              <a:ext cx="457" cy="519"/>
              <a:chOff x="3857" y="922"/>
              <a:chExt cx="457" cy="519"/>
            </a:xfrm>
          </p:grpSpPr>
          <p:sp>
            <p:nvSpPr>
              <p:cNvPr id="20491" name="Rectangle 29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20492" name="Rectangle 30"/>
              <p:cNvSpPr>
                <a:spLocks noChangeArrowheads="1"/>
              </p:cNvSpPr>
              <p:nvPr/>
            </p:nvSpPr>
            <p:spPr bwMode="auto">
              <a:xfrm>
                <a:off x="3857" y="922"/>
                <a:ext cx="223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Types of Radioactive Decay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		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 Emission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Loss of a </a:t>
            </a:r>
            <a:r>
              <a:rPr lang="en-US" i="1" dirty="0" smtClean="0">
                <a:latin typeface="Symbol" pitchFamily="18" charset="2"/>
                <a:sym typeface="Symbol" pitchFamily="18" charset="2"/>
              </a:rPr>
              <a:t></a:t>
            </a:r>
            <a:r>
              <a:rPr lang="en-US" dirty="0" smtClean="0"/>
              <a:t>-ray (high-energy radiation that almost always accompanies the loss of a nuclear particle)</a:t>
            </a:r>
          </a:p>
          <a:p>
            <a:pPr eaLnBrk="1" hangingPunct="1">
              <a:buFontTx/>
              <a:buNone/>
            </a:pPr>
            <a:endParaRPr lang="en-AU" dirty="0" smtClean="0"/>
          </a:p>
          <a:p>
            <a:pPr eaLnBrk="1" hangingPunct="1">
              <a:buFontTx/>
              <a:buNone/>
            </a:pPr>
            <a:endParaRPr lang="en-AU" dirty="0" smtClean="0"/>
          </a:p>
          <a:p>
            <a:pPr eaLnBrk="1" hangingPunct="1">
              <a:buFontTx/>
              <a:buNone/>
            </a:pPr>
            <a:endParaRPr lang="en-AU" dirty="0" smtClean="0"/>
          </a:p>
          <a:p>
            <a:pPr eaLnBrk="1" hangingPunct="1">
              <a:buFontTx/>
              <a:buNone/>
            </a:pPr>
            <a:r>
              <a:rPr lang="en-AU" dirty="0" smtClean="0"/>
              <a:t>Notice that there is no mass indicated in the nuclear symbol for this type of radiation</a:t>
            </a:r>
          </a:p>
          <a:p>
            <a:pPr eaLnBrk="1" hangingPunct="1">
              <a:buFontTx/>
              <a:buNone/>
            </a:pPr>
            <a:r>
              <a:rPr lang="en-AU" dirty="0" smtClean="0"/>
              <a:t>For more info go to this </a:t>
            </a:r>
            <a:r>
              <a:rPr lang="en-AU" dirty="0" smtClean="0">
                <a:hlinkClick r:id="rId2"/>
              </a:rPr>
              <a:t>website</a:t>
            </a:r>
            <a:endParaRPr lang="en-AU" dirty="0" smtClean="0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3962400" y="3276600"/>
            <a:ext cx="636587" cy="904875"/>
            <a:chOff x="3857" y="922"/>
            <a:chExt cx="401" cy="570"/>
          </a:xfrm>
        </p:grpSpPr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3984" y="973"/>
              <a:ext cx="274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C82E32"/>
                  </a:solidFill>
                  <a:latin typeface="Symbol" pitchFamily="18" charset="2"/>
                  <a:sym typeface="Symbol" pitchFamily="18" charset="2"/>
                </a:rPr>
                <a:t></a:t>
              </a:r>
              <a:endParaRPr lang="en-US" i="1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3857" y="922"/>
              <a:ext cx="22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>
                  <a:solidFill>
                    <a:srgbClr val="C82E32"/>
                  </a:solidFill>
                </a:rPr>
                <a:t>0</a:t>
              </a:r>
            </a:p>
            <a:p>
              <a:pPr algn="r"/>
              <a:r>
                <a:rPr lang="en-US">
                  <a:solidFill>
                    <a:srgbClr val="C82E32"/>
                  </a:solidFill>
                </a:rPr>
                <a:t>0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Types of Radioactive Decay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	 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Capture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(K-Capture)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81200"/>
            <a:ext cx="85344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Addition of an electron to a proton in the nucleus</a:t>
            </a:r>
          </a:p>
          <a:p>
            <a:pPr lvl="1" eaLnBrk="1" hangingPunct="1"/>
            <a:r>
              <a:rPr lang="en-US" smtClean="0"/>
              <a:t>As a result, a proton is transformed into a neutron.</a:t>
            </a:r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3940175" y="37512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2533" name="Group 22"/>
          <p:cNvGrpSpPr>
            <a:grpSpLocks/>
          </p:cNvGrpSpPr>
          <p:nvPr/>
        </p:nvGrpSpPr>
        <p:grpSpPr bwMode="auto">
          <a:xfrm>
            <a:off x="2646363" y="3810000"/>
            <a:ext cx="3849687" cy="823913"/>
            <a:chOff x="1392" y="2760"/>
            <a:chExt cx="2425" cy="519"/>
          </a:xfrm>
        </p:grpSpPr>
        <p:grpSp>
          <p:nvGrpSpPr>
            <p:cNvPr id="22534" name="Group 11"/>
            <p:cNvGrpSpPr>
              <a:grpSpLocks/>
            </p:cNvGrpSpPr>
            <p:nvPr/>
          </p:nvGrpSpPr>
          <p:grpSpPr bwMode="auto">
            <a:xfrm>
              <a:off x="1392" y="2760"/>
              <a:ext cx="457" cy="519"/>
              <a:chOff x="3857" y="922"/>
              <a:chExt cx="457" cy="519"/>
            </a:xfrm>
          </p:grpSpPr>
          <p:sp>
            <p:nvSpPr>
              <p:cNvPr id="22543" name="Rectangle 12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p</a:t>
                </a:r>
                <a:endParaRPr lang="en-US"/>
              </a:p>
            </p:txBody>
          </p:sp>
          <p:sp>
            <p:nvSpPr>
              <p:cNvPr id="22544" name="Rectangle 13"/>
              <p:cNvSpPr>
                <a:spLocks noChangeArrowheads="1"/>
              </p:cNvSpPr>
              <p:nvPr/>
            </p:nvSpPr>
            <p:spPr bwMode="auto">
              <a:xfrm>
                <a:off x="3857" y="922"/>
                <a:ext cx="223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  <p:sp>
          <p:nvSpPr>
            <p:cNvPr id="22535" name="Rectangle 14"/>
            <p:cNvSpPr>
              <a:spLocks noChangeArrowheads="1"/>
            </p:cNvSpPr>
            <p:nvPr/>
          </p:nvSpPr>
          <p:spPr bwMode="auto">
            <a:xfrm>
              <a:off x="1857" y="2837"/>
              <a:ext cx="2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+</a:t>
              </a:r>
            </a:p>
          </p:txBody>
        </p:sp>
        <p:grpSp>
          <p:nvGrpSpPr>
            <p:cNvPr id="22536" name="Group 15"/>
            <p:cNvGrpSpPr>
              <a:grpSpLocks/>
            </p:cNvGrpSpPr>
            <p:nvPr/>
          </p:nvGrpSpPr>
          <p:grpSpPr bwMode="auto">
            <a:xfrm>
              <a:off x="2084" y="2760"/>
              <a:ext cx="569" cy="519"/>
              <a:chOff x="3745" y="922"/>
              <a:chExt cx="569" cy="519"/>
            </a:xfrm>
          </p:grpSpPr>
          <p:sp>
            <p:nvSpPr>
              <p:cNvPr id="22541" name="Rectangle 16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e</a:t>
                </a:r>
                <a:endParaRPr lang="en-US"/>
              </a:p>
            </p:txBody>
          </p:sp>
          <p:sp>
            <p:nvSpPr>
              <p:cNvPr id="22542" name="Rectangle 17"/>
              <p:cNvSpPr>
                <a:spLocks noChangeArrowheads="1"/>
              </p:cNvSpPr>
              <p:nvPr/>
            </p:nvSpPr>
            <p:spPr bwMode="auto">
              <a:xfrm>
                <a:off x="3745" y="922"/>
                <a:ext cx="335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  <a:cs typeface="Arial" charset="0"/>
                  </a:rPr>
                  <a:t>−</a:t>
                </a:r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</p:txBody>
          </p:sp>
        </p:grpSp>
        <p:sp>
          <p:nvSpPr>
            <p:cNvPr id="22537" name="Rectangle 18"/>
            <p:cNvSpPr>
              <a:spLocks noChangeArrowheads="1"/>
            </p:cNvSpPr>
            <p:nvPr/>
          </p:nvSpPr>
          <p:spPr bwMode="auto">
            <a:xfrm>
              <a:off x="2662" y="2876"/>
              <a:ext cx="6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82E32"/>
                  </a:solidFill>
                  <a:sym typeface="Symbol" pitchFamily="18" charset="2"/>
                </a:rPr>
                <a:t></a:t>
              </a:r>
            </a:p>
          </p:txBody>
        </p:sp>
        <p:grpSp>
          <p:nvGrpSpPr>
            <p:cNvPr id="22538" name="Group 19"/>
            <p:cNvGrpSpPr>
              <a:grpSpLocks/>
            </p:cNvGrpSpPr>
            <p:nvPr/>
          </p:nvGrpSpPr>
          <p:grpSpPr bwMode="auto">
            <a:xfrm>
              <a:off x="3360" y="2760"/>
              <a:ext cx="457" cy="519"/>
              <a:chOff x="3857" y="922"/>
              <a:chExt cx="457" cy="519"/>
            </a:xfrm>
          </p:grpSpPr>
          <p:sp>
            <p:nvSpPr>
              <p:cNvPr id="22539" name="Rectangle 20"/>
              <p:cNvSpPr>
                <a:spLocks noChangeArrowheads="1"/>
              </p:cNvSpPr>
              <p:nvPr/>
            </p:nvSpPr>
            <p:spPr bwMode="auto">
              <a:xfrm>
                <a:off x="3984" y="922"/>
                <a:ext cx="330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800">
                    <a:solidFill>
                      <a:srgbClr val="C82E32"/>
                    </a:solidFill>
                  </a:rPr>
                  <a:t>n</a:t>
                </a:r>
                <a:endParaRPr lang="en-US"/>
              </a:p>
            </p:txBody>
          </p:sp>
          <p:sp>
            <p:nvSpPr>
              <p:cNvPr id="22540" name="Rectangle 21"/>
              <p:cNvSpPr>
                <a:spLocks noChangeArrowheads="1"/>
              </p:cNvSpPr>
              <p:nvPr/>
            </p:nvSpPr>
            <p:spPr bwMode="auto">
              <a:xfrm>
                <a:off x="3857" y="922"/>
                <a:ext cx="223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1</a:t>
                </a:r>
              </a:p>
              <a:p>
                <a:pPr algn="r"/>
                <a:r>
                  <a:rPr lang="en-US">
                    <a:solidFill>
                      <a:srgbClr val="C82E32"/>
                    </a:solidFill>
                  </a:rPr>
                  <a:t>0</a:t>
                </a: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2437</TotalTime>
  <Words>1036</Words>
  <Application>Microsoft Office PowerPoint</Application>
  <PresentationFormat>On-screen Show (4:3)</PresentationFormat>
  <Paragraphs>194</Paragraphs>
  <Slides>35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Median</vt:lpstr>
      <vt:lpstr> Nuclear Chemistry</vt:lpstr>
      <vt:lpstr>The Isotopic Symbol</vt:lpstr>
      <vt:lpstr>Isotopes</vt:lpstr>
      <vt:lpstr>Radioactivity</vt:lpstr>
      <vt:lpstr>Types of Radioactive Decay        Alpha Decay</vt:lpstr>
      <vt:lpstr>Types of Radioactive Decay        Beta Decay</vt:lpstr>
      <vt:lpstr>Types of Radioactive Decay    Positron Emission</vt:lpstr>
      <vt:lpstr>Types of Radioactive Decay     Gamma Emission</vt:lpstr>
      <vt:lpstr>Types of Radioactive Decay     Electron Capture (K-Capture)</vt:lpstr>
      <vt:lpstr>Penetrating ability</vt:lpstr>
      <vt:lpstr>Question</vt:lpstr>
      <vt:lpstr>Neutron-Proton Ratios</vt:lpstr>
      <vt:lpstr>Stable Nuclei</vt:lpstr>
      <vt:lpstr>Neutron-Proton Ratios</vt:lpstr>
      <vt:lpstr>Neutron-Proton Ratios</vt:lpstr>
      <vt:lpstr>Beta Emitters</vt:lpstr>
      <vt:lpstr>Positron or Electron capture</vt:lpstr>
      <vt:lpstr>Alpha Emitters</vt:lpstr>
      <vt:lpstr>Radioactive Decay Series</vt:lpstr>
      <vt:lpstr>Half-life</vt:lpstr>
      <vt:lpstr>Half-life</vt:lpstr>
      <vt:lpstr>Nuclear Transformations</vt:lpstr>
      <vt:lpstr>Measuring Radioactivity</vt:lpstr>
      <vt:lpstr>Kinetics of Radioactive Decay - Example</vt:lpstr>
      <vt:lpstr>Energy in Nuclear Reactions</vt:lpstr>
      <vt:lpstr>Energy in Nuclear Reactions</vt:lpstr>
      <vt:lpstr>Uses of Radioactivity</vt:lpstr>
      <vt:lpstr>Nuclear Fission</vt:lpstr>
      <vt:lpstr>Nuclear Fission</vt:lpstr>
      <vt:lpstr>Nuclear Fission</vt:lpstr>
      <vt:lpstr>Nuclear Reactors</vt:lpstr>
      <vt:lpstr>Nuclear Reactors –Are they safe?</vt:lpstr>
      <vt:lpstr>Nuclear Fission and Power</vt:lpstr>
      <vt:lpstr>Nuclear Fusion </vt:lpstr>
      <vt:lpstr>Nuclear Fusion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21 Nuclear Chemistry</dc:title>
  <dc:creator/>
  <cp:lastModifiedBy>Robert Slider</cp:lastModifiedBy>
  <cp:revision>65</cp:revision>
  <dcterms:created xsi:type="dcterms:W3CDTF">2005-03-12T19:57:28Z</dcterms:created>
  <dcterms:modified xsi:type="dcterms:W3CDTF">2010-12-02T06:29:14Z</dcterms:modified>
</cp:coreProperties>
</file>