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58" r:id="rId4"/>
    <p:sldId id="259" r:id="rId5"/>
    <p:sldId id="262" r:id="rId6"/>
    <p:sldId id="260" r:id="rId7"/>
    <p:sldId id="261"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5504ED3-83E7-490F-AF20-58B18557BCA5}">
          <p14:sldIdLst>
            <p14:sldId id="256"/>
            <p14:sldId id="257"/>
            <p14:sldId id="258"/>
            <p14:sldId id="259"/>
            <p14:sldId id="262"/>
            <p14:sldId id="260"/>
            <p14:sldId id="261"/>
            <p14:sldId id="263"/>
          </p14:sldIdLst>
        </p14:section>
        <p14:section name="Untitled Section" id="{38D2AE1A-B42D-424D-BA3D-4C1D10744897}">
          <p14:sldIdLst>
            <p14:sldId id="264"/>
            <p14:sldId id="265"/>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SG"/>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9FA75F-4053-4B95-9623-887E8630D0DF}" type="datetimeFigureOut">
              <a:rPr lang="en-SG" smtClean="0"/>
              <a:t>9/9/2011</a:t>
            </a:fld>
            <a:endParaRPr lang="en-SG"/>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SG"/>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SG"/>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8D58EFA-4B5E-42C3-A6DD-DAA7CC823A4A}" type="slidenum">
              <a:rPr lang="en-SG" smtClean="0"/>
              <a:t>‹#›</a:t>
            </a:fld>
            <a:endParaRPr lang="en-SG"/>
          </a:p>
        </p:txBody>
      </p:sp>
    </p:spTree>
    <p:extLst>
      <p:ext uri="{BB962C8B-B14F-4D97-AF65-F5344CB8AC3E}">
        <p14:creationId xmlns:p14="http://schemas.microsoft.com/office/powerpoint/2010/main" val="29736235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sacrificial anode must </a:t>
            </a:r>
            <a:r>
              <a:rPr lang="en-SG" sz="1200" i="0" kern="1200" dirty="0" smtClean="0">
                <a:solidFill>
                  <a:schemeClr val="tx1"/>
                </a:solidFill>
                <a:effectLst/>
                <a:latin typeface="+mn-lt"/>
                <a:ea typeface="+mn-ea"/>
                <a:cs typeface="+mn-cs"/>
              </a:rPr>
              <a:t>have the right shape and surface area to discharge enough current to protect the structure and enough weight to last the desired lifetime when discharging this current.</a:t>
            </a:r>
          </a:p>
          <a:p>
            <a:endParaRPr lang="en-SG" dirty="0"/>
          </a:p>
        </p:txBody>
      </p:sp>
      <p:sp>
        <p:nvSpPr>
          <p:cNvPr id="4" name="Slide Number Placeholder 3"/>
          <p:cNvSpPr>
            <a:spLocks noGrp="1"/>
          </p:cNvSpPr>
          <p:nvPr>
            <p:ph type="sldNum" sz="quarter" idx="10"/>
          </p:nvPr>
        </p:nvSpPr>
        <p:spPr/>
        <p:txBody>
          <a:bodyPr/>
          <a:lstStyle/>
          <a:p>
            <a:fld id="{78D58EFA-4B5E-42C3-A6DD-DAA7CC823A4A}" type="slidenum">
              <a:rPr lang="en-SG" smtClean="0"/>
              <a:t>7</a:t>
            </a:fld>
            <a:endParaRPr lang="en-SG"/>
          </a:p>
        </p:txBody>
      </p:sp>
    </p:spTree>
    <p:extLst>
      <p:ext uri="{BB962C8B-B14F-4D97-AF65-F5344CB8AC3E}">
        <p14:creationId xmlns:p14="http://schemas.microsoft.com/office/powerpoint/2010/main" val="33002324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EDC7BC92-5F69-40F1-A88E-D36EFBC797F3}" type="datetimeFigureOut">
              <a:rPr lang="en-SG" smtClean="0"/>
              <a:t>9/9/2011</a:t>
            </a:fld>
            <a:endParaRPr lang="en-SG"/>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SG"/>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36339374-8347-427F-A001-BEB8CFDFA4FD}" type="slidenum">
              <a:rPr lang="en-SG" smtClean="0"/>
              <a:t>‹#›</a:t>
            </a:fld>
            <a:endParaRPr lang="en-SG"/>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C7BC92-5F69-40F1-A88E-D36EFBC797F3}" type="datetimeFigureOut">
              <a:rPr lang="en-SG" smtClean="0"/>
              <a:t>9/9/2011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36339374-8347-427F-A001-BEB8CFDFA4FD}" type="slidenum">
              <a:rPr lang="en-SG" smtClean="0"/>
              <a:t>‹#›</a:t>
            </a:fld>
            <a:endParaRPr lang="en-SG"/>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C7BC92-5F69-40F1-A88E-D36EFBC797F3}" type="datetimeFigureOut">
              <a:rPr lang="en-SG" smtClean="0"/>
              <a:t>9/9/2011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36339374-8347-427F-A001-BEB8CFDFA4FD}" type="slidenum">
              <a:rPr lang="en-SG" smtClean="0"/>
              <a:t>‹#›</a:t>
            </a:fld>
            <a:endParaRPr lang="en-SG"/>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C7BC92-5F69-40F1-A88E-D36EFBC797F3}" type="datetimeFigureOut">
              <a:rPr lang="en-SG" smtClean="0"/>
              <a:t>9/9/2011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36339374-8347-427F-A001-BEB8CFDFA4FD}" type="slidenum">
              <a:rPr lang="en-SG" smtClean="0"/>
              <a:t>‹#›</a:t>
            </a:fld>
            <a:endParaRPr lang="en-SG"/>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DC7BC92-5F69-40F1-A88E-D36EFBC797F3}" type="datetimeFigureOut">
              <a:rPr lang="en-SG" smtClean="0"/>
              <a:t>9/9/2011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36339374-8347-427F-A001-BEB8CFDFA4FD}" type="slidenum">
              <a:rPr lang="en-SG" smtClean="0"/>
              <a:t>‹#›</a:t>
            </a:fld>
            <a:endParaRPr lang="en-SG"/>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EDC7BC92-5F69-40F1-A88E-D36EFBC797F3}" type="datetimeFigureOut">
              <a:rPr lang="en-SG" smtClean="0"/>
              <a:t>9/9/2011</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36339374-8347-427F-A001-BEB8CFDFA4FD}" type="slidenum">
              <a:rPr lang="en-SG" smtClean="0"/>
              <a:t>‹#›</a:t>
            </a:fld>
            <a:endParaRPr lang="en-SG"/>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DC7BC92-5F69-40F1-A88E-D36EFBC797F3}" type="datetimeFigureOut">
              <a:rPr lang="en-SG" smtClean="0"/>
              <a:t>9/9/2011</a:t>
            </a:fld>
            <a:endParaRPr lang="en-SG"/>
          </a:p>
        </p:txBody>
      </p:sp>
      <p:sp>
        <p:nvSpPr>
          <p:cNvPr id="8" name="Footer Placeholder 7"/>
          <p:cNvSpPr>
            <a:spLocks noGrp="1"/>
          </p:cNvSpPr>
          <p:nvPr>
            <p:ph type="ftr" sz="quarter" idx="11"/>
          </p:nvPr>
        </p:nvSpPr>
        <p:spPr/>
        <p:txBody>
          <a:bodyPr/>
          <a:lstStyle/>
          <a:p>
            <a:endParaRPr lang="en-SG"/>
          </a:p>
        </p:txBody>
      </p:sp>
      <p:sp>
        <p:nvSpPr>
          <p:cNvPr id="9" name="Slide Number Placeholder 8"/>
          <p:cNvSpPr>
            <a:spLocks noGrp="1"/>
          </p:cNvSpPr>
          <p:nvPr>
            <p:ph type="sldNum" sz="quarter" idx="12"/>
          </p:nvPr>
        </p:nvSpPr>
        <p:spPr/>
        <p:txBody>
          <a:bodyPr/>
          <a:lstStyle/>
          <a:p>
            <a:fld id="{36339374-8347-427F-A001-BEB8CFDFA4FD}" type="slidenum">
              <a:rPr lang="en-SG" smtClean="0"/>
              <a:t>‹#›</a:t>
            </a:fld>
            <a:endParaRPr lang="en-SG"/>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DC7BC92-5F69-40F1-A88E-D36EFBC797F3}" type="datetimeFigureOut">
              <a:rPr lang="en-SG" smtClean="0"/>
              <a:t>9/9/2011</a:t>
            </a:fld>
            <a:endParaRPr lang="en-SG"/>
          </a:p>
        </p:txBody>
      </p:sp>
      <p:sp>
        <p:nvSpPr>
          <p:cNvPr id="4" name="Footer Placeholder 3"/>
          <p:cNvSpPr>
            <a:spLocks noGrp="1"/>
          </p:cNvSpPr>
          <p:nvPr>
            <p:ph type="ftr" sz="quarter" idx="11"/>
          </p:nvPr>
        </p:nvSpPr>
        <p:spPr/>
        <p:txBody>
          <a:bodyPr/>
          <a:lstStyle/>
          <a:p>
            <a:endParaRPr lang="en-SG"/>
          </a:p>
        </p:txBody>
      </p:sp>
      <p:sp>
        <p:nvSpPr>
          <p:cNvPr id="5" name="Slide Number Placeholder 4"/>
          <p:cNvSpPr>
            <a:spLocks noGrp="1"/>
          </p:cNvSpPr>
          <p:nvPr>
            <p:ph type="sldNum" sz="quarter" idx="12"/>
          </p:nvPr>
        </p:nvSpPr>
        <p:spPr/>
        <p:txBody>
          <a:bodyPr/>
          <a:lstStyle/>
          <a:p>
            <a:fld id="{36339374-8347-427F-A001-BEB8CFDFA4FD}" type="slidenum">
              <a:rPr lang="en-SG" smtClean="0"/>
              <a:t>‹#›</a:t>
            </a:fld>
            <a:endParaRPr lang="en-SG"/>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C7BC92-5F69-40F1-A88E-D36EFBC797F3}" type="datetimeFigureOut">
              <a:rPr lang="en-SG" smtClean="0"/>
              <a:t>9/9/2011</a:t>
            </a:fld>
            <a:endParaRPr lang="en-SG"/>
          </a:p>
        </p:txBody>
      </p:sp>
      <p:sp>
        <p:nvSpPr>
          <p:cNvPr id="3" name="Footer Placeholder 2"/>
          <p:cNvSpPr>
            <a:spLocks noGrp="1"/>
          </p:cNvSpPr>
          <p:nvPr>
            <p:ph type="ftr" sz="quarter" idx="11"/>
          </p:nvPr>
        </p:nvSpPr>
        <p:spPr/>
        <p:txBody>
          <a:bodyPr/>
          <a:lstStyle/>
          <a:p>
            <a:endParaRPr lang="en-SG"/>
          </a:p>
        </p:txBody>
      </p:sp>
      <p:sp>
        <p:nvSpPr>
          <p:cNvPr id="4" name="Slide Number Placeholder 3"/>
          <p:cNvSpPr>
            <a:spLocks noGrp="1"/>
          </p:cNvSpPr>
          <p:nvPr>
            <p:ph type="sldNum" sz="quarter" idx="12"/>
          </p:nvPr>
        </p:nvSpPr>
        <p:spPr/>
        <p:txBody>
          <a:bodyPr/>
          <a:lstStyle/>
          <a:p>
            <a:fld id="{36339374-8347-427F-A001-BEB8CFDFA4FD}" type="slidenum">
              <a:rPr lang="en-SG" smtClean="0"/>
              <a:t>‹#›</a:t>
            </a:fld>
            <a:endParaRPr lang="en-SG"/>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C7BC92-5F69-40F1-A88E-D36EFBC797F3}" type="datetimeFigureOut">
              <a:rPr lang="en-SG" smtClean="0"/>
              <a:t>9/9/2011</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36339374-8347-427F-A001-BEB8CFDFA4FD}" type="slidenum">
              <a:rPr lang="en-SG" smtClean="0"/>
              <a:t>‹#›</a:t>
            </a:fld>
            <a:endParaRPr lang="en-SG"/>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C7BC92-5F69-40F1-A88E-D36EFBC797F3}" type="datetimeFigureOut">
              <a:rPr lang="en-SG" smtClean="0"/>
              <a:t>9/9/2011</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36339374-8347-427F-A001-BEB8CFDFA4FD}" type="slidenum">
              <a:rPr lang="en-SG" smtClean="0"/>
              <a:t>‹#›</a:t>
            </a:fld>
            <a:endParaRPr lang="en-SG"/>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EDC7BC92-5F69-40F1-A88E-D36EFBC797F3}" type="datetimeFigureOut">
              <a:rPr lang="en-SG" smtClean="0"/>
              <a:t>9/9/2011</a:t>
            </a:fld>
            <a:endParaRPr lang="en-SG"/>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SG"/>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36339374-8347-427F-A001-BEB8CFDFA4FD}" type="slidenum">
              <a:rPr lang="en-SG" smtClean="0"/>
              <a:t>‹#›</a:t>
            </a:fld>
            <a:endParaRPr lang="en-SG"/>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Protection of Steel</a:t>
            </a:r>
            <a:endParaRPr lang="en-SG" dirty="0"/>
          </a:p>
        </p:txBody>
      </p:sp>
      <p:sp>
        <p:nvSpPr>
          <p:cNvPr id="3" name="Subtitle 2"/>
          <p:cNvSpPr>
            <a:spLocks noGrp="1"/>
          </p:cNvSpPr>
          <p:nvPr>
            <p:ph type="subTitle" idx="1"/>
          </p:nvPr>
        </p:nvSpPr>
        <p:spPr/>
        <p:txBody>
          <a:bodyPr/>
          <a:lstStyle/>
          <a:p>
            <a:r>
              <a:rPr lang="en-US" dirty="0" smtClean="0"/>
              <a:t>Y12 HSC Chemistry</a:t>
            </a:r>
          </a:p>
          <a:p>
            <a:r>
              <a:rPr lang="en-US" dirty="0" smtClean="0"/>
              <a:t>Shipwrecks and </a:t>
            </a:r>
            <a:r>
              <a:rPr lang="en-US" dirty="0" smtClean="0"/>
              <a:t>Corrosion</a:t>
            </a:r>
          </a:p>
          <a:p>
            <a:r>
              <a:rPr lang="en-US" dirty="0" smtClean="0"/>
              <a:t>R. Slider</a:t>
            </a:r>
            <a:endParaRPr lang="en-SG" dirty="0"/>
          </a:p>
        </p:txBody>
      </p:sp>
    </p:spTree>
    <p:extLst>
      <p:ext uri="{BB962C8B-B14F-4D97-AF65-F5344CB8AC3E}">
        <p14:creationId xmlns:p14="http://schemas.microsoft.com/office/powerpoint/2010/main" val="29660016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marL="457200" indent="-457200">
              <a:buFont typeface="+mj-lt"/>
              <a:buAutoNum type="arabicPeriod"/>
            </a:pPr>
            <a:r>
              <a:rPr lang="en-US" dirty="0" smtClean="0"/>
              <a:t>a)Mg </a:t>
            </a:r>
            <a:r>
              <a:rPr lang="en-US" dirty="0" smtClean="0">
                <a:sym typeface="Wingdings" pitchFamily="2" charset="2"/>
              </a:rPr>
              <a:t> Mg</a:t>
            </a:r>
            <a:r>
              <a:rPr lang="en-US" baseline="30000" dirty="0" smtClean="0">
                <a:sym typeface="Wingdings" pitchFamily="2" charset="2"/>
              </a:rPr>
              <a:t>2+</a:t>
            </a:r>
            <a:r>
              <a:rPr lang="en-US" dirty="0" smtClean="0">
                <a:sym typeface="Wingdings" pitchFamily="2" charset="2"/>
              </a:rPr>
              <a:t> + 2e</a:t>
            </a:r>
            <a:r>
              <a:rPr lang="en-US" baseline="30000" dirty="0" smtClean="0">
                <a:sym typeface="Wingdings" pitchFamily="2" charset="2"/>
              </a:rPr>
              <a:t>-</a:t>
            </a:r>
            <a:r>
              <a:rPr lang="en-US" dirty="0" smtClean="0">
                <a:sym typeface="Wingdings" pitchFamily="2" charset="2"/>
              </a:rPr>
              <a:t>  b) </a:t>
            </a:r>
            <a:r>
              <a:rPr lang="en-US" dirty="0">
                <a:solidFill>
                  <a:schemeClr val="accent1"/>
                </a:solidFill>
                <a:sym typeface="Wingdings" pitchFamily="2" charset="2"/>
              </a:rPr>
              <a:t>0</a:t>
            </a:r>
            <a:r>
              <a:rPr lang="en-US" baseline="-25000" dirty="0">
                <a:solidFill>
                  <a:schemeClr val="accent1"/>
                </a:solidFill>
                <a:sym typeface="Wingdings" pitchFamily="2" charset="2"/>
              </a:rPr>
              <a:t>2</a:t>
            </a:r>
            <a:r>
              <a:rPr lang="en-US" dirty="0">
                <a:solidFill>
                  <a:schemeClr val="accent1"/>
                </a:solidFill>
                <a:sym typeface="Wingdings" pitchFamily="2" charset="2"/>
              </a:rPr>
              <a:t> + 2H</a:t>
            </a:r>
            <a:r>
              <a:rPr lang="en-US" baseline="-25000" dirty="0">
                <a:solidFill>
                  <a:schemeClr val="accent1"/>
                </a:solidFill>
                <a:sym typeface="Wingdings" pitchFamily="2" charset="2"/>
              </a:rPr>
              <a:t>2</a:t>
            </a:r>
            <a:r>
              <a:rPr lang="en-US" dirty="0">
                <a:solidFill>
                  <a:schemeClr val="accent1"/>
                </a:solidFill>
                <a:sym typeface="Wingdings" pitchFamily="2" charset="2"/>
              </a:rPr>
              <a:t>O + 4e</a:t>
            </a:r>
            <a:r>
              <a:rPr lang="en-US" baseline="30000" dirty="0">
                <a:solidFill>
                  <a:schemeClr val="accent1"/>
                </a:solidFill>
                <a:sym typeface="Wingdings" pitchFamily="2" charset="2"/>
              </a:rPr>
              <a:t>-</a:t>
            </a:r>
            <a:r>
              <a:rPr lang="en-US" dirty="0">
                <a:solidFill>
                  <a:schemeClr val="accent1"/>
                </a:solidFill>
                <a:sym typeface="Wingdings" pitchFamily="2" charset="2"/>
              </a:rPr>
              <a:t>    4OH</a:t>
            </a:r>
            <a:r>
              <a:rPr lang="en-US" baseline="30000" dirty="0">
                <a:solidFill>
                  <a:schemeClr val="accent1"/>
                </a:solidFill>
                <a:sym typeface="Wingdings" pitchFamily="2" charset="2"/>
              </a:rPr>
              <a:t>-</a:t>
            </a:r>
          </a:p>
          <a:p>
            <a:pPr marL="457200" indent="-457200">
              <a:buFont typeface="+mj-lt"/>
              <a:buAutoNum type="arabicPeriod"/>
            </a:pPr>
            <a:r>
              <a:rPr lang="en-US" dirty="0" smtClean="0">
                <a:sym typeface="Wingdings" pitchFamily="2" charset="2"/>
              </a:rPr>
              <a:t> a) Rubber </a:t>
            </a:r>
            <a:r>
              <a:rPr lang="en-US" dirty="0" err="1" smtClean="0">
                <a:sym typeface="Wingdings" pitchFamily="2" charset="2"/>
              </a:rPr>
              <a:t>tyres</a:t>
            </a:r>
            <a:r>
              <a:rPr lang="en-US" dirty="0" smtClean="0">
                <a:sym typeface="Wingdings" pitchFamily="2" charset="2"/>
              </a:rPr>
              <a:t> prevent electron flow to Earth.  The low voltage (12V) is not high enough to force current through a persons body to the Earth when they touch the car and the Earth.</a:t>
            </a:r>
          </a:p>
          <a:p>
            <a:pPr marL="0" indent="0">
              <a:buNone/>
            </a:pPr>
            <a:r>
              <a:rPr lang="en-US" dirty="0" smtClean="0">
                <a:sym typeface="Wingdings" pitchFamily="2" charset="2"/>
              </a:rPr>
              <a:t>       b) Anions and </a:t>
            </a:r>
            <a:r>
              <a:rPr lang="en-US" dirty="0" err="1" smtClean="0">
                <a:sym typeface="Wingdings" pitchFamily="2" charset="2"/>
              </a:rPr>
              <a:t>cations</a:t>
            </a:r>
            <a:r>
              <a:rPr lang="en-US" dirty="0" smtClean="0">
                <a:sym typeface="Wingdings" pitchFamily="2" charset="2"/>
              </a:rPr>
              <a:t> flow in the electrolyte solution of 	the battery </a:t>
            </a:r>
          </a:p>
          <a:p>
            <a:pPr marL="0" indent="0">
              <a:buNone/>
            </a:pPr>
            <a:r>
              <a:rPr lang="en-US" dirty="0" smtClean="0">
                <a:sym typeface="Wingdings" pitchFamily="2" charset="2"/>
              </a:rPr>
              <a:t>       c) Negative grounding supplies e- directly to the 	metal car body. These e- could reduce any newly 	formed iron ions back to iron atoms, reducing the 	corrosion of the car. Positive grounding would have 	the opposite effect and increase the level of corrosion</a:t>
            </a:r>
          </a:p>
          <a:p>
            <a:pPr marL="457200" indent="-457200">
              <a:buFont typeface="+mj-lt"/>
              <a:buAutoNum type="arabicPeriod"/>
            </a:pPr>
            <a:endParaRPr lang="en-SG" dirty="0"/>
          </a:p>
        </p:txBody>
      </p:sp>
      <p:sp>
        <p:nvSpPr>
          <p:cNvPr id="3" name="Title 2"/>
          <p:cNvSpPr>
            <a:spLocks noGrp="1"/>
          </p:cNvSpPr>
          <p:nvPr>
            <p:ph type="title"/>
          </p:nvPr>
        </p:nvSpPr>
        <p:spPr/>
        <p:txBody>
          <a:bodyPr/>
          <a:lstStyle/>
          <a:p>
            <a:r>
              <a:rPr lang="en-US" dirty="0" smtClean="0"/>
              <a:t>Answers</a:t>
            </a:r>
            <a:endParaRPr lang="en-SG" dirty="0"/>
          </a:p>
        </p:txBody>
      </p:sp>
    </p:spTree>
    <p:extLst>
      <p:ext uri="{BB962C8B-B14F-4D97-AF65-F5344CB8AC3E}">
        <p14:creationId xmlns:p14="http://schemas.microsoft.com/office/powerpoint/2010/main" val="31302567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Tin Plating</a:t>
            </a:r>
            <a:endParaRPr lang="en-SG" dirty="0"/>
          </a:p>
        </p:txBody>
      </p:sp>
      <p:sp>
        <p:nvSpPr>
          <p:cNvPr id="4" name="TextBox 3"/>
          <p:cNvSpPr txBox="1"/>
          <p:nvPr/>
        </p:nvSpPr>
        <p:spPr>
          <a:xfrm>
            <a:off x="611560" y="2341098"/>
            <a:ext cx="7920880" cy="369332"/>
          </a:xfrm>
          <a:prstGeom prst="rect">
            <a:avLst/>
          </a:prstGeom>
          <a:noFill/>
        </p:spPr>
        <p:txBody>
          <a:bodyPr wrap="square" rtlCol="0">
            <a:spAutoFit/>
          </a:bodyPr>
          <a:lstStyle/>
          <a:p>
            <a:r>
              <a:rPr lang="en-US" dirty="0" smtClean="0"/>
              <a:t>A tin can is made of steel with a thin layer of tin plated on the surfaces.</a:t>
            </a:r>
            <a:endParaRPr lang="en-SG" dirty="0"/>
          </a:p>
        </p:txBody>
      </p:sp>
      <p:pic>
        <p:nvPicPr>
          <p:cNvPr id="1028" name="Picture 4" descr="http://craftsforkidlets.com/wp-content/uploads/2010/06/Empty_tin_can2009-01-1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1455" y="3101266"/>
            <a:ext cx="1204565" cy="18002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907704" y="3408718"/>
            <a:ext cx="3152323" cy="1200329"/>
          </a:xfrm>
          <a:prstGeom prst="rect">
            <a:avLst/>
          </a:prstGeom>
          <a:noFill/>
        </p:spPr>
        <p:txBody>
          <a:bodyPr wrap="square" rtlCol="0">
            <a:spAutoFit/>
          </a:bodyPr>
          <a:lstStyle/>
          <a:p>
            <a:r>
              <a:rPr lang="en-US" i="1" dirty="0" smtClean="0"/>
              <a:t>What happens if the tin coating is scratched to expose the steel? Refer to the standard reductions table.</a:t>
            </a:r>
            <a:endParaRPr lang="en-SG" i="1" dirty="0"/>
          </a:p>
        </p:txBody>
      </p:sp>
      <p:grpSp>
        <p:nvGrpSpPr>
          <p:cNvPr id="44" name="Group 43"/>
          <p:cNvGrpSpPr/>
          <p:nvPr/>
        </p:nvGrpSpPr>
        <p:grpSpPr>
          <a:xfrm>
            <a:off x="1763689" y="4835203"/>
            <a:ext cx="4111842" cy="1734367"/>
            <a:chOff x="1763689" y="4835203"/>
            <a:chExt cx="4111842" cy="1734367"/>
          </a:xfrm>
        </p:grpSpPr>
        <p:sp>
          <p:nvSpPr>
            <p:cNvPr id="1043" name="TextBox 1042"/>
            <p:cNvSpPr txBox="1"/>
            <p:nvPr/>
          </p:nvSpPr>
          <p:spPr>
            <a:xfrm>
              <a:off x="1763689" y="4942694"/>
              <a:ext cx="1584176" cy="261610"/>
            </a:xfrm>
            <a:prstGeom prst="rect">
              <a:avLst/>
            </a:prstGeom>
            <a:noFill/>
          </p:spPr>
          <p:txBody>
            <a:bodyPr wrap="square" rtlCol="0">
              <a:spAutoFit/>
            </a:bodyPr>
            <a:lstStyle/>
            <a:p>
              <a:r>
                <a:rPr lang="en-US" sz="1050" dirty="0" smtClean="0"/>
                <a:t>2H</a:t>
              </a:r>
              <a:r>
                <a:rPr lang="en-US" sz="1050" baseline="-25000" dirty="0" smtClean="0"/>
                <a:t>2</a:t>
              </a:r>
              <a:r>
                <a:rPr lang="en-US" sz="1050" dirty="0" smtClean="0"/>
                <a:t>O+O</a:t>
              </a:r>
              <a:r>
                <a:rPr lang="en-US" sz="1050" baseline="-25000" dirty="0" smtClean="0"/>
                <a:t>2</a:t>
              </a:r>
              <a:r>
                <a:rPr lang="en-US" sz="1050" dirty="0" smtClean="0"/>
                <a:t>+4e- </a:t>
              </a:r>
              <a:r>
                <a:rPr lang="en-US" sz="1050" dirty="0" smtClean="0">
                  <a:sym typeface="Wingdings" pitchFamily="2" charset="2"/>
                </a:rPr>
                <a:t> 4OH</a:t>
              </a:r>
              <a:r>
                <a:rPr lang="en-US" sz="1050" baseline="30000" dirty="0" smtClean="0">
                  <a:sym typeface="Wingdings" pitchFamily="2" charset="2"/>
                </a:rPr>
                <a:t>-</a:t>
              </a:r>
              <a:endParaRPr lang="en-SG" sz="1050" baseline="30000" dirty="0"/>
            </a:p>
          </p:txBody>
        </p:sp>
        <p:grpSp>
          <p:nvGrpSpPr>
            <p:cNvPr id="42" name="Group 41"/>
            <p:cNvGrpSpPr/>
            <p:nvPr/>
          </p:nvGrpSpPr>
          <p:grpSpPr>
            <a:xfrm>
              <a:off x="2046779" y="4835203"/>
              <a:ext cx="3828752" cy="1734367"/>
              <a:chOff x="1967384" y="4880551"/>
              <a:chExt cx="3828752" cy="1734367"/>
            </a:xfrm>
          </p:grpSpPr>
          <p:grpSp>
            <p:nvGrpSpPr>
              <p:cNvPr id="18" name="Group 17"/>
              <p:cNvGrpSpPr/>
              <p:nvPr/>
            </p:nvGrpSpPr>
            <p:grpSpPr>
              <a:xfrm>
                <a:off x="2031011" y="5229200"/>
                <a:ext cx="3027285" cy="731181"/>
                <a:chOff x="2050742" y="4714043"/>
                <a:chExt cx="3027285" cy="731181"/>
              </a:xfrm>
            </p:grpSpPr>
            <p:sp>
              <p:nvSpPr>
                <p:cNvPr id="6" name="Flowchart: Delay 5"/>
                <p:cNvSpPr/>
                <p:nvPr/>
              </p:nvSpPr>
              <p:spPr>
                <a:xfrm>
                  <a:off x="2051720" y="4797152"/>
                  <a:ext cx="1224136" cy="72008"/>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9" name="Flowchart: Delay 8"/>
                <p:cNvSpPr/>
                <p:nvPr/>
              </p:nvSpPr>
              <p:spPr>
                <a:xfrm rot="10800000">
                  <a:off x="3851920" y="4797152"/>
                  <a:ext cx="1224136" cy="72008"/>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cxnSp>
              <p:nvCxnSpPr>
                <p:cNvPr id="8" name="Straight Connector 7"/>
                <p:cNvCxnSpPr>
                  <a:stCxn id="6" idx="1"/>
                </p:cNvCxnSpPr>
                <p:nvPr/>
              </p:nvCxnSpPr>
              <p:spPr>
                <a:xfrm>
                  <a:off x="2051720" y="4833156"/>
                  <a:ext cx="0" cy="608799"/>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076056" y="4836425"/>
                  <a:ext cx="0" cy="608799"/>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2051720" y="5445224"/>
                  <a:ext cx="3024336"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6" name="Freeform 15"/>
                <p:cNvSpPr/>
                <p:nvPr/>
              </p:nvSpPr>
              <p:spPr>
                <a:xfrm>
                  <a:off x="2894120" y="4869160"/>
                  <a:ext cx="1447061" cy="191112"/>
                </a:xfrm>
                <a:custGeom>
                  <a:avLst/>
                  <a:gdLst>
                    <a:gd name="connsiteX0" fmla="*/ 0 w 1447061"/>
                    <a:gd name="connsiteY0" fmla="*/ 8882 h 177558"/>
                    <a:gd name="connsiteX1" fmla="*/ 44389 w 1447061"/>
                    <a:gd name="connsiteY1" fmla="*/ 26637 h 177558"/>
                    <a:gd name="connsiteX2" fmla="*/ 97655 w 1447061"/>
                    <a:gd name="connsiteY2" fmla="*/ 44393 h 177558"/>
                    <a:gd name="connsiteX3" fmla="*/ 124288 w 1447061"/>
                    <a:gd name="connsiteY3" fmla="*/ 62148 h 177558"/>
                    <a:gd name="connsiteX4" fmla="*/ 177554 w 1447061"/>
                    <a:gd name="connsiteY4" fmla="*/ 79903 h 177558"/>
                    <a:gd name="connsiteX5" fmla="*/ 204187 w 1447061"/>
                    <a:gd name="connsiteY5" fmla="*/ 88781 h 177558"/>
                    <a:gd name="connsiteX6" fmla="*/ 275208 w 1447061"/>
                    <a:gd name="connsiteY6" fmla="*/ 106536 h 177558"/>
                    <a:gd name="connsiteX7" fmla="*/ 328474 w 1447061"/>
                    <a:gd name="connsiteY7" fmla="*/ 115414 h 177558"/>
                    <a:gd name="connsiteX8" fmla="*/ 417251 w 1447061"/>
                    <a:gd name="connsiteY8" fmla="*/ 142047 h 177558"/>
                    <a:gd name="connsiteX9" fmla="*/ 568171 w 1447061"/>
                    <a:gd name="connsiteY9" fmla="*/ 150925 h 177558"/>
                    <a:gd name="connsiteX10" fmla="*/ 630315 w 1447061"/>
                    <a:gd name="connsiteY10" fmla="*/ 168680 h 177558"/>
                    <a:gd name="connsiteX11" fmla="*/ 719092 w 1447061"/>
                    <a:gd name="connsiteY11" fmla="*/ 177558 h 177558"/>
                    <a:gd name="connsiteX12" fmla="*/ 825624 w 1447061"/>
                    <a:gd name="connsiteY12" fmla="*/ 168680 h 177558"/>
                    <a:gd name="connsiteX13" fmla="*/ 878890 w 1447061"/>
                    <a:gd name="connsiteY13" fmla="*/ 159803 h 177558"/>
                    <a:gd name="connsiteX14" fmla="*/ 1012055 w 1447061"/>
                    <a:gd name="connsiteY14" fmla="*/ 142047 h 177558"/>
                    <a:gd name="connsiteX15" fmla="*/ 1065321 w 1447061"/>
                    <a:gd name="connsiteY15" fmla="*/ 124292 h 177558"/>
                    <a:gd name="connsiteX16" fmla="*/ 1083076 w 1447061"/>
                    <a:gd name="connsiteY16" fmla="*/ 106536 h 177558"/>
                    <a:gd name="connsiteX17" fmla="*/ 1136342 w 1447061"/>
                    <a:gd name="connsiteY17" fmla="*/ 88781 h 177558"/>
                    <a:gd name="connsiteX18" fmla="*/ 1242874 w 1447061"/>
                    <a:gd name="connsiteY18" fmla="*/ 71026 h 177558"/>
                    <a:gd name="connsiteX19" fmla="*/ 1313896 w 1447061"/>
                    <a:gd name="connsiteY19" fmla="*/ 53270 h 177558"/>
                    <a:gd name="connsiteX20" fmla="*/ 1367162 w 1447061"/>
                    <a:gd name="connsiteY20" fmla="*/ 35515 h 177558"/>
                    <a:gd name="connsiteX21" fmla="*/ 1384917 w 1447061"/>
                    <a:gd name="connsiteY21" fmla="*/ 8882 h 177558"/>
                    <a:gd name="connsiteX22" fmla="*/ 1447061 w 1447061"/>
                    <a:gd name="connsiteY22" fmla="*/ 4 h 17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47061" h="177558">
                      <a:moveTo>
                        <a:pt x="0" y="8882"/>
                      </a:moveTo>
                      <a:cubicBezTo>
                        <a:pt x="14796" y="14800"/>
                        <a:pt x="29412" y="21191"/>
                        <a:pt x="44389" y="26637"/>
                      </a:cubicBezTo>
                      <a:cubicBezTo>
                        <a:pt x="61978" y="33033"/>
                        <a:pt x="82082" y="34011"/>
                        <a:pt x="97655" y="44393"/>
                      </a:cubicBezTo>
                      <a:cubicBezTo>
                        <a:pt x="106533" y="50311"/>
                        <a:pt x="114538" y="57815"/>
                        <a:pt x="124288" y="62148"/>
                      </a:cubicBezTo>
                      <a:cubicBezTo>
                        <a:pt x="141391" y="69749"/>
                        <a:pt x="159799" y="73985"/>
                        <a:pt x="177554" y="79903"/>
                      </a:cubicBezTo>
                      <a:cubicBezTo>
                        <a:pt x="186432" y="82862"/>
                        <a:pt x="195108" y="86511"/>
                        <a:pt x="204187" y="88781"/>
                      </a:cubicBezTo>
                      <a:cubicBezTo>
                        <a:pt x="227861" y="94699"/>
                        <a:pt x="251138" y="102524"/>
                        <a:pt x="275208" y="106536"/>
                      </a:cubicBezTo>
                      <a:cubicBezTo>
                        <a:pt x="292963" y="109495"/>
                        <a:pt x="311011" y="111048"/>
                        <a:pt x="328474" y="115414"/>
                      </a:cubicBezTo>
                      <a:cubicBezTo>
                        <a:pt x="345902" y="119771"/>
                        <a:pt x="394493" y="139879"/>
                        <a:pt x="417251" y="142047"/>
                      </a:cubicBezTo>
                      <a:cubicBezTo>
                        <a:pt x="467418" y="146825"/>
                        <a:pt x="517864" y="147966"/>
                        <a:pt x="568171" y="150925"/>
                      </a:cubicBezTo>
                      <a:cubicBezTo>
                        <a:pt x="587147" y="157251"/>
                        <a:pt x="610801" y="165892"/>
                        <a:pt x="630315" y="168680"/>
                      </a:cubicBezTo>
                      <a:cubicBezTo>
                        <a:pt x="659756" y="172886"/>
                        <a:pt x="689500" y="174599"/>
                        <a:pt x="719092" y="177558"/>
                      </a:cubicBezTo>
                      <a:cubicBezTo>
                        <a:pt x="754603" y="174599"/>
                        <a:pt x="790208" y="172615"/>
                        <a:pt x="825624" y="168680"/>
                      </a:cubicBezTo>
                      <a:cubicBezTo>
                        <a:pt x="843514" y="166692"/>
                        <a:pt x="861099" y="162540"/>
                        <a:pt x="878890" y="159803"/>
                      </a:cubicBezTo>
                      <a:cubicBezTo>
                        <a:pt x="932001" y="151632"/>
                        <a:pt x="957498" y="148867"/>
                        <a:pt x="1012055" y="142047"/>
                      </a:cubicBezTo>
                      <a:cubicBezTo>
                        <a:pt x="1029810" y="136129"/>
                        <a:pt x="1052087" y="137526"/>
                        <a:pt x="1065321" y="124292"/>
                      </a:cubicBezTo>
                      <a:cubicBezTo>
                        <a:pt x="1071239" y="118373"/>
                        <a:pt x="1075590" y="110279"/>
                        <a:pt x="1083076" y="106536"/>
                      </a:cubicBezTo>
                      <a:cubicBezTo>
                        <a:pt x="1099816" y="98166"/>
                        <a:pt x="1118587" y="94699"/>
                        <a:pt x="1136342" y="88781"/>
                      </a:cubicBezTo>
                      <a:cubicBezTo>
                        <a:pt x="1188400" y="71428"/>
                        <a:pt x="1153666" y="80937"/>
                        <a:pt x="1242874" y="71026"/>
                      </a:cubicBezTo>
                      <a:cubicBezTo>
                        <a:pt x="1323672" y="44092"/>
                        <a:pt x="1196073" y="85403"/>
                        <a:pt x="1313896" y="53270"/>
                      </a:cubicBezTo>
                      <a:cubicBezTo>
                        <a:pt x="1331952" y="48346"/>
                        <a:pt x="1367162" y="35515"/>
                        <a:pt x="1367162" y="35515"/>
                      </a:cubicBezTo>
                      <a:cubicBezTo>
                        <a:pt x="1373080" y="26637"/>
                        <a:pt x="1375374" y="13654"/>
                        <a:pt x="1384917" y="8882"/>
                      </a:cubicBezTo>
                      <a:cubicBezTo>
                        <a:pt x="1403646" y="-483"/>
                        <a:pt x="1426341" y="4"/>
                        <a:pt x="1447061" y="4"/>
                      </a:cubicBezTo>
                    </a:path>
                  </a:pathLst>
                </a:cu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SG"/>
                </a:p>
              </p:txBody>
            </p:sp>
            <p:sp>
              <p:nvSpPr>
                <p:cNvPr id="17" name="Freeform 16"/>
                <p:cNvSpPr/>
                <p:nvPr/>
              </p:nvSpPr>
              <p:spPr>
                <a:xfrm>
                  <a:off x="2050742" y="4714043"/>
                  <a:ext cx="3027285" cy="259412"/>
                </a:xfrm>
                <a:custGeom>
                  <a:avLst/>
                  <a:gdLst>
                    <a:gd name="connsiteX0" fmla="*/ 0 w 3027285"/>
                    <a:gd name="connsiteY0" fmla="*/ 26633 h 259412"/>
                    <a:gd name="connsiteX1" fmla="*/ 44388 w 3027285"/>
                    <a:gd name="connsiteY1" fmla="*/ 8877 h 259412"/>
                    <a:gd name="connsiteX2" fmla="*/ 71021 w 3027285"/>
                    <a:gd name="connsiteY2" fmla="*/ 0 h 259412"/>
                    <a:gd name="connsiteX3" fmla="*/ 204186 w 3027285"/>
                    <a:gd name="connsiteY3" fmla="*/ 17755 h 259412"/>
                    <a:gd name="connsiteX4" fmla="*/ 230819 w 3027285"/>
                    <a:gd name="connsiteY4" fmla="*/ 26633 h 259412"/>
                    <a:gd name="connsiteX5" fmla="*/ 550415 w 3027285"/>
                    <a:gd name="connsiteY5" fmla="*/ 26633 h 259412"/>
                    <a:gd name="connsiteX6" fmla="*/ 790112 w 3027285"/>
                    <a:gd name="connsiteY6" fmla="*/ 17755 h 259412"/>
                    <a:gd name="connsiteX7" fmla="*/ 1207363 w 3027285"/>
                    <a:gd name="connsiteY7" fmla="*/ 26633 h 259412"/>
                    <a:gd name="connsiteX8" fmla="*/ 1287262 w 3027285"/>
                    <a:gd name="connsiteY8" fmla="*/ 62143 h 259412"/>
                    <a:gd name="connsiteX9" fmla="*/ 1305017 w 3027285"/>
                    <a:gd name="connsiteY9" fmla="*/ 79899 h 259412"/>
                    <a:gd name="connsiteX10" fmla="*/ 1278384 w 3027285"/>
                    <a:gd name="connsiteY10" fmla="*/ 159798 h 259412"/>
                    <a:gd name="connsiteX11" fmla="*/ 1233996 w 3027285"/>
                    <a:gd name="connsiteY11" fmla="*/ 168675 h 259412"/>
                    <a:gd name="connsiteX12" fmla="*/ 1216241 w 3027285"/>
                    <a:gd name="connsiteY12" fmla="*/ 186431 h 259412"/>
                    <a:gd name="connsiteX13" fmla="*/ 1278384 w 3027285"/>
                    <a:gd name="connsiteY13" fmla="*/ 213064 h 259412"/>
                    <a:gd name="connsiteX14" fmla="*/ 1455938 w 3027285"/>
                    <a:gd name="connsiteY14" fmla="*/ 239697 h 259412"/>
                    <a:gd name="connsiteX15" fmla="*/ 1757778 w 3027285"/>
                    <a:gd name="connsiteY15" fmla="*/ 239697 h 259412"/>
                    <a:gd name="connsiteX16" fmla="*/ 1890943 w 3027285"/>
                    <a:gd name="connsiteY16" fmla="*/ 230819 h 259412"/>
                    <a:gd name="connsiteX17" fmla="*/ 1917576 w 3027285"/>
                    <a:gd name="connsiteY17" fmla="*/ 221941 h 259412"/>
                    <a:gd name="connsiteX18" fmla="*/ 1961965 w 3027285"/>
                    <a:gd name="connsiteY18" fmla="*/ 177553 h 259412"/>
                    <a:gd name="connsiteX19" fmla="*/ 1793289 w 3027285"/>
                    <a:gd name="connsiteY19" fmla="*/ 159798 h 259412"/>
                    <a:gd name="connsiteX20" fmla="*/ 1775534 w 3027285"/>
                    <a:gd name="connsiteY20" fmla="*/ 142042 h 259412"/>
                    <a:gd name="connsiteX21" fmla="*/ 1766656 w 3027285"/>
                    <a:gd name="connsiteY21" fmla="*/ 115409 h 259412"/>
                    <a:gd name="connsiteX22" fmla="*/ 1775534 w 3027285"/>
                    <a:gd name="connsiteY22" fmla="*/ 88776 h 259412"/>
                    <a:gd name="connsiteX23" fmla="*/ 1802167 w 3027285"/>
                    <a:gd name="connsiteY23" fmla="*/ 79899 h 259412"/>
                    <a:gd name="connsiteX24" fmla="*/ 1864310 w 3027285"/>
                    <a:gd name="connsiteY24" fmla="*/ 71021 h 259412"/>
                    <a:gd name="connsiteX25" fmla="*/ 1917576 w 3027285"/>
                    <a:gd name="connsiteY25" fmla="*/ 53266 h 259412"/>
                    <a:gd name="connsiteX26" fmla="*/ 1979720 w 3027285"/>
                    <a:gd name="connsiteY26" fmla="*/ 35510 h 259412"/>
                    <a:gd name="connsiteX27" fmla="*/ 2059619 w 3027285"/>
                    <a:gd name="connsiteY27" fmla="*/ 26633 h 259412"/>
                    <a:gd name="connsiteX28" fmla="*/ 2716567 w 3027285"/>
                    <a:gd name="connsiteY28" fmla="*/ 35510 h 259412"/>
                    <a:gd name="connsiteX29" fmla="*/ 2876365 w 3027285"/>
                    <a:gd name="connsiteY29" fmla="*/ 26633 h 259412"/>
                    <a:gd name="connsiteX30" fmla="*/ 3027285 w 3027285"/>
                    <a:gd name="connsiteY30" fmla="*/ 26633 h 259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027285" h="259412">
                      <a:moveTo>
                        <a:pt x="0" y="26633"/>
                      </a:moveTo>
                      <a:cubicBezTo>
                        <a:pt x="14796" y="20714"/>
                        <a:pt x="29467" y="14472"/>
                        <a:pt x="44388" y="8877"/>
                      </a:cubicBezTo>
                      <a:cubicBezTo>
                        <a:pt x="53150" y="5591"/>
                        <a:pt x="61663" y="0"/>
                        <a:pt x="71021" y="0"/>
                      </a:cubicBezTo>
                      <a:cubicBezTo>
                        <a:pt x="82502" y="0"/>
                        <a:pt x="188855" y="15565"/>
                        <a:pt x="204186" y="17755"/>
                      </a:cubicBezTo>
                      <a:cubicBezTo>
                        <a:pt x="213064" y="20714"/>
                        <a:pt x="221491" y="25887"/>
                        <a:pt x="230819" y="26633"/>
                      </a:cubicBezTo>
                      <a:cubicBezTo>
                        <a:pt x="456318" y="44673"/>
                        <a:pt x="368326" y="35515"/>
                        <a:pt x="550415" y="26633"/>
                      </a:cubicBezTo>
                      <a:cubicBezTo>
                        <a:pt x="630274" y="22738"/>
                        <a:pt x="710213" y="20714"/>
                        <a:pt x="790112" y="17755"/>
                      </a:cubicBezTo>
                      <a:cubicBezTo>
                        <a:pt x="929196" y="20714"/>
                        <a:pt x="1068470" y="18771"/>
                        <a:pt x="1207363" y="26633"/>
                      </a:cubicBezTo>
                      <a:cubicBezTo>
                        <a:pt x="1233875" y="28134"/>
                        <a:pt x="1266079" y="45196"/>
                        <a:pt x="1287262" y="62143"/>
                      </a:cubicBezTo>
                      <a:cubicBezTo>
                        <a:pt x="1293798" y="67372"/>
                        <a:pt x="1299099" y="73980"/>
                        <a:pt x="1305017" y="79899"/>
                      </a:cubicBezTo>
                      <a:cubicBezTo>
                        <a:pt x="1302032" y="100795"/>
                        <a:pt x="1308106" y="147060"/>
                        <a:pt x="1278384" y="159798"/>
                      </a:cubicBezTo>
                      <a:cubicBezTo>
                        <a:pt x="1264515" y="165742"/>
                        <a:pt x="1248792" y="165716"/>
                        <a:pt x="1233996" y="168675"/>
                      </a:cubicBezTo>
                      <a:cubicBezTo>
                        <a:pt x="1228078" y="174594"/>
                        <a:pt x="1214211" y="178311"/>
                        <a:pt x="1216241" y="186431"/>
                      </a:cubicBezTo>
                      <a:cubicBezTo>
                        <a:pt x="1220258" y="202499"/>
                        <a:pt x="1269994" y="211266"/>
                        <a:pt x="1278384" y="213064"/>
                      </a:cubicBezTo>
                      <a:cubicBezTo>
                        <a:pt x="1381575" y="235177"/>
                        <a:pt x="1351666" y="229269"/>
                        <a:pt x="1455938" y="239697"/>
                      </a:cubicBezTo>
                      <a:cubicBezTo>
                        <a:pt x="1568781" y="277308"/>
                        <a:pt x="1481693" y="251700"/>
                        <a:pt x="1757778" y="239697"/>
                      </a:cubicBezTo>
                      <a:cubicBezTo>
                        <a:pt x="1802223" y="237765"/>
                        <a:pt x="1846555" y="233778"/>
                        <a:pt x="1890943" y="230819"/>
                      </a:cubicBezTo>
                      <a:cubicBezTo>
                        <a:pt x="1899821" y="227860"/>
                        <a:pt x="1910090" y="227556"/>
                        <a:pt x="1917576" y="221941"/>
                      </a:cubicBezTo>
                      <a:cubicBezTo>
                        <a:pt x="1934316" y="209386"/>
                        <a:pt x="1961965" y="177553"/>
                        <a:pt x="1961965" y="177553"/>
                      </a:cubicBezTo>
                      <a:cubicBezTo>
                        <a:pt x="1871664" y="147451"/>
                        <a:pt x="2039283" y="200797"/>
                        <a:pt x="1793289" y="159798"/>
                      </a:cubicBezTo>
                      <a:cubicBezTo>
                        <a:pt x="1785033" y="158422"/>
                        <a:pt x="1781452" y="147961"/>
                        <a:pt x="1775534" y="142042"/>
                      </a:cubicBezTo>
                      <a:cubicBezTo>
                        <a:pt x="1772575" y="133164"/>
                        <a:pt x="1766656" y="124767"/>
                        <a:pt x="1766656" y="115409"/>
                      </a:cubicBezTo>
                      <a:cubicBezTo>
                        <a:pt x="1766656" y="106051"/>
                        <a:pt x="1768917" y="95393"/>
                        <a:pt x="1775534" y="88776"/>
                      </a:cubicBezTo>
                      <a:cubicBezTo>
                        <a:pt x="1782151" y="82159"/>
                        <a:pt x="1792991" y="81734"/>
                        <a:pt x="1802167" y="79899"/>
                      </a:cubicBezTo>
                      <a:cubicBezTo>
                        <a:pt x="1822685" y="75795"/>
                        <a:pt x="1843596" y="73980"/>
                        <a:pt x="1864310" y="71021"/>
                      </a:cubicBezTo>
                      <a:lnTo>
                        <a:pt x="1917576" y="53266"/>
                      </a:lnTo>
                      <a:cubicBezTo>
                        <a:pt x="1937465" y="46636"/>
                        <a:pt x="1959016" y="38695"/>
                        <a:pt x="1979720" y="35510"/>
                      </a:cubicBezTo>
                      <a:cubicBezTo>
                        <a:pt x="2006205" y="31435"/>
                        <a:pt x="2032986" y="29592"/>
                        <a:pt x="2059619" y="26633"/>
                      </a:cubicBezTo>
                      <a:lnTo>
                        <a:pt x="2716567" y="35510"/>
                      </a:lnTo>
                      <a:cubicBezTo>
                        <a:pt x="2769915" y="35510"/>
                        <a:pt x="2823039" y="28156"/>
                        <a:pt x="2876365" y="26633"/>
                      </a:cubicBezTo>
                      <a:cubicBezTo>
                        <a:pt x="2926651" y="25196"/>
                        <a:pt x="2976978" y="26633"/>
                        <a:pt x="3027285" y="26633"/>
                      </a:cubicBezTo>
                    </a:path>
                  </a:pathLst>
                </a:custGeom>
                <a:ln w="158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SG"/>
                </a:p>
              </p:txBody>
            </p:sp>
          </p:grpSp>
          <p:sp>
            <p:nvSpPr>
              <p:cNvPr id="19" name="TextBox 18"/>
              <p:cNvSpPr txBox="1"/>
              <p:nvPr/>
            </p:nvSpPr>
            <p:spPr>
              <a:xfrm>
                <a:off x="5220072" y="5231948"/>
                <a:ext cx="360040" cy="253916"/>
              </a:xfrm>
              <a:prstGeom prst="rect">
                <a:avLst/>
              </a:prstGeom>
              <a:noFill/>
            </p:spPr>
            <p:txBody>
              <a:bodyPr wrap="square" rtlCol="0">
                <a:spAutoFit/>
              </a:bodyPr>
              <a:lstStyle/>
              <a:p>
                <a:r>
                  <a:rPr lang="en-US" sz="1050" dirty="0" smtClean="0"/>
                  <a:t>tin</a:t>
                </a:r>
                <a:endParaRPr lang="en-SG" sz="1050" dirty="0"/>
              </a:p>
            </p:txBody>
          </p:sp>
          <p:sp>
            <p:nvSpPr>
              <p:cNvPr id="22" name="TextBox 21"/>
              <p:cNvSpPr txBox="1"/>
              <p:nvPr/>
            </p:nvSpPr>
            <p:spPr>
              <a:xfrm>
                <a:off x="5220072" y="5551348"/>
                <a:ext cx="576064" cy="253916"/>
              </a:xfrm>
              <a:prstGeom prst="rect">
                <a:avLst/>
              </a:prstGeom>
              <a:noFill/>
            </p:spPr>
            <p:txBody>
              <a:bodyPr wrap="square" rtlCol="0">
                <a:spAutoFit/>
              </a:bodyPr>
              <a:lstStyle/>
              <a:p>
                <a:r>
                  <a:rPr lang="en-US" sz="1050" dirty="0" smtClean="0"/>
                  <a:t>steel</a:t>
                </a:r>
                <a:endParaRPr lang="en-SG" sz="1050" dirty="0"/>
              </a:p>
            </p:txBody>
          </p:sp>
          <p:sp>
            <p:nvSpPr>
              <p:cNvPr id="23" name="TextBox 22"/>
              <p:cNvSpPr txBox="1"/>
              <p:nvPr/>
            </p:nvSpPr>
            <p:spPr>
              <a:xfrm>
                <a:off x="4283968" y="4880551"/>
                <a:ext cx="1116124" cy="253916"/>
              </a:xfrm>
              <a:prstGeom prst="rect">
                <a:avLst/>
              </a:prstGeom>
              <a:noFill/>
            </p:spPr>
            <p:txBody>
              <a:bodyPr wrap="square" rtlCol="0">
                <a:spAutoFit/>
              </a:bodyPr>
              <a:lstStyle/>
              <a:p>
                <a:r>
                  <a:rPr lang="en-US" sz="1050" dirty="0" smtClean="0"/>
                  <a:t>Electrolyte film</a:t>
                </a:r>
                <a:endParaRPr lang="en-SG" sz="1050" dirty="0"/>
              </a:p>
            </p:txBody>
          </p:sp>
          <p:cxnSp>
            <p:nvCxnSpPr>
              <p:cNvPr id="21" name="Straight Connector 20"/>
              <p:cNvCxnSpPr>
                <a:stCxn id="16" idx="0"/>
              </p:cNvCxnSpPr>
              <p:nvPr/>
            </p:nvCxnSpPr>
            <p:spPr>
              <a:xfrm>
                <a:off x="2874389" y="5393877"/>
                <a:ext cx="0" cy="771427"/>
              </a:xfrm>
              <a:prstGeom prst="line">
                <a:avLst/>
              </a:prstGeom>
              <a:ln>
                <a:prstDash val="dashDot"/>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4283968" y="5373216"/>
                <a:ext cx="0" cy="792088"/>
              </a:xfrm>
              <a:prstGeom prst="line">
                <a:avLst/>
              </a:prstGeom>
              <a:ln>
                <a:prstDash val="dashDot"/>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2874389" y="6093296"/>
                <a:ext cx="1409579"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2987824" y="6199420"/>
                <a:ext cx="1152128" cy="415498"/>
              </a:xfrm>
              <a:prstGeom prst="rect">
                <a:avLst/>
              </a:prstGeom>
              <a:noFill/>
            </p:spPr>
            <p:txBody>
              <a:bodyPr wrap="square" rtlCol="0">
                <a:spAutoFit/>
              </a:bodyPr>
              <a:lstStyle/>
              <a:p>
                <a:pPr algn="ctr"/>
                <a:r>
                  <a:rPr lang="en-US" sz="1050" dirty="0" smtClean="0"/>
                  <a:t>Steel pits forming rust</a:t>
                </a:r>
                <a:endParaRPr lang="en-SG" sz="1050" dirty="0"/>
              </a:p>
            </p:txBody>
          </p:sp>
          <p:sp>
            <p:nvSpPr>
              <p:cNvPr id="36" name="TextBox 35"/>
              <p:cNvSpPr txBox="1"/>
              <p:nvPr/>
            </p:nvSpPr>
            <p:spPr>
              <a:xfrm>
                <a:off x="3021855" y="5575429"/>
                <a:ext cx="1152128" cy="253916"/>
              </a:xfrm>
              <a:prstGeom prst="rect">
                <a:avLst/>
              </a:prstGeom>
              <a:noFill/>
            </p:spPr>
            <p:txBody>
              <a:bodyPr wrap="square" rtlCol="0">
                <a:spAutoFit/>
              </a:bodyPr>
              <a:lstStyle/>
              <a:p>
                <a:pPr algn="ctr"/>
                <a:r>
                  <a:rPr lang="en-US" sz="1050" dirty="0" smtClean="0"/>
                  <a:t>Fe </a:t>
                </a:r>
                <a:r>
                  <a:rPr lang="en-US" sz="1050" dirty="0" smtClean="0">
                    <a:sym typeface="Wingdings" pitchFamily="2" charset="2"/>
                  </a:rPr>
                  <a:t> Fe</a:t>
                </a:r>
                <a:r>
                  <a:rPr lang="en-US" sz="1050" baseline="30000" dirty="0" smtClean="0">
                    <a:sym typeface="Wingdings" pitchFamily="2" charset="2"/>
                  </a:rPr>
                  <a:t>2+</a:t>
                </a:r>
                <a:r>
                  <a:rPr lang="en-US" sz="1050" dirty="0" smtClean="0">
                    <a:sym typeface="Wingdings" pitchFamily="2" charset="2"/>
                  </a:rPr>
                  <a:t> + 2e-</a:t>
                </a:r>
                <a:endParaRPr lang="en-SG" sz="1050" dirty="0"/>
              </a:p>
            </p:txBody>
          </p:sp>
          <p:cxnSp>
            <p:nvCxnSpPr>
              <p:cNvPr id="1033" name="Curved Connector 1032"/>
              <p:cNvCxnSpPr>
                <a:stCxn id="16" idx="7"/>
                <a:endCxn id="6" idx="2"/>
              </p:cNvCxnSpPr>
              <p:nvPr/>
            </p:nvCxnSpPr>
            <p:spPr>
              <a:xfrm flipH="1" flipV="1">
                <a:off x="2644057" y="5384317"/>
                <a:ext cx="558806" cy="124224"/>
              </a:xfrm>
              <a:prstGeom prst="curvedConnector4">
                <a:avLst>
                  <a:gd name="adj1" fmla="val 16285"/>
                  <a:gd name="adj2" fmla="val -59204"/>
                </a:avLst>
              </a:prstGeom>
              <a:ln w="19050">
                <a:tailEnd type="stealth" w="lg" len="lg"/>
              </a:ln>
            </p:spPr>
            <p:style>
              <a:lnRef idx="1">
                <a:schemeClr val="accent1"/>
              </a:lnRef>
              <a:fillRef idx="0">
                <a:schemeClr val="accent1"/>
              </a:fillRef>
              <a:effectRef idx="0">
                <a:schemeClr val="accent1"/>
              </a:effectRef>
              <a:fontRef idx="minor">
                <a:schemeClr val="tx1"/>
              </a:fontRef>
            </p:style>
          </p:cxnSp>
          <p:sp>
            <p:nvSpPr>
              <p:cNvPr id="1042" name="TextBox 1041"/>
              <p:cNvSpPr txBox="1"/>
              <p:nvPr/>
            </p:nvSpPr>
            <p:spPr>
              <a:xfrm>
                <a:off x="1967384" y="5576450"/>
                <a:ext cx="588393" cy="215444"/>
              </a:xfrm>
              <a:prstGeom prst="rect">
                <a:avLst/>
              </a:prstGeom>
              <a:noFill/>
            </p:spPr>
            <p:txBody>
              <a:bodyPr wrap="square" rtlCol="0">
                <a:spAutoFit/>
              </a:bodyPr>
              <a:lstStyle/>
              <a:p>
                <a:r>
                  <a:rPr lang="en-US" sz="800" dirty="0" smtClean="0"/>
                  <a:t>electrons</a:t>
                </a:r>
                <a:endParaRPr lang="en-SG" sz="800" dirty="0"/>
              </a:p>
            </p:txBody>
          </p:sp>
          <p:cxnSp>
            <p:nvCxnSpPr>
              <p:cNvPr id="1045" name="Straight Arrow Connector 1044"/>
              <p:cNvCxnSpPr>
                <a:stCxn id="19" idx="1"/>
                <a:endCxn id="9" idx="1"/>
              </p:cNvCxnSpPr>
              <p:nvPr/>
            </p:nvCxnSpPr>
            <p:spPr>
              <a:xfrm flipH="1" flipV="1">
                <a:off x="5056325" y="5348313"/>
                <a:ext cx="163747" cy="105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flipH="1" flipV="1">
                <a:off x="5076056" y="5650655"/>
                <a:ext cx="163747" cy="105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49" name="Straight Arrow Connector 1048"/>
              <p:cNvCxnSpPr/>
              <p:nvPr/>
            </p:nvCxnSpPr>
            <p:spPr>
              <a:xfrm flipH="1">
                <a:off x="4283968" y="5105906"/>
                <a:ext cx="288032" cy="9839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52" name="Straight Connector 1051"/>
              <p:cNvCxnSpPr>
                <a:stCxn id="1042" idx="3"/>
              </p:cNvCxnSpPr>
              <p:nvPr/>
            </p:nvCxnSpPr>
            <p:spPr>
              <a:xfrm flipV="1">
                <a:off x="2555777" y="5576452"/>
                <a:ext cx="216023" cy="107720"/>
              </a:xfrm>
              <a:prstGeom prst="line">
                <a:avLst/>
              </a:prstGeom>
            </p:spPr>
            <p:style>
              <a:lnRef idx="1">
                <a:schemeClr val="accent1"/>
              </a:lnRef>
              <a:fillRef idx="0">
                <a:schemeClr val="accent1"/>
              </a:fillRef>
              <a:effectRef idx="0">
                <a:schemeClr val="accent1"/>
              </a:effectRef>
              <a:fontRef idx="minor">
                <a:schemeClr val="tx1"/>
              </a:fontRef>
            </p:style>
          </p:cxnSp>
        </p:grpSp>
      </p:grpSp>
      <p:sp>
        <p:nvSpPr>
          <p:cNvPr id="43" name="TextBox 42"/>
          <p:cNvSpPr txBox="1"/>
          <p:nvPr/>
        </p:nvSpPr>
        <p:spPr>
          <a:xfrm>
            <a:off x="6084168" y="3824217"/>
            <a:ext cx="2664296" cy="1569660"/>
          </a:xfrm>
          <a:prstGeom prst="rect">
            <a:avLst/>
          </a:prstGeom>
          <a:noFill/>
        </p:spPr>
        <p:txBody>
          <a:bodyPr wrap="square" rtlCol="0">
            <a:spAutoFit/>
          </a:bodyPr>
          <a:lstStyle/>
          <a:p>
            <a:r>
              <a:rPr lang="en-US" sz="1600" i="1" u="sng" dirty="0" smtClean="0">
                <a:solidFill>
                  <a:srgbClr val="FF0000"/>
                </a:solidFill>
                <a:effectLst>
                  <a:outerShdw blurRad="38100" dist="38100" dir="2700000" algn="tl">
                    <a:srgbClr val="000000">
                      <a:alpha val="43137"/>
                    </a:srgbClr>
                  </a:outerShdw>
                </a:effectLst>
              </a:rPr>
              <a:t>Answer</a:t>
            </a:r>
            <a:r>
              <a:rPr lang="en-US" sz="1600" i="1" dirty="0" smtClean="0">
                <a:solidFill>
                  <a:srgbClr val="FF0000"/>
                </a:solidFill>
              </a:rPr>
              <a:t>: Tin (-0.14 V) is less reactive than iron (-0.44V), so the iron will preferentially </a:t>
            </a:r>
            <a:r>
              <a:rPr lang="en-US" sz="1600" i="1" dirty="0" err="1" smtClean="0">
                <a:solidFill>
                  <a:srgbClr val="FF0000"/>
                </a:solidFill>
              </a:rPr>
              <a:t>oxidise</a:t>
            </a:r>
            <a:r>
              <a:rPr lang="en-US" sz="1600" i="1" dirty="0" smtClean="0">
                <a:solidFill>
                  <a:srgbClr val="FF0000"/>
                </a:solidFill>
              </a:rPr>
              <a:t> and rust away. In fact, the presence of the tin accelerates this process.</a:t>
            </a:r>
            <a:endParaRPr lang="en-SG" sz="1600" i="1" dirty="0">
              <a:solidFill>
                <a:srgbClr val="FF0000"/>
              </a:solidFill>
            </a:endParaRPr>
          </a:p>
        </p:txBody>
      </p:sp>
    </p:spTree>
    <p:extLst>
      <p:ext uri="{BB962C8B-B14F-4D97-AF65-F5344CB8AC3E}">
        <p14:creationId xmlns:p14="http://schemas.microsoft.com/office/powerpoint/2010/main" val="323150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Effect transition="in" filter="fade">
                                      <p:cBhvr>
                                        <p:cTn id="9" dur="500"/>
                                        <p:tgtEl>
                                          <p:spTgt spid="44"/>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grpId="0" nodeType="clickEffect">
                                  <p:stCondLst>
                                    <p:cond delay="0"/>
                                  </p:stCondLst>
                                  <p:childTnLst>
                                    <p:set>
                                      <p:cBhvr>
                                        <p:cTn id="13" dur="1" fill="hold">
                                          <p:stCondLst>
                                            <p:cond delay="0"/>
                                          </p:stCondLst>
                                        </p:cTn>
                                        <p:tgtEl>
                                          <p:spTgt spid="43"/>
                                        </p:tgtEl>
                                        <p:attrNameLst>
                                          <p:attrName>style.visibility</p:attrName>
                                        </p:attrNameLst>
                                      </p:cBhvr>
                                      <p:to>
                                        <p:strVal val="visible"/>
                                      </p:to>
                                    </p:set>
                                    <p:anim calcmode="lin" valueType="num">
                                      <p:cBhvr>
                                        <p:cTn id="14" dur="1000" fill="hold"/>
                                        <p:tgtEl>
                                          <p:spTgt spid="43"/>
                                        </p:tgtEl>
                                        <p:attrNameLst>
                                          <p:attrName>ppt_w</p:attrName>
                                        </p:attrNameLst>
                                      </p:cBhvr>
                                      <p:tavLst>
                                        <p:tav tm="0">
                                          <p:val>
                                            <p:fltVal val="0"/>
                                          </p:val>
                                        </p:tav>
                                        <p:tav tm="100000">
                                          <p:val>
                                            <p:strVal val="#ppt_w"/>
                                          </p:val>
                                        </p:tav>
                                      </p:tavLst>
                                    </p:anim>
                                    <p:anim calcmode="lin" valueType="num">
                                      <p:cBhvr>
                                        <p:cTn id="15" dur="1000" fill="hold"/>
                                        <p:tgtEl>
                                          <p:spTgt spid="43"/>
                                        </p:tgtEl>
                                        <p:attrNameLst>
                                          <p:attrName>ppt_h</p:attrName>
                                        </p:attrNameLst>
                                      </p:cBhvr>
                                      <p:tavLst>
                                        <p:tav tm="0">
                                          <p:val>
                                            <p:fltVal val="0"/>
                                          </p:val>
                                        </p:tav>
                                        <p:tav tm="100000">
                                          <p:val>
                                            <p:strVal val="#ppt_h"/>
                                          </p:val>
                                        </p:tav>
                                      </p:tavLst>
                                    </p:anim>
                                    <p:anim calcmode="lin" valueType="num">
                                      <p:cBhvr>
                                        <p:cTn id="16" dur="1000" fill="hold"/>
                                        <p:tgtEl>
                                          <p:spTgt spid="43"/>
                                        </p:tgtEl>
                                        <p:attrNameLst>
                                          <p:attrName>style.rotation</p:attrName>
                                        </p:attrNameLst>
                                      </p:cBhvr>
                                      <p:tavLst>
                                        <p:tav tm="0">
                                          <p:val>
                                            <p:fltVal val="90"/>
                                          </p:val>
                                        </p:tav>
                                        <p:tav tm="100000">
                                          <p:val>
                                            <p:fltVal val="0"/>
                                          </p:val>
                                        </p:tav>
                                      </p:tavLst>
                                    </p:anim>
                                    <p:animEffect transition="in" filter="fade">
                                      <p:cBhvr>
                                        <p:cTn id="17" dur="1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Galvanising</a:t>
            </a:r>
            <a:r>
              <a:rPr lang="en-US" dirty="0" smtClean="0"/>
              <a:t> with zinc</a:t>
            </a:r>
            <a:endParaRPr lang="en-SG" dirty="0"/>
          </a:p>
        </p:txBody>
      </p:sp>
      <p:sp>
        <p:nvSpPr>
          <p:cNvPr id="4" name="TextBox 3"/>
          <p:cNvSpPr txBox="1"/>
          <p:nvPr/>
        </p:nvSpPr>
        <p:spPr>
          <a:xfrm>
            <a:off x="323528" y="2163929"/>
            <a:ext cx="2448272" cy="2308324"/>
          </a:xfrm>
          <a:prstGeom prst="rect">
            <a:avLst/>
          </a:prstGeom>
          <a:noFill/>
        </p:spPr>
        <p:txBody>
          <a:bodyPr wrap="square" rtlCol="0">
            <a:spAutoFit/>
          </a:bodyPr>
          <a:lstStyle/>
          <a:p>
            <a:r>
              <a:rPr lang="en-US" sz="1600" dirty="0" err="1" smtClean="0"/>
              <a:t>Galvanised</a:t>
            </a:r>
            <a:r>
              <a:rPr lang="en-US" sz="1600" dirty="0" smtClean="0"/>
              <a:t> steel is produced by dipping steel into molten zinc forming a chemical barrier. This is commonly used in roofing materials and  boating, especially trailers</a:t>
            </a:r>
            <a:endParaRPr lang="en-SG" sz="1600" dirty="0"/>
          </a:p>
        </p:txBody>
      </p:sp>
      <p:pic>
        <p:nvPicPr>
          <p:cNvPr id="2050" name="Picture 2" descr="http://1.imimg.com/data/K/W/ETO-1261543/galvanized_20steel_20sheets_10539563_250x25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8722" y="4614639"/>
            <a:ext cx="2093218" cy="209321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www.allproducts.com/manufacture100/centralsupply/product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4869160"/>
            <a:ext cx="2371119" cy="158417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635896" y="2491167"/>
            <a:ext cx="4752528" cy="646331"/>
          </a:xfrm>
          <a:prstGeom prst="rect">
            <a:avLst/>
          </a:prstGeom>
          <a:noFill/>
        </p:spPr>
        <p:txBody>
          <a:bodyPr wrap="square" rtlCol="0">
            <a:spAutoFit/>
          </a:bodyPr>
          <a:lstStyle/>
          <a:p>
            <a:r>
              <a:rPr lang="en-US" i="1" dirty="0" smtClean="0"/>
              <a:t>What happens when the </a:t>
            </a:r>
            <a:r>
              <a:rPr lang="en-US" i="1" dirty="0" err="1" smtClean="0"/>
              <a:t>galvanised</a:t>
            </a:r>
            <a:r>
              <a:rPr lang="en-US" i="1" dirty="0" smtClean="0"/>
              <a:t> surface is scratched, exposing the steel beneath?</a:t>
            </a:r>
            <a:endParaRPr lang="en-SG" i="1" dirty="0"/>
          </a:p>
        </p:txBody>
      </p:sp>
      <p:grpSp>
        <p:nvGrpSpPr>
          <p:cNvPr id="37" name="Group 36"/>
          <p:cNvGrpSpPr/>
          <p:nvPr/>
        </p:nvGrpSpPr>
        <p:grpSpPr>
          <a:xfrm>
            <a:off x="3989026" y="3305816"/>
            <a:ext cx="4493080" cy="1895950"/>
            <a:chOff x="3838109" y="3999875"/>
            <a:chExt cx="4493080" cy="1895950"/>
          </a:xfrm>
        </p:grpSpPr>
        <p:sp>
          <p:nvSpPr>
            <p:cNvPr id="11" name="TextBox 10"/>
            <p:cNvSpPr txBox="1"/>
            <p:nvPr/>
          </p:nvSpPr>
          <p:spPr>
            <a:xfrm>
              <a:off x="5191462" y="4143624"/>
              <a:ext cx="1584176" cy="261610"/>
            </a:xfrm>
            <a:prstGeom prst="rect">
              <a:avLst/>
            </a:prstGeom>
            <a:noFill/>
          </p:spPr>
          <p:txBody>
            <a:bodyPr wrap="square" rtlCol="0">
              <a:spAutoFit/>
            </a:bodyPr>
            <a:lstStyle/>
            <a:p>
              <a:r>
                <a:rPr lang="en-US" sz="1050" dirty="0" smtClean="0"/>
                <a:t>2H</a:t>
              </a:r>
              <a:r>
                <a:rPr lang="en-US" sz="1050" baseline="-25000" dirty="0" smtClean="0"/>
                <a:t>2</a:t>
              </a:r>
              <a:r>
                <a:rPr lang="en-US" sz="1050" dirty="0" smtClean="0"/>
                <a:t>O+O</a:t>
              </a:r>
              <a:r>
                <a:rPr lang="en-US" sz="1050" baseline="-25000" dirty="0" smtClean="0"/>
                <a:t>2</a:t>
              </a:r>
              <a:r>
                <a:rPr lang="en-US" sz="1050" dirty="0" smtClean="0"/>
                <a:t>+4e- </a:t>
              </a:r>
              <a:r>
                <a:rPr lang="en-US" sz="1050" dirty="0" smtClean="0">
                  <a:sym typeface="Wingdings" pitchFamily="2" charset="2"/>
                </a:rPr>
                <a:t> 4OH</a:t>
              </a:r>
              <a:r>
                <a:rPr lang="en-US" sz="1050" baseline="30000" dirty="0" smtClean="0">
                  <a:sym typeface="Wingdings" pitchFamily="2" charset="2"/>
                </a:rPr>
                <a:t>-</a:t>
              </a:r>
              <a:endParaRPr lang="en-SG" sz="1050" baseline="30000" dirty="0"/>
            </a:p>
          </p:txBody>
        </p:sp>
        <p:sp>
          <p:nvSpPr>
            <p:cNvPr id="28" name="Flowchart: Delay 27"/>
            <p:cNvSpPr/>
            <p:nvPr/>
          </p:nvSpPr>
          <p:spPr>
            <a:xfrm>
              <a:off x="4567042" y="4431633"/>
              <a:ext cx="1224136" cy="72008"/>
            </a:xfrm>
            <a:prstGeom prst="flowChartDelay">
              <a:avLst/>
            </a:prstGeom>
            <a:solidFill>
              <a:schemeClr val="accent4">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29" name="Flowchart: Delay 28"/>
            <p:cNvSpPr/>
            <p:nvPr/>
          </p:nvSpPr>
          <p:spPr>
            <a:xfrm rot="10800000">
              <a:off x="6367242" y="4431633"/>
              <a:ext cx="1224136" cy="72008"/>
            </a:xfrm>
            <a:prstGeom prst="flowChartDelay">
              <a:avLst/>
            </a:prstGeom>
            <a:solidFill>
              <a:schemeClr val="accent4">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cxnSp>
          <p:nvCxnSpPr>
            <p:cNvPr id="30" name="Straight Connector 29"/>
            <p:cNvCxnSpPr>
              <a:stCxn id="28" idx="1"/>
            </p:cNvCxnSpPr>
            <p:nvPr/>
          </p:nvCxnSpPr>
          <p:spPr>
            <a:xfrm>
              <a:off x="4567042" y="4467637"/>
              <a:ext cx="0" cy="608799"/>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7591378" y="4470906"/>
              <a:ext cx="0" cy="608799"/>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a:off x="4567042" y="5079705"/>
              <a:ext cx="3024336"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7755124" y="4351272"/>
              <a:ext cx="489283" cy="253916"/>
            </a:xfrm>
            <a:prstGeom prst="rect">
              <a:avLst/>
            </a:prstGeom>
            <a:noFill/>
          </p:spPr>
          <p:txBody>
            <a:bodyPr wrap="square" rtlCol="0">
              <a:spAutoFit/>
            </a:bodyPr>
            <a:lstStyle/>
            <a:p>
              <a:r>
                <a:rPr lang="en-US" sz="1050" dirty="0" smtClean="0"/>
                <a:t>zinc</a:t>
              </a:r>
              <a:endParaRPr lang="en-SG" sz="1050" dirty="0"/>
            </a:p>
          </p:txBody>
        </p:sp>
        <p:sp>
          <p:nvSpPr>
            <p:cNvPr id="15" name="TextBox 14"/>
            <p:cNvSpPr txBox="1"/>
            <p:nvPr/>
          </p:nvSpPr>
          <p:spPr>
            <a:xfrm>
              <a:off x="7755125" y="4670672"/>
              <a:ext cx="576064" cy="253916"/>
            </a:xfrm>
            <a:prstGeom prst="rect">
              <a:avLst/>
            </a:prstGeom>
            <a:noFill/>
          </p:spPr>
          <p:txBody>
            <a:bodyPr wrap="square" rtlCol="0">
              <a:spAutoFit/>
            </a:bodyPr>
            <a:lstStyle/>
            <a:p>
              <a:r>
                <a:rPr lang="en-US" sz="1050" dirty="0" smtClean="0"/>
                <a:t>steel</a:t>
              </a:r>
              <a:endParaRPr lang="en-SG" sz="1050" dirty="0"/>
            </a:p>
          </p:txBody>
        </p:sp>
        <p:sp>
          <p:nvSpPr>
            <p:cNvPr id="16" name="TextBox 15"/>
            <p:cNvSpPr txBox="1"/>
            <p:nvPr/>
          </p:nvSpPr>
          <p:spPr>
            <a:xfrm>
              <a:off x="6819021" y="3999875"/>
              <a:ext cx="1116124" cy="253916"/>
            </a:xfrm>
            <a:prstGeom prst="rect">
              <a:avLst/>
            </a:prstGeom>
            <a:noFill/>
          </p:spPr>
          <p:txBody>
            <a:bodyPr wrap="square" rtlCol="0">
              <a:spAutoFit/>
            </a:bodyPr>
            <a:lstStyle/>
            <a:p>
              <a:r>
                <a:rPr lang="en-US" sz="1050" dirty="0" smtClean="0"/>
                <a:t>Electrolyte film</a:t>
              </a:r>
              <a:endParaRPr lang="en-SG" sz="1050" dirty="0"/>
            </a:p>
          </p:txBody>
        </p:sp>
        <p:cxnSp>
          <p:nvCxnSpPr>
            <p:cNvPr id="17" name="Straight Connector 16"/>
            <p:cNvCxnSpPr/>
            <p:nvPr/>
          </p:nvCxnSpPr>
          <p:spPr>
            <a:xfrm>
              <a:off x="5409442" y="4513201"/>
              <a:ext cx="0" cy="771427"/>
            </a:xfrm>
            <a:prstGeom prst="line">
              <a:avLst/>
            </a:prstGeom>
            <a:ln>
              <a:prstDash val="dashDot"/>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19021" y="4492540"/>
              <a:ext cx="0" cy="792088"/>
            </a:xfrm>
            <a:prstGeom prst="line">
              <a:avLst/>
            </a:prstGeom>
            <a:ln>
              <a:prstDash val="dashDot"/>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5409442" y="5212620"/>
              <a:ext cx="1409579"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5522877" y="5318744"/>
              <a:ext cx="1152128" cy="577081"/>
            </a:xfrm>
            <a:prstGeom prst="rect">
              <a:avLst/>
            </a:prstGeom>
            <a:noFill/>
          </p:spPr>
          <p:txBody>
            <a:bodyPr wrap="square" rtlCol="0">
              <a:spAutoFit/>
            </a:bodyPr>
            <a:lstStyle/>
            <a:p>
              <a:pPr algn="ctr"/>
              <a:r>
                <a:rPr lang="en-US" sz="1050" dirty="0" smtClean="0"/>
                <a:t>Steel covered by layer of Zn(OH)2</a:t>
              </a:r>
              <a:endParaRPr lang="en-SG" sz="1050" dirty="0"/>
            </a:p>
          </p:txBody>
        </p:sp>
        <p:sp>
          <p:nvSpPr>
            <p:cNvPr id="21" name="TextBox 20"/>
            <p:cNvSpPr txBox="1"/>
            <p:nvPr/>
          </p:nvSpPr>
          <p:spPr>
            <a:xfrm>
              <a:off x="3838109" y="4196670"/>
              <a:ext cx="1152128" cy="253916"/>
            </a:xfrm>
            <a:prstGeom prst="rect">
              <a:avLst/>
            </a:prstGeom>
            <a:noFill/>
          </p:spPr>
          <p:txBody>
            <a:bodyPr wrap="square" rtlCol="0">
              <a:spAutoFit/>
            </a:bodyPr>
            <a:lstStyle/>
            <a:p>
              <a:pPr algn="ctr"/>
              <a:r>
                <a:rPr lang="en-US" sz="1050" dirty="0" smtClean="0"/>
                <a:t>Zn </a:t>
              </a:r>
              <a:r>
                <a:rPr lang="en-US" sz="1050" dirty="0" smtClean="0">
                  <a:sym typeface="Wingdings" pitchFamily="2" charset="2"/>
                </a:rPr>
                <a:t> Zn</a:t>
              </a:r>
              <a:r>
                <a:rPr lang="en-US" sz="1050" baseline="30000" dirty="0" smtClean="0">
                  <a:sym typeface="Wingdings" pitchFamily="2" charset="2"/>
                </a:rPr>
                <a:t>2+</a:t>
              </a:r>
              <a:r>
                <a:rPr lang="en-US" sz="1050" dirty="0" smtClean="0">
                  <a:sym typeface="Wingdings" pitchFamily="2" charset="2"/>
                </a:rPr>
                <a:t> + 2e-</a:t>
              </a:r>
              <a:endParaRPr lang="en-SG" sz="1050" dirty="0"/>
            </a:p>
          </p:txBody>
        </p:sp>
        <p:sp>
          <p:nvSpPr>
            <p:cNvPr id="23" name="TextBox 22"/>
            <p:cNvSpPr txBox="1"/>
            <p:nvPr/>
          </p:nvSpPr>
          <p:spPr>
            <a:xfrm>
              <a:off x="4502437" y="4695774"/>
              <a:ext cx="588393" cy="215444"/>
            </a:xfrm>
            <a:prstGeom prst="rect">
              <a:avLst/>
            </a:prstGeom>
            <a:noFill/>
          </p:spPr>
          <p:txBody>
            <a:bodyPr wrap="square" rtlCol="0">
              <a:spAutoFit/>
            </a:bodyPr>
            <a:lstStyle/>
            <a:p>
              <a:r>
                <a:rPr lang="en-US" sz="800" dirty="0" smtClean="0"/>
                <a:t>electrons</a:t>
              </a:r>
              <a:endParaRPr lang="en-SG" sz="800" dirty="0"/>
            </a:p>
          </p:txBody>
        </p:sp>
        <p:cxnSp>
          <p:nvCxnSpPr>
            <p:cNvPr id="24" name="Straight Arrow Connector 23"/>
            <p:cNvCxnSpPr>
              <a:stCxn id="14" idx="1"/>
              <a:endCxn id="29" idx="1"/>
            </p:cNvCxnSpPr>
            <p:nvPr/>
          </p:nvCxnSpPr>
          <p:spPr>
            <a:xfrm flipH="1" flipV="1">
              <a:off x="7591378" y="4467637"/>
              <a:ext cx="163746" cy="105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flipV="1">
              <a:off x="7611109" y="4769979"/>
              <a:ext cx="163747" cy="105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H="1">
              <a:off x="6819021" y="4225230"/>
              <a:ext cx="288032" cy="9839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23" idx="3"/>
              <a:endCxn id="2078" idx="2"/>
            </p:cNvCxnSpPr>
            <p:nvPr/>
          </p:nvCxnSpPr>
          <p:spPr>
            <a:xfrm flipV="1">
              <a:off x="5090830" y="4607511"/>
              <a:ext cx="342304" cy="195985"/>
            </a:xfrm>
            <a:prstGeom prst="line">
              <a:avLst/>
            </a:prstGeom>
          </p:spPr>
          <p:style>
            <a:lnRef idx="1">
              <a:schemeClr val="accent1"/>
            </a:lnRef>
            <a:fillRef idx="0">
              <a:schemeClr val="accent1"/>
            </a:fillRef>
            <a:effectRef idx="0">
              <a:schemeClr val="accent1"/>
            </a:effectRef>
            <a:fontRef idx="minor">
              <a:schemeClr val="tx1"/>
            </a:fontRef>
          </p:style>
        </p:cxnSp>
        <p:cxnSp>
          <p:nvCxnSpPr>
            <p:cNvPr id="2054" name="Straight Connector 2053"/>
            <p:cNvCxnSpPr>
              <a:stCxn id="28" idx="3"/>
              <a:endCxn id="29" idx="3"/>
            </p:cNvCxnSpPr>
            <p:nvPr/>
          </p:nvCxnSpPr>
          <p:spPr>
            <a:xfrm>
              <a:off x="5791178" y="4467637"/>
              <a:ext cx="576064" cy="0"/>
            </a:xfrm>
            <a:prstGeom prst="line">
              <a:avLst/>
            </a:prstGeom>
            <a:ln w="381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2078" name="Freeform 2077"/>
            <p:cNvSpPr/>
            <p:nvPr/>
          </p:nvSpPr>
          <p:spPr>
            <a:xfrm>
              <a:off x="5370990" y="4500979"/>
              <a:ext cx="612560" cy="159798"/>
            </a:xfrm>
            <a:custGeom>
              <a:avLst/>
              <a:gdLst>
                <a:gd name="connsiteX0" fmla="*/ 0 w 612560"/>
                <a:gd name="connsiteY0" fmla="*/ 17755 h 159798"/>
                <a:gd name="connsiteX1" fmla="*/ 8878 w 612560"/>
                <a:gd name="connsiteY1" fmla="*/ 71021 h 159798"/>
                <a:gd name="connsiteX2" fmla="*/ 62144 w 612560"/>
                <a:gd name="connsiteY2" fmla="*/ 106532 h 159798"/>
                <a:gd name="connsiteX3" fmla="*/ 88777 w 612560"/>
                <a:gd name="connsiteY3" fmla="*/ 124287 h 159798"/>
                <a:gd name="connsiteX4" fmla="*/ 142043 w 612560"/>
                <a:gd name="connsiteY4" fmla="*/ 142042 h 159798"/>
                <a:gd name="connsiteX5" fmla="*/ 168676 w 612560"/>
                <a:gd name="connsiteY5" fmla="*/ 150920 h 159798"/>
                <a:gd name="connsiteX6" fmla="*/ 195309 w 612560"/>
                <a:gd name="connsiteY6" fmla="*/ 159798 h 159798"/>
                <a:gd name="connsiteX7" fmla="*/ 470517 w 612560"/>
                <a:gd name="connsiteY7" fmla="*/ 150920 h 159798"/>
                <a:gd name="connsiteX8" fmla="*/ 550416 w 612560"/>
                <a:gd name="connsiteY8" fmla="*/ 106532 h 159798"/>
                <a:gd name="connsiteX9" fmla="*/ 585927 w 612560"/>
                <a:gd name="connsiteY9" fmla="*/ 71021 h 159798"/>
                <a:gd name="connsiteX10" fmla="*/ 612560 w 612560"/>
                <a:gd name="connsiteY10" fmla="*/ 0 h 159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2560" h="159798">
                  <a:moveTo>
                    <a:pt x="0" y="17755"/>
                  </a:moveTo>
                  <a:cubicBezTo>
                    <a:pt x="2959" y="35510"/>
                    <a:pt x="1567" y="54572"/>
                    <a:pt x="8878" y="71021"/>
                  </a:cubicBezTo>
                  <a:cubicBezTo>
                    <a:pt x="23303" y="103476"/>
                    <a:pt x="37632" y="94276"/>
                    <a:pt x="62144" y="106532"/>
                  </a:cubicBezTo>
                  <a:cubicBezTo>
                    <a:pt x="71687" y="111304"/>
                    <a:pt x="79027" y="119954"/>
                    <a:pt x="88777" y="124287"/>
                  </a:cubicBezTo>
                  <a:cubicBezTo>
                    <a:pt x="105880" y="131888"/>
                    <a:pt x="124288" y="136124"/>
                    <a:pt x="142043" y="142042"/>
                  </a:cubicBezTo>
                  <a:lnTo>
                    <a:pt x="168676" y="150920"/>
                  </a:lnTo>
                  <a:lnTo>
                    <a:pt x="195309" y="159798"/>
                  </a:lnTo>
                  <a:cubicBezTo>
                    <a:pt x="287045" y="156839"/>
                    <a:pt x="378892" y="156310"/>
                    <a:pt x="470517" y="150920"/>
                  </a:cubicBezTo>
                  <a:cubicBezTo>
                    <a:pt x="494238" y="149525"/>
                    <a:pt x="542166" y="114782"/>
                    <a:pt x="550416" y="106532"/>
                  </a:cubicBezTo>
                  <a:lnTo>
                    <a:pt x="585927" y="71021"/>
                  </a:lnTo>
                  <a:cubicBezTo>
                    <a:pt x="605774" y="11478"/>
                    <a:pt x="595312" y="34495"/>
                    <a:pt x="612560" y="0"/>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SG"/>
            </a:p>
          </p:txBody>
        </p:sp>
        <p:sp>
          <p:nvSpPr>
            <p:cNvPr id="2079" name="Freeform 2078"/>
            <p:cNvSpPr/>
            <p:nvPr/>
          </p:nvSpPr>
          <p:spPr>
            <a:xfrm>
              <a:off x="5868140" y="4518734"/>
              <a:ext cx="106532" cy="26633"/>
            </a:xfrm>
            <a:custGeom>
              <a:avLst/>
              <a:gdLst>
                <a:gd name="connsiteX0" fmla="*/ 106532 w 106532"/>
                <a:gd name="connsiteY0" fmla="*/ 0 h 26633"/>
                <a:gd name="connsiteX1" fmla="*/ 8877 w 106532"/>
                <a:gd name="connsiteY1" fmla="*/ 17755 h 26633"/>
                <a:gd name="connsiteX2" fmla="*/ 0 w 106532"/>
                <a:gd name="connsiteY2" fmla="*/ 26633 h 26633"/>
              </a:gdLst>
              <a:ahLst/>
              <a:cxnLst>
                <a:cxn ang="0">
                  <a:pos x="connsiteX0" y="connsiteY0"/>
                </a:cxn>
                <a:cxn ang="0">
                  <a:pos x="connsiteX1" y="connsiteY1"/>
                </a:cxn>
                <a:cxn ang="0">
                  <a:pos x="connsiteX2" y="connsiteY2"/>
                </a:cxn>
              </a:cxnLst>
              <a:rect l="l" t="t" r="r" b="b"/>
              <a:pathLst>
                <a:path w="106532" h="26633">
                  <a:moveTo>
                    <a:pt x="106532" y="0"/>
                  </a:moveTo>
                  <a:cubicBezTo>
                    <a:pt x="82060" y="3059"/>
                    <a:pt x="36244" y="4071"/>
                    <a:pt x="8877" y="17755"/>
                  </a:cubicBezTo>
                  <a:cubicBezTo>
                    <a:pt x="5134" y="19627"/>
                    <a:pt x="2959" y="23674"/>
                    <a:pt x="0" y="2663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SG"/>
            </a:p>
          </p:txBody>
        </p:sp>
        <p:sp>
          <p:nvSpPr>
            <p:cNvPr id="35" name="Freeform 34"/>
            <p:cNvSpPr/>
            <p:nvPr/>
          </p:nvSpPr>
          <p:spPr>
            <a:xfrm>
              <a:off x="5973361" y="4518734"/>
              <a:ext cx="45719" cy="115410"/>
            </a:xfrm>
            <a:custGeom>
              <a:avLst/>
              <a:gdLst>
                <a:gd name="connsiteX0" fmla="*/ 0 w 8897"/>
                <a:gd name="connsiteY0" fmla="*/ 0 h 115410"/>
                <a:gd name="connsiteX1" fmla="*/ 8877 w 8897"/>
                <a:gd name="connsiteY1" fmla="*/ 115410 h 115410"/>
              </a:gdLst>
              <a:ahLst/>
              <a:cxnLst>
                <a:cxn ang="0">
                  <a:pos x="connsiteX0" y="connsiteY0"/>
                </a:cxn>
                <a:cxn ang="0">
                  <a:pos x="connsiteX1" y="connsiteY1"/>
                </a:cxn>
              </a:cxnLst>
              <a:rect l="l" t="t" r="r" b="b"/>
              <a:pathLst>
                <a:path w="8897" h="115410">
                  <a:moveTo>
                    <a:pt x="0" y="0"/>
                  </a:moveTo>
                  <a:cubicBezTo>
                    <a:pt x="9760" y="97611"/>
                    <a:pt x="8877" y="59037"/>
                    <a:pt x="8877" y="115410"/>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SG"/>
            </a:p>
          </p:txBody>
        </p:sp>
      </p:grpSp>
      <p:sp>
        <p:nvSpPr>
          <p:cNvPr id="38" name="TextBox 37"/>
          <p:cNvSpPr txBox="1"/>
          <p:nvPr/>
        </p:nvSpPr>
        <p:spPr>
          <a:xfrm>
            <a:off x="4211960" y="5301208"/>
            <a:ext cx="4493080" cy="1323439"/>
          </a:xfrm>
          <a:prstGeom prst="rect">
            <a:avLst/>
          </a:prstGeom>
          <a:noFill/>
        </p:spPr>
        <p:txBody>
          <a:bodyPr wrap="square" rtlCol="0">
            <a:spAutoFit/>
          </a:bodyPr>
          <a:lstStyle/>
          <a:p>
            <a:r>
              <a:rPr lang="en-US" sz="1600" i="1" dirty="0" smtClean="0">
                <a:solidFill>
                  <a:srgbClr val="FF0000"/>
                </a:solidFill>
                <a:effectLst>
                  <a:outerShdw blurRad="38100" dist="38100" dir="2700000" algn="tl">
                    <a:srgbClr val="000000">
                      <a:alpha val="43137"/>
                    </a:srgbClr>
                  </a:outerShdw>
                </a:effectLst>
              </a:rPr>
              <a:t>Answer:</a:t>
            </a:r>
            <a:r>
              <a:rPr lang="en-US" sz="1600" i="1" dirty="0" smtClean="0">
                <a:solidFill>
                  <a:srgbClr val="FF0000"/>
                </a:solidFill>
              </a:rPr>
              <a:t> Zn is more reactive and forms Zn ions which react with the hydroxide to form zinc hydroxide.  This product loses water to form a protective coating of zinc oxide over the exposed steel. (ZnCO</a:t>
            </a:r>
            <a:r>
              <a:rPr lang="en-US" sz="1600" i="1" baseline="-25000" dirty="0" smtClean="0">
                <a:solidFill>
                  <a:srgbClr val="FF0000"/>
                </a:solidFill>
              </a:rPr>
              <a:t>3</a:t>
            </a:r>
            <a:r>
              <a:rPr lang="en-US" sz="1600" i="1" dirty="0" smtClean="0">
                <a:solidFill>
                  <a:srgbClr val="FF0000"/>
                </a:solidFill>
              </a:rPr>
              <a:t> can also be formed with </a:t>
            </a:r>
            <a:r>
              <a:rPr lang="en-US" sz="1600" i="1" dirty="0" err="1" smtClean="0">
                <a:solidFill>
                  <a:srgbClr val="FF0000"/>
                </a:solidFill>
              </a:rPr>
              <a:t>rxn</a:t>
            </a:r>
            <a:r>
              <a:rPr lang="en-US" sz="1600" i="1" dirty="0" smtClean="0">
                <a:solidFill>
                  <a:srgbClr val="FF0000"/>
                </a:solidFill>
              </a:rPr>
              <a:t> of CO</a:t>
            </a:r>
            <a:r>
              <a:rPr lang="en-US" sz="1600" i="1" baseline="-25000" dirty="0" smtClean="0">
                <a:solidFill>
                  <a:srgbClr val="FF0000"/>
                </a:solidFill>
              </a:rPr>
              <a:t>2</a:t>
            </a:r>
            <a:r>
              <a:rPr lang="en-US" sz="1600" i="1" dirty="0" smtClean="0">
                <a:solidFill>
                  <a:srgbClr val="FF0000"/>
                </a:solidFill>
              </a:rPr>
              <a:t>.)</a:t>
            </a:r>
            <a:endParaRPr lang="en-SG" sz="1600" i="1" dirty="0">
              <a:solidFill>
                <a:srgbClr val="FF0000"/>
              </a:solidFill>
              <a:effectLst>
                <a:outerShdw blurRad="38100" dist="38100" dir="2700000" algn="tl">
                  <a:srgbClr val="000000">
                    <a:alpha val="43137"/>
                  </a:srgbClr>
                </a:outerShdw>
              </a:effectLst>
            </a:endParaRPr>
          </a:p>
        </p:txBody>
      </p:sp>
      <p:sp>
        <p:nvSpPr>
          <p:cNvPr id="39" name="Freeform 38"/>
          <p:cNvSpPr/>
          <p:nvPr/>
        </p:nvSpPr>
        <p:spPr>
          <a:xfrm>
            <a:off x="4714043" y="3647641"/>
            <a:ext cx="3009530" cy="72103"/>
          </a:xfrm>
          <a:custGeom>
            <a:avLst/>
            <a:gdLst>
              <a:gd name="connsiteX0" fmla="*/ 0 w 3009530"/>
              <a:gd name="connsiteY0" fmla="*/ 54347 h 72103"/>
              <a:gd name="connsiteX1" fmla="*/ 363984 w 3009530"/>
              <a:gd name="connsiteY1" fmla="*/ 45470 h 72103"/>
              <a:gd name="connsiteX2" fmla="*/ 736846 w 3009530"/>
              <a:gd name="connsiteY2" fmla="*/ 63225 h 72103"/>
              <a:gd name="connsiteX3" fmla="*/ 941033 w 3009530"/>
              <a:gd name="connsiteY3" fmla="*/ 54347 h 72103"/>
              <a:gd name="connsiteX4" fmla="*/ 1189607 w 3009530"/>
              <a:gd name="connsiteY4" fmla="*/ 72103 h 72103"/>
              <a:gd name="connsiteX5" fmla="*/ 1970842 w 3009530"/>
              <a:gd name="connsiteY5" fmla="*/ 63225 h 72103"/>
              <a:gd name="connsiteX6" fmla="*/ 1997475 w 3009530"/>
              <a:gd name="connsiteY6" fmla="*/ 54347 h 72103"/>
              <a:gd name="connsiteX7" fmla="*/ 2148396 w 3009530"/>
              <a:gd name="connsiteY7" fmla="*/ 45470 h 72103"/>
              <a:gd name="connsiteX8" fmla="*/ 3009530 w 3009530"/>
              <a:gd name="connsiteY8" fmla="*/ 36592 h 72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09530" h="72103">
                <a:moveTo>
                  <a:pt x="0" y="54347"/>
                </a:moveTo>
                <a:cubicBezTo>
                  <a:pt x="121328" y="51388"/>
                  <a:pt x="242620" y="45470"/>
                  <a:pt x="363984" y="45470"/>
                </a:cubicBezTo>
                <a:cubicBezTo>
                  <a:pt x="430598" y="45470"/>
                  <a:pt x="655989" y="58733"/>
                  <a:pt x="736846" y="63225"/>
                </a:cubicBezTo>
                <a:cubicBezTo>
                  <a:pt x="804908" y="60266"/>
                  <a:pt x="872906" y="54347"/>
                  <a:pt x="941033" y="54347"/>
                </a:cubicBezTo>
                <a:cubicBezTo>
                  <a:pt x="1079255" y="54347"/>
                  <a:pt x="1089119" y="57747"/>
                  <a:pt x="1189607" y="72103"/>
                </a:cubicBezTo>
                <a:lnTo>
                  <a:pt x="1970842" y="63225"/>
                </a:lnTo>
                <a:cubicBezTo>
                  <a:pt x="1980198" y="63019"/>
                  <a:pt x="1988164" y="55278"/>
                  <a:pt x="1997475" y="54347"/>
                </a:cubicBezTo>
                <a:cubicBezTo>
                  <a:pt x="2047619" y="49333"/>
                  <a:pt x="2098089" y="48429"/>
                  <a:pt x="2148396" y="45470"/>
                </a:cubicBezTo>
                <a:cubicBezTo>
                  <a:pt x="2438920" y="-51375"/>
                  <a:pt x="2165671" y="36592"/>
                  <a:pt x="3009530" y="36592"/>
                </a:cubicBezTo>
              </a:path>
            </a:pathLst>
          </a:custGeom>
          <a:ln w="19050">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SG"/>
          </a:p>
        </p:txBody>
      </p:sp>
    </p:spTree>
    <p:extLst>
      <p:ext uri="{BB962C8B-B14F-4D97-AF65-F5344CB8AC3E}">
        <p14:creationId xmlns:p14="http://schemas.microsoft.com/office/powerpoint/2010/main" val="2890272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anim calcmode="lin" valueType="num">
                                      <p:cBhvr>
                                        <p:cTn id="7" dur="500" fill="hold"/>
                                        <p:tgtEl>
                                          <p:spTgt spid="2052"/>
                                        </p:tgtEl>
                                        <p:attrNameLst>
                                          <p:attrName>ppt_w</p:attrName>
                                        </p:attrNameLst>
                                      </p:cBhvr>
                                      <p:tavLst>
                                        <p:tav tm="0">
                                          <p:val>
                                            <p:fltVal val="0"/>
                                          </p:val>
                                        </p:tav>
                                        <p:tav tm="100000">
                                          <p:val>
                                            <p:strVal val="#ppt_w"/>
                                          </p:val>
                                        </p:tav>
                                      </p:tavLst>
                                    </p:anim>
                                    <p:anim calcmode="lin" valueType="num">
                                      <p:cBhvr>
                                        <p:cTn id="8" dur="500" fill="hold"/>
                                        <p:tgtEl>
                                          <p:spTgt spid="2052"/>
                                        </p:tgtEl>
                                        <p:attrNameLst>
                                          <p:attrName>ppt_h</p:attrName>
                                        </p:attrNameLst>
                                      </p:cBhvr>
                                      <p:tavLst>
                                        <p:tav tm="0">
                                          <p:val>
                                            <p:fltVal val="0"/>
                                          </p:val>
                                        </p:tav>
                                        <p:tav tm="100000">
                                          <p:val>
                                            <p:strVal val="#ppt_h"/>
                                          </p:val>
                                        </p:tav>
                                      </p:tavLst>
                                    </p:anim>
                                    <p:animEffect transition="in" filter="fade">
                                      <p:cBhvr>
                                        <p:cTn id="9" dur="500"/>
                                        <p:tgtEl>
                                          <p:spTgt spid="205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p:cTn id="21" dur="500" fill="hold"/>
                                        <p:tgtEl>
                                          <p:spTgt spid="37"/>
                                        </p:tgtEl>
                                        <p:attrNameLst>
                                          <p:attrName>ppt_w</p:attrName>
                                        </p:attrNameLst>
                                      </p:cBhvr>
                                      <p:tavLst>
                                        <p:tav tm="0">
                                          <p:val>
                                            <p:fltVal val="0"/>
                                          </p:val>
                                        </p:tav>
                                        <p:tav tm="100000">
                                          <p:val>
                                            <p:strVal val="#ppt_w"/>
                                          </p:val>
                                        </p:tav>
                                      </p:tavLst>
                                    </p:anim>
                                    <p:anim calcmode="lin" valueType="num">
                                      <p:cBhvr>
                                        <p:cTn id="22" dur="500" fill="hold"/>
                                        <p:tgtEl>
                                          <p:spTgt spid="37"/>
                                        </p:tgtEl>
                                        <p:attrNameLst>
                                          <p:attrName>ppt_h</p:attrName>
                                        </p:attrNameLst>
                                      </p:cBhvr>
                                      <p:tavLst>
                                        <p:tav tm="0">
                                          <p:val>
                                            <p:fltVal val="0"/>
                                          </p:val>
                                        </p:tav>
                                        <p:tav tm="100000">
                                          <p:val>
                                            <p:strVal val="#ppt_h"/>
                                          </p:val>
                                        </p:tav>
                                      </p:tavLst>
                                    </p:anim>
                                    <p:animEffect transition="in" filter="fade">
                                      <p:cBhvr>
                                        <p:cTn id="23" dur="500"/>
                                        <p:tgtEl>
                                          <p:spTgt spid="37"/>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cBhvr>
                                        <p:cTn id="28" dur="500" fill="hold"/>
                                        <p:tgtEl>
                                          <p:spTgt spid="38"/>
                                        </p:tgtEl>
                                        <p:attrNameLst>
                                          <p:attrName>ppt_w</p:attrName>
                                        </p:attrNameLst>
                                      </p:cBhvr>
                                      <p:tavLst>
                                        <p:tav tm="0">
                                          <p:val>
                                            <p:fltVal val="0"/>
                                          </p:val>
                                        </p:tav>
                                        <p:tav tm="100000">
                                          <p:val>
                                            <p:strVal val="#ppt_w"/>
                                          </p:val>
                                        </p:tav>
                                      </p:tavLst>
                                    </p:anim>
                                    <p:anim calcmode="lin" valueType="num">
                                      <p:cBhvr>
                                        <p:cTn id="29" dur="500" fill="hold"/>
                                        <p:tgtEl>
                                          <p:spTgt spid="38"/>
                                        </p:tgtEl>
                                        <p:attrNameLst>
                                          <p:attrName>ppt_h</p:attrName>
                                        </p:attrNameLst>
                                      </p:cBhvr>
                                      <p:tavLst>
                                        <p:tav tm="0">
                                          <p:val>
                                            <p:fltVal val="0"/>
                                          </p:val>
                                        </p:tav>
                                        <p:tav tm="100000">
                                          <p:val>
                                            <p:strVal val="#ppt_h"/>
                                          </p:val>
                                        </p:tav>
                                      </p:tavLst>
                                    </p:anim>
                                    <p:animEffect transition="in" filter="fade">
                                      <p:cBhvr>
                                        <p:cTn id="3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t>Historical protection</a:t>
            </a:r>
          </a:p>
          <a:p>
            <a:pPr lvl="1"/>
            <a:r>
              <a:rPr lang="en-US" dirty="0" err="1" smtClean="0"/>
              <a:t>Pb</a:t>
            </a:r>
            <a:r>
              <a:rPr lang="en-US" dirty="0" smtClean="0"/>
              <a:t> or Cu sheets over wooden ships</a:t>
            </a:r>
          </a:p>
          <a:p>
            <a:pPr lvl="1"/>
            <a:r>
              <a:rPr lang="en-US" dirty="0" smtClean="0"/>
              <a:t>Tar or other petroleum products as coatings</a:t>
            </a:r>
          </a:p>
          <a:p>
            <a:pPr lvl="1"/>
            <a:r>
              <a:rPr lang="en-US" dirty="0" smtClean="0"/>
              <a:t>Varnishes from plants or oils</a:t>
            </a:r>
          </a:p>
          <a:p>
            <a:r>
              <a:rPr lang="en-US" dirty="0" smtClean="0"/>
              <a:t>More recent protections</a:t>
            </a:r>
          </a:p>
          <a:p>
            <a:pPr lvl="1"/>
            <a:r>
              <a:rPr lang="en-US" dirty="0" smtClean="0"/>
              <a:t>Corrosion resistant metals/alloys</a:t>
            </a:r>
          </a:p>
          <a:p>
            <a:pPr lvl="1"/>
            <a:r>
              <a:rPr lang="en-US" dirty="0" smtClean="0"/>
              <a:t>Paints that provide protection by:</a:t>
            </a:r>
            <a:endParaRPr lang="en-SG" dirty="0" smtClean="0"/>
          </a:p>
          <a:p>
            <a:pPr lvl="2"/>
            <a:r>
              <a:rPr lang="en-US" dirty="0" smtClean="0"/>
              <a:t>Prevention of exposure to electrolytes, oxygen or water</a:t>
            </a:r>
          </a:p>
          <a:p>
            <a:pPr lvl="2"/>
            <a:r>
              <a:rPr lang="en-US" dirty="0" smtClean="0"/>
              <a:t>Containing more active metals such as zinc</a:t>
            </a:r>
          </a:p>
          <a:p>
            <a:pPr lvl="2"/>
            <a:r>
              <a:rPr lang="en-US" dirty="0" smtClean="0"/>
              <a:t>Release biocides such as Cu or </a:t>
            </a:r>
            <a:r>
              <a:rPr lang="en-US" dirty="0" err="1" smtClean="0"/>
              <a:t>Sn</a:t>
            </a:r>
            <a:r>
              <a:rPr lang="en-US" dirty="0" smtClean="0"/>
              <a:t> which inhibit marine organism growth (however this can cause environmental concerns)</a:t>
            </a:r>
          </a:p>
          <a:p>
            <a:pPr lvl="1"/>
            <a:r>
              <a:rPr lang="en-US" dirty="0" smtClean="0"/>
              <a:t>Cathodic protection (e.g. sacrificial anodes)</a:t>
            </a:r>
          </a:p>
          <a:p>
            <a:pPr lvl="2"/>
            <a:endParaRPr lang="en-US" dirty="0" smtClean="0"/>
          </a:p>
        </p:txBody>
      </p:sp>
      <p:sp>
        <p:nvSpPr>
          <p:cNvPr id="3" name="Title 2"/>
          <p:cNvSpPr>
            <a:spLocks noGrp="1"/>
          </p:cNvSpPr>
          <p:nvPr>
            <p:ph type="title"/>
          </p:nvPr>
        </p:nvSpPr>
        <p:spPr/>
        <p:txBody>
          <a:bodyPr/>
          <a:lstStyle/>
          <a:p>
            <a:r>
              <a:rPr lang="en-US" dirty="0" smtClean="0"/>
              <a:t>Protection of ship hulls</a:t>
            </a:r>
            <a:endParaRPr lang="en-SG" dirty="0"/>
          </a:p>
        </p:txBody>
      </p:sp>
    </p:spTree>
    <p:extLst>
      <p:ext uri="{BB962C8B-B14F-4D97-AF65-F5344CB8AC3E}">
        <p14:creationId xmlns:p14="http://schemas.microsoft.com/office/powerpoint/2010/main" val="2255440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additive="base">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2">
                                            <p:txEl>
                                              <p:pRg st="7" end="7"/>
                                            </p:txEl>
                                          </p:spTgt>
                                        </p:tgtEl>
                                        <p:attrNameLst>
                                          <p:attrName>style.visibility</p:attrName>
                                        </p:attrNameLst>
                                      </p:cBhvr>
                                      <p:to>
                                        <p:strVal val="visible"/>
                                      </p:to>
                                    </p:set>
                                    <p:anim calcmode="lin" valueType="num">
                                      <p:cBhvr additive="base">
                                        <p:cTn id="4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2">
                                            <p:txEl>
                                              <p:pRg st="8" end="8"/>
                                            </p:txEl>
                                          </p:spTgt>
                                        </p:tgtEl>
                                        <p:attrNameLst>
                                          <p:attrName>style.visibility</p:attrName>
                                        </p:attrNameLst>
                                      </p:cBhvr>
                                      <p:to>
                                        <p:strVal val="visible"/>
                                      </p:to>
                                    </p:set>
                                    <p:anim calcmode="lin" valueType="num">
                                      <p:cBhvr additive="base">
                                        <p:cTn id="55"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2">
                                            <p:txEl>
                                              <p:pRg st="9" end="9"/>
                                            </p:txEl>
                                          </p:spTgt>
                                        </p:tgtEl>
                                        <p:attrNameLst>
                                          <p:attrName>style.visibility</p:attrName>
                                        </p:attrNameLst>
                                      </p:cBhvr>
                                      <p:to>
                                        <p:strVal val="visible"/>
                                      </p:to>
                                    </p:set>
                                    <p:anim calcmode="lin" valueType="num">
                                      <p:cBhvr additive="base">
                                        <p:cTn id="61"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2">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2">
                                            <p:txEl>
                                              <p:pRg st="10" end="10"/>
                                            </p:txEl>
                                          </p:spTgt>
                                        </p:tgtEl>
                                        <p:attrNameLst>
                                          <p:attrName>style.visibility</p:attrName>
                                        </p:attrNameLst>
                                      </p:cBhvr>
                                      <p:to>
                                        <p:strVal val="visible"/>
                                      </p:to>
                                    </p:set>
                                    <p:anim calcmode="lin" valueType="num">
                                      <p:cBhvr additive="base">
                                        <p:cTn id="67"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2">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Why rusting?</a:t>
            </a:r>
            <a:endParaRPr lang="en-SG" dirty="0"/>
          </a:p>
        </p:txBody>
      </p:sp>
      <p:sp>
        <p:nvSpPr>
          <p:cNvPr id="24" name="TextBox 23"/>
          <p:cNvSpPr txBox="1"/>
          <p:nvPr/>
        </p:nvSpPr>
        <p:spPr>
          <a:xfrm>
            <a:off x="539552" y="2276872"/>
            <a:ext cx="7704856" cy="1077218"/>
          </a:xfrm>
          <a:prstGeom prst="rect">
            <a:avLst/>
          </a:prstGeom>
          <a:noFill/>
        </p:spPr>
        <p:txBody>
          <a:bodyPr wrap="square" rtlCol="0">
            <a:spAutoFit/>
          </a:bodyPr>
          <a:lstStyle/>
          <a:p>
            <a:r>
              <a:rPr lang="en-US" sz="1600" dirty="0" smtClean="0"/>
              <a:t>Corrosion occurs due to </a:t>
            </a:r>
            <a:r>
              <a:rPr lang="en-US" sz="1600" dirty="0" err="1" smtClean="0"/>
              <a:t>localised</a:t>
            </a:r>
            <a:r>
              <a:rPr lang="en-US" sz="1600" dirty="0" smtClean="0"/>
              <a:t> anode and cathode sites  within a metal.  These sites often form due to slight differences in properties of the surface of a metal such as steel. Cathodic sites can be created due to cracks or small impurities such as carbon atoms.</a:t>
            </a:r>
            <a:endParaRPr lang="en-SG" sz="1600" dirty="0"/>
          </a:p>
        </p:txBody>
      </p:sp>
      <p:sp>
        <p:nvSpPr>
          <p:cNvPr id="25" name="TextBox 24"/>
          <p:cNvSpPr txBox="1"/>
          <p:nvPr/>
        </p:nvSpPr>
        <p:spPr>
          <a:xfrm>
            <a:off x="725399" y="5589240"/>
            <a:ext cx="7952288" cy="954107"/>
          </a:xfrm>
          <a:prstGeom prst="rect">
            <a:avLst/>
          </a:prstGeom>
          <a:noFill/>
        </p:spPr>
        <p:txBody>
          <a:bodyPr wrap="square" rtlCol="0">
            <a:spAutoFit/>
          </a:bodyPr>
          <a:lstStyle/>
          <a:p>
            <a:r>
              <a:rPr lang="en-US" sz="1400" dirty="0" smtClean="0">
                <a:solidFill>
                  <a:schemeClr val="accent1"/>
                </a:solidFill>
              </a:rPr>
              <a:t>A ship in seawater is immersed in an electrolyte</a:t>
            </a:r>
            <a:r>
              <a:rPr lang="en-US" sz="1050" dirty="0" smtClean="0">
                <a:solidFill>
                  <a:schemeClr val="accent1"/>
                </a:solidFill>
              </a:rPr>
              <a:t>.  </a:t>
            </a:r>
            <a:r>
              <a:rPr lang="en-US" sz="1400" dirty="0" smtClean="0">
                <a:solidFill>
                  <a:schemeClr val="accent1"/>
                </a:solidFill>
              </a:rPr>
              <a:t>Anodic and Cathodic sites are formed:</a:t>
            </a:r>
          </a:p>
          <a:p>
            <a:pPr algn="ctr"/>
            <a:r>
              <a:rPr lang="en-US" sz="1400" dirty="0" smtClean="0">
                <a:solidFill>
                  <a:schemeClr val="accent1"/>
                </a:solidFill>
              </a:rPr>
              <a:t>Anode:  Fe  </a:t>
            </a:r>
            <a:r>
              <a:rPr lang="en-US" sz="1400" dirty="0" smtClean="0">
                <a:solidFill>
                  <a:schemeClr val="accent1"/>
                </a:solidFill>
                <a:sym typeface="Wingdings" pitchFamily="2" charset="2"/>
              </a:rPr>
              <a:t>  Fe</a:t>
            </a:r>
            <a:r>
              <a:rPr lang="en-US" sz="1400" baseline="30000" dirty="0" smtClean="0">
                <a:solidFill>
                  <a:schemeClr val="accent1"/>
                </a:solidFill>
                <a:sym typeface="Wingdings" pitchFamily="2" charset="2"/>
              </a:rPr>
              <a:t>2+</a:t>
            </a:r>
            <a:r>
              <a:rPr lang="en-US" sz="1400" dirty="0" smtClean="0">
                <a:solidFill>
                  <a:schemeClr val="accent1"/>
                </a:solidFill>
                <a:sym typeface="Wingdings" pitchFamily="2" charset="2"/>
              </a:rPr>
              <a:t> + 2e</a:t>
            </a:r>
            <a:r>
              <a:rPr lang="en-US" sz="1400" baseline="30000" dirty="0" smtClean="0">
                <a:solidFill>
                  <a:schemeClr val="accent1"/>
                </a:solidFill>
                <a:sym typeface="Wingdings" pitchFamily="2" charset="2"/>
              </a:rPr>
              <a:t>-</a:t>
            </a:r>
          </a:p>
          <a:p>
            <a:pPr algn="ctr"/>
            <a:r>
              <a:rPr lang="en-US" sz="1400" dirty="0" smtClean="0">
                <a:solidFill>
                  <a:schemeClr val="accent1"/>
                </a:solidFill>
                <a:sym typeface="Wingdings" pitchFamily="2" charset="2"/>
              </a:rPr>
              <a:t>Cathode:  0</a:t>
            </a:r>
            <a:r>
              <a:rPr lang="en-US" sz="1400" baseline="-25000" dirty="0" smtClean="0">
                <a:solidFill>
                  <a:schemeClr val="accent1"/>
                </a:solidFill>
                <a:sym typeface="Wingdings" pitchFamily="2" charset="2"/>
              </a:rPr>
              <a:t>2</a:t>
            </a:r>
            <a:r>
              <a:rPr lang="en-US" sz="1400" dirty="0" smtClean="0">
                <a:solidFill>
                  <a:schemeClr val="accent1"/>
                </a:solidFill>
                <a:sym typeface="Wingdings" pitchFamily="2" charset="2"/>
              </a:rPr>
              <a:t> + 2H</a:t>
            </a:r>
            <a:r>
              <a:rPr lang="en-US" sz="1400" baseline="-25000" dirty="0" smtClean="0">
                <a:solidFill>
                  <a:schemeClr val="accent1"/>
                </a:solidFill>
                <a:sym typeface="Wingdings" pitchFamily="2" charset="2"/>
              </a:rPr>
              <a:t>2</a:t>
            </a:r>
            <a:r>
              <a:rPr lang="en-US" sz="1400" dirty="0" smtClean="0">
                <a:solidFill>
                  <a:schemeClr val="accent1"/>
                </a:solidFill>
                <a:sym typeface="Wingdings" pitchFamily="2" charset="2"/>
              </a:rPr>
              <a:t>O + 4e</a:t>
            </a:r>
            <a:r>
              <a:rPr lang="en-US" sz="1400" baseline="30000" dirty="0" smtClean="0">
                <a:solidFill>
                  <a:schemeClr val="accent1"/>
                </a:solidFill>
                <a:sym typeface="Wingdings" pitchFamily="2" charset="2"/>
              </a:rPr>
              <a:t>-</a:t>
            </a:r>
            <a:r>
              <a:rPr lang="en-US" sz="1400" dirty="0" smtClean="0">
                <a:solidFill>
                  <a:schemeClr val="accent1"/>
                </a:solidFill>
                <a:sym typeface="Wingdings" pitchFamily="2" charset="2"/>
              </a:rPr>
              <a:t>    4OH</a:t>
            </a:r>
            <a:r>
              <a:rPr lang="en-US" sz="1400" baseline="30000" dirty="0" smtClean="0">
                <a:solidFill>
                  <a:schemeClr val="accent1"/>
                </a:solidFill>
                <a:sym typeface="Wingdings" pitchFamily="2" charset="2"/>
              </a:rPr>
              <a:t>-</a:t>
            </a:r>
          </a:p>
          <a:p>
            <a:r>
              <a:rPr lang="en-US" sz="1400" dirty="0" smtClean="0">
                <a:solidFill>
                  <a:schemeClr val="accent1"/>
                </a:solidFill>
                <a:sym typeface="Wingdings" pitchFamily="2" charset="2"/>
              </a:rPr>
              <a:t>Recall, rust is formed by the reaction of iron ions with hydroxide (see previous notes)</a:t>
            </a:r>
            <a:endParaRPr lang="en-SG" sz="1400" dirty="0">
              <a:solidFill>
                <a:schemeClr val="accent1"/>
              </a:solidFill>
            </a:endParaRPr>
          </a:p>
        </p:txBody>
      </p:sp>
      <p:grpSp>
        <p:nvGrpSpPr>
          <p:cNvPr id="27" name="Group 26"/>
          <p:cNvGrpSpPr/>
          <p:nvPr/>
        </p:nvGrpSpPr>
        <p:grpSpPr>
          <a:xfrm>
            <a:off x="1179240" y="3651002"/>
            <a:ext cx="6762663" cy="1695705"/>
            <a:chOff x="1179240" y="3651002"/>
            <a:chExt cx="6762663" cy="1695705"/>
          </a:xfrm>
        </p:grpSpPr>
        <p:grpSp>
          <p:nvGrpSpPr>
            <p:cNvPr id="23" name="Group 22"/>
            <p:cNvGrpSpPr/>
            <p:nvPr/>
          </p:nvGrpSpPr>
          <p:grpSpPr>
            <a:xfrm>
              <a:off x="1179240" y="3651002"/>
              <a:ext cx="6762663" cy="1695705"/>
              <a:chOff x="626033" y="2204864"/>
              <a:chExt cx="6762663" cy="1695705"/>
            </a:xfrm>
          </p:grpSpPr>
          <p:cxnSp>
            <p:nvCxnSpPr>
              <p:cNvPr id="5" name="Straight Connector 4"/>
              <p:cNvCxnSpPr/>
              <p:nvPr/>
            </p:nvCxnSpPr>
            <p:spPr>
              <a:xfrm>
                <a:off x="1547664" y="2780928"/>
                <a:ext cx="568863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700064" y="3284984"/>
                <a:ext cx="5688632"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Freeform 6"/>
              <p:cNvSpPr/>
              <p:nvPr/>
            </p:nvSpPr>
            <p:spPr>
              <a:xfrm>
                <a:off x="1553592" y="2778711"/>
                <a:ext cx="177873" cy="532660"/>
              </a:xfrm>
              <a:custGeom>
                <a:avLst/>
                <a:gdLst>
                  <a:gd name="connsiteX0" fmla="*/ 0 w 177873"/>
                  <a:gd name="connsiteY0" fmla="*/ 0 h 532660"/>
                  <a:gd name="connsiteX1" fmla="*/ 53266 w 177873"/>
                  <a:gd name="connsiteY1" fmla="*/ 8877 h 532660"/>
                  <a:gd name="connsiteX2" fmla="*/ 17756 w 177873"/>
                  <a:gd name="connsiteY2" fmla="*/ 53266 h 532660"/>
                  <a:gd name="connsiteX3" fmla="*/ 88777 w 177873"/>
                  <a:gd name="connsiteY3" fmla="*/ 71021 h 532660"/>
                  <a:gd name="connsiteX4" fmla="*/ 79899 w 177873"/>
                  <a:gd name="connsiteY4" fmla="*/ 97654 h 532660"/>
                  <a:gd name="connsiteX5" fmla="*/ 53266 w 177873"/>
                  <a:gd name="connsiteY5" fmla="*/ 115409 h 532660"/>
                  <a:gd name="connsiteX6" fmla="*/ 35511 w 177873"/>
                  <a:gd name="connsiteY6" fmla="*/ 133165 h 532660"/>
                  <a:gd name="connsiteX7" fmla="*/ 62144 w 177873"/>
                  <a:gd name="connsiteY7" fmla="*/ 150920 h 532660"/>
                  <a:gd name="connsiteX8" fmla="*/ 124288 w 177873"/>
                  <a:gd name="connsiteY8" fmla="*/ 159798 h 532660"/>
                  <a:gd name="connsiteX9" fmla="*/ 142043 w 177873"/>
                  <a:gd name="connsiteY9" fmla="*/ 186431 h 532660"/>
                  <a:gd name="connsiteX10" fmla="*/ 115410 w 177873"/>
                  <a:gd name="connsiteY10" fmla="*/ 204186 h 532660"/>
                  <a:gd name="connsiteX11" fmla="*/ 88777 w 177873"/>
                  <a:gd name="connsiteY11" fmla="*/ 213064 h 532660"/>
                  <a:gd name="connsiteX12" fmla="*/ 159798 w 177873"/>
                  <a:gd name="connsiteY12" fmla="*/ 248574 h 532660"/>
                  <a:gd name="connsiteX13" fmla="*/ 177554 w 177873"/>
                  <a:gd name="connsiteY13" fmla="*/ 266330 h 532660"/>
                  <a:gd name="connsiteX14" fmla="*/ 150921 w 177873"/>
                  <a:gd name="connsiteY14" fmla="*/ 275207 h 532660"/>
                  <a:gd name="connsiteX15" fmla="*/ 97655 w 177873"/>
                  <a:gd name="connsiteY15" fmla="*/ 310718 h 532660"/>
                  <a:gd name="connsiteX16" fmla="*/ 124288 w 177873"/>
                  <a:gd name="connsiteY16" fmla="*/ 328473 h 532660"/>
                  <a:gd name="connsiteX17" fmla="*/ 150921 w 177873"/>
                  <a:gd name="connsiteY17" fmla="*/ 337351 h 532660"/>
                  <a:gd name="connsiteX18" fmla="*/ 168676 w 177873"/>
                  <a:gd name="connsiteY18" fmla="*/ 363984 h 532660"/>
                  <a:gd name="connsiteX19" fmla="*/ 142043 w 177873"/>
                  <a:gd name="connsiteY19" fmla="*/ 381739 h 532660"/>
                  <a:gd name="connsiteX20" fmla="*/ 124288 w 177873"/>
                  <a:gd name="connsiteY20" fmla="*/ 399495 h 532660"/>
                  <a:gd name="connsiteX21" fmla="*/ 150921 w 177873"/>
                  <a:gd name="connsiteY21" fmla="*/ 426128 h 532660"/>
                  <a:gd name="connsiteX22" fmla="*/ 159798 w 177873"/>
                  <a:gd name="connsiteY22" fmla="*/ 452761 h 532660"/>
                  <a:gd name="connsiteX23" fmla="*/ 142043 w 177873"/>
                  <a:gd name="connsiteY23" fmla="*/ 479394 h 532660"/>
                  <a:gd name="connsiteX24" fmla="*/ 159798 w 177873"/>
                  <a:gd name="connsiteY24" fmla="*/ 506027 h 532660"/>
                  <a:gd name="connsiteX25" fmla="*/ 159798 w 177873"/>
                  <a:gd name="connsiteY25" fmla="*/ 532660 h 532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77873" h="532660">
                    <a:moveTo>
                      <a:pt x="0" y="0"/>
                    </a:moveTo>
                    <a:cubicBezTo>
                      <a:pt x="17755" y="2959"/>
                      <a:pt x="40538" y="-3851"/>
                      <a:pt x="53266" y="8877"/>
                    </a:cubicBezTo>
                    <a:cubicBezTo>
                      <a:pt x="58865" y="14476"/>
                      <a:pt x="21092" y="49929"/>
                      <a:pt x="17756" y="53266"/>
                    </a:cubicBezTo>
                    <a:cubicBezTo>
                      <a:pt x="41430" y="59184"/>
                      <a:pt x="96494" y="47871"/>
                      <a:pt x="88777" y="71021"/>
                    </a:cubicBezTo>
                    <a:cubicBezTo>
                      <a:pt x="85818" y="79899"/>
                      <a:pt x="85745" y="90347"/>
                      <a:pt x="79899" y="97654"/>
                    </a:cubicBezTo>
                    <a:cubicBezTo>
                      <a:pt x="73234" y="105985"/>
                      <a:pt x="61597" y="108744"/>
                      <a:pt x="53266" y="115409"/>
                    </a:cubicBezTo>
                    <a:cubicBezTo>
                      <a:pt x="46730" y="120638"/>
                      <a:pt x="41429" y="127246"/>
                      <a:pt x="35511" y="133165"/>
                    </a:cubicBezTo>
                    <a:cubicBezTo>
                      <a:pt x="44389" y="139083"/>
                      <a:pt x="51924" y="147854"/>
                      <a:pt x="62144" y="150920"/>
                    </a:cubicBezTo>
                    <a:cubicBezTo>
                      <a:pt x="82187" y="156933"/>
                      <a:pt x="105167" y="151299"/>
                      <a:pt x="124288" y="159798"/>
                    </a:cubicBezTo>
                    <a:cubicBezTo>
                      <a:pt x="134038" y="164131"/>
                      <a:pt x="136125" y="177553"/>
                      <a:pt x="142043" y="186431"/>
                    </a:cubicBezTo>
                    <a:cubicBezTo>
                      <a:pt x="133165" y="192349"/>
                      <a:pt x="124953" y="199414"/>
                      <a:pt x="115410" y="204186"/>
                    </a:cubicBezTo>
                    <a:cubicBezTo>
                      <a:pt x="107040" y="208371"/>
                      <a:pt x="86507" y="203986"/>
                      <a:pt x="88777" y="213064"/>
                    </a:cubicBezTo>
                    <a:cubicBezTo>
                      <a:pt x="94813" y="237209"/>
                      <a:pt x="142287" y="244196"/>
                      <a:pt x="159798" y="248574"/>
                    </a:cubicBezTo>
                    <a:cubicBezTo>
                      <a:pt x="165717" y="254493"/>
                      <a:pt x="180201" y="258389"/>
                      <a:pt x="177554" y="266330"/>
                    </a:cubicBezTo>
                    <a:cubicBezTo>
                      <a:pt x="174595" y="275208"/>
                      <a:pt x="159101" y="270662"/>
                      <a:pt x="150921" y="275207"/>
                    </a:cubicBezTo>
                    <a:cubicBezTo>
                      <a:pt x="132267" y="285570"/>
                      <a:pt x="97655" y="310718"/>
                      <a:pt x="97655" y="310718"/>
                    </a:cubicBezTo>
                    <a:cubicBezTo>
                      <a:pt x="106533" y="316636"/>
                      <a:pt x="114745" y="323701"/>
                      <a:pt x="124288" y="328473"/>
                    </a:cubicBezTo>
                    <a:cubicBezTo>
                      <a:pt x="132658" y="332658"/>
                      <a:pt x="143614" y="331505"/>
                      <a:pt x="150921" y="337351"/>
                    </a:cubicBezTo>
                    <a:cubicBezTo>
                      <a:pt x="159252" y="344016"/>
                      <a:pt x="162758" y="355106"/>
                      <a:pt x="168676" y="363984"/>
                    </a:cubicBezTo>
                    <a:cubicBezTo>
                      <a:pt x="159798" y="369902"/>
                      <a:pt x="150374" y="375074"/>
                      <a:pt x="142043" y="381739"/>
                    </a:cubicBezTo>
                    <a:cubicBezTo>
                      <a:pt x="135507" y="386968"/>
                      <a:pt x="122646" y="391288"/>
                      <a:pt x="124288" y="399495"/>
                    </a:cubicBezTo>
                    <a:cubicBezTo>
                      <a:pt x="126750" y="411806"/>
                      <a:pt x="142043" y="417250"/>
                      <a:pt x="150921" y="426128"/>
                    </a:cubicBezTo>
                    <a:cubicBezTo>
                      <a:pt x="153880" y="435006"/>
                      <a:pt x="161336" y="443531"/>
                      <a:pt x="159798" y="452761"/>
                    </a:cubicBezTo>
                    <a:cubicBezTo>
                      <a:pt x="158044" y="463285"/>
                      <a:pt x="142043" y="468724"/>
                      <a:pt x="142043" y="479394"/>
                    </a:cubicBezTo>
                    <a:cubicBezTo>
                      <a:pt x="142043" y="490064"/>
                      <a:pt x="156424" y="495905"/>
                      <a:pt x="159798" y="506027"/>
                    </a:cubicBezTo>
                    <a:cubicBezTo>
                      <a:pt x="162605" y="514449"/>
                      <a:pt x="159798" y="523782"/>
                      <a:pt x="159798" y="532660"/>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SG"/>
              </a:p>
            </p:txBody>
          </p:sp>
          <p:sp>
            <p:nvSpPr>
              <p:cNvPr id="8" name="Freeform 7"/>
              <p:cNvSpPr/>
              <p:nvPr/>
            </p:nvSpPr>
            <p:spPr>
              <a:xfrm>
                <a:off x="7217546" y="2787588"/>
                <a:ext cx="150920" cy="497150"/>
              </a:xfrm>
              <a:custGeom>
                <a:avLst/>
                <a:gdLst>
                  <a:gd name="connsiteX0" fmla="*/ 0 w 150920"/>
                  <a:gd name="connsiteY0" fmla="*/ 0 h 497150"/>
                  <a:gd name="connsiteX1" fmla="*/ 8877 w 150920"/>
                  <a:gd name="connsiteY1" fmla="*/ 44389 h 497150"/>
                  <a:gd name="connsiteX2" fmla="*/ 88776 w 150920"/>
                  <a:gd name="connsiteY2" fmla="*/ 79899 h 497150"/>
                  <a:gd name="connsiteX3" fmla="*/ 71021 w 150920"/>
                  <a:gd name="connsiteY3" fmla="*/ 106532 h 497150"/>
                  <a:gd name="connsiteX4" fmla="*/ 97654 w 150920"/>
                  <a:gd name="connsiteY4" fmla="*/ 115410 h 497150"/>
                  <a:gd name="connsiteX5" fmla="*/ 88776 w 150920"/>
                  <a:gd name="connsiteY5" fmla="*/ 142043 h 497150"/>
                  <a:gd name="connsiteX6" fmla="*/ 53266 w 150920"/>
                  <a:gd name="connsiteY6" fmla="*/ 195309 h 497150"/>
                  <a:gd name="connsiteX7" fmla="*/ 88776 w 150920"/>
                  <a:gd name="connsiteY7" fmla="*/ 204187 h 497150"/>
                  <a:gd name="connsiteX8" fmla="*/ 79899 w 150920"/>
                  <a:gd name="connsiteY8" fmla="*/ 257453 h 497150"/>
                  <a:gd name="connsiteX9" fmla="*/ 106532 w 150920"/>
                  <a:gd name="connsiteY9" fmla="*/ 292963 h 497150"/>
                  <a:gd name="connsiteX10" fmla="*/ 124287 w 150920"/>
                  <a:gd name="connsiteY10" fmla="*/ 310719 h 497150"/>
                  <a:gd name="connsiteX11" fmla="*/ 133165 w 150920"/>
                  <a:gd name="connsiteY11" fmla="*/ 337352 h 497150"/>
                  <a:gd name="connsiteX12" fmla="*/ 124287 w 150920"/>
                  <a:gd name="connsiteY12" fmla="*/ 363985 h 497150"/>
                  <a:gd name="connsiteX13" fmla="*/ 142042 w 150920"/>
                  <a:gd name="connsiteY13" fmla="*/ 390618 h 497150"/>
                  <a:gd name="connsiteX14" fmla="*/ 150920 w 150920"/>
                  <a:gd name="connsiteY14" fmla="*/ 497150 h 49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0920" h="497150">
                    <a:moveTo>
                      <a:pt x="0" y="0"/>
                    </a:moveTo>
                    <a:cubicBezTo>
                      <a:pt x="2959" y="14796"/>
                      <a:pt x="-4370" y="37163"/>
                      <a:pt x="8877" y="44389"/>
                    </a:cubicBezTo>
                    <a:cubicBezTo>
                      <a:pt x="66976" y="76079"/>
                      <a:pt x="119642" y="18167"/>
                      <a:pt x="88776" y="79899"/>
                    </a:cubicBezTo>
                    <a:cubicBezTo>
                      <a:pt x="84004" y="89442"/>
                      <a:pt x="76939" y="97654"/>
                      <a:pt x="71021" y="106532"/>
                    </a:cubicBezTo>
                    <a:cubicBezTo>
                      <a:pt x="79899" y="109491"/>
                      <a:pt x="93469" y="107040"/>
                      <a:pt x="97654" y="115410"/>
                    </a:cubicBezTo>
                    <a:cubicBezTo>
                      <a:pt x="101839" y="123780"/>
                      <a:pt x="93321" y="133863"/>
                      <a:pt x="88776" y="142043"/>
                    </a:cubicBezTo>
                    <a:cubicBezTo>
                      <a:pt x="78413" y="160697"/>
                      <a:pt x="53266" y="195309"/>
                      <a:pt x="53266" y="195309"/>
                    </a:cubicBezTo>
                    <a:cubicBezTo>
                      <a:pt x="65103" y="198268"/>
                      <a:pt x="79249" y="196565"/>
                      <a:pt x="88776" y="204187"/>
                    </a:cubicBezTo>
                    <a:cubicBezTo>
                      <a:pt x="112747" y="223364"/>
                      <a:pt x="89484" y="243076"/>
                      <a:pt x="79899" y="257453"/>
                    </a:cubicBezTo>
                    <a:cubicBezTo>
                      <a:pt x="152453" y="275591"/>
                      <a:pt x="97818" y="249393"/>
                      <a:pt x="106532" y="292963"/>
                    </a:cubicBezTo>
                    <a:cubicBezTo>
                      <a:pt x="108174" y="301170"/>
                      <a:pt x="118369" y="304800"/>
                      <a:pt x="124287" y="310719"/>
                    </a:cubicBezTo>
                    <a:cubicBezTo>
                      <a:pt x="127246" y="319597"/>
                      <a:pt x="133165" y="327994"/>
                      <a:pt x="133165" y="337352"/>
                    </a:cubicBezTo>
                    <a:cubicBezTo>
                      <a:pt x="133165" y="346710"/>
                      <a:pt x="122749" y="354754"/>
                      <a:pt x="124287" y="363985"/>
                    </a:cubicBezTo>
                    <a:cubicBezTo>
                      <a:pt x="126041" y="374509"/>
                      <a:pt x="136124" y="381740"/>
                      <a:pt x="142042" y="390618"/>
                    </a:cubicBezTo>
                    <a:lnTo>
                      <a:pt x="150920" y="4971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SG"/>
              </a:p>
            </p:txBody>
          </p:sp>
          <p:sp>
            <p:nvSpPr>
              <p:cNvPr id="9" name="TextBox 8"/>
              <p:cNvSpPr txBox="1"/>
              <p:nvPr/>
            </p:nvSpPr>
            <p:spPr>
              <a:xfrm>
                <a:off x="1475656" y="3623570"/>
                <a:ext cx="1273288" cy="276999"/>
              </a:xfrm>
              <a:prstGeom prst="rect">
                <a:avLst/>
              </a:prstGeom>
              <a:noFill/>
            </p:spPr>
            <p:txBody>
              <a:bodyPr wrap="square" rtlCol="0">
                <a:spAutoFit/>
              </a:bodyPr>
              <a:lstStyle/>
              <a:p>
                <a:r>
                  <a:rPr lang="en-US" sz="1200" dirty="0" smtClean="0"/>
                  <a:t>Steel structure</a:t>
                </a:r>
                <a:endParaRPr lang="en-SG" sz="1200" dirty="0"/>
              </a:p>
            </p:txBody>
          </p:sp>
          <p:cxnSp>
            <p:nvCxnSpPr>
              <p:cNvPr id="11" name="Straight Arrow Connector 10"/>
              <p:cNvCxnSpPr>
                <a:stCxn id="9" idx="0"/>
              </p:cNvCxnSpPr>
              <p:nvPr/>
            </p:nvCxnSpPr>
            <p:spPr>
              <a:xfrm flipV="1">
                <a:off x="2112300" y="3284738"/>
                <a:ext cx="515484" cy="3388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907704" y="2851497"/>
                <a:ext cx="288032" cy="369332"/>
              </a:xfrm>
              <a:prstGeom prst="rect">
                <a:avLst/>
              </a:prstGeom>
              <a:noFill/>
            </p:spPr>
            <p:txBody>
              <a:bodyPr wrap="square" rtlCol="0">
                <a:spAutoFit/>
              </a:bodyPr>
              <a:lstStyle/>
              <a:p>
                <a:r>
                  <a:rPr lang="en-US" dirty="0" smtClean="0"/>
                  <a:t>-</a:t>
                </a:r>
                <a:endParaRPr lang="en-SG" dirty="0"/>
              </a:p>
            </p:txBody>
          </p:sp>
          <p:sp>
            <p:nvSpPr>
              <p:cNvPr id="13" name="TextBox 12"/>
              <p:cNvSpPr txBox="1"/>
              <p:nvPr/>
            </p:nvSpPr>
            <p:spPr>
              <a:xfrm>
                <a:off x="6660232" y="2852936"/>
                <a:ext cx="288032" cy="369332"/>
              </a:xfrm>
              <a:prstGeom prst="rect">
                <a:avLst/>
              </a:prstGeom>
              <a:noFill/>
            </p:spPr>
            <p:txBody>
              <a:bodyPr wrap="square" rtlCol="0">
                <a:spAutoFit/>
              </a:bodyPr>
              <a:lstStyle/>
              <a:p>
                <a:r>
                  <a:rPr lang="en-US" dirty="0" smtClean="0"/>
                  <a:t>+</a:t>
                </a:r>
                <a:endParaRPr lang="en-SG" dirty="0"/>
              </a:p>
            </p:txBody>
          </p:sp>
          <p:sp>
            <p:nvSpPr>
              <p:cNvPr id="15" name="Bent Arrow 14"/>
              <p:cNvSpPr/>
              <p:nvPr/>
            </p:nvSpPr>
            <p:spPr>
              <a:xfrm>
                <a:off x="1979712" y="2348880"/>
                <a:ext cx="1224136" cy="288032"/>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solidFill>
                    <a:schemeClr val="tx1"/>
                  </a:solidFill>
                </a:endParaRPr>
              </a:p>
            </p:txBody>
          </p:sp>
          <p:sp>
            <p:nvSpPr>
              <p:cNvPr id="16" name="Bent Arrow 15"/>
              <p:cNvSpPr/>
              <p:nvPr/>
            </p:nvSpPr>
            <p:spPr>
              <a:xfrm rot="5400000">
                <a:off x="5940152" y="1808820"/>
                <a:ext cx="324036" cy="1404156"/>
              </a:xfrm>
              <a:prstGeom prst="bentArrow">
                <a:avLst>
                  <a:gd name="adj1" fmla="val 25000"/>
                  <a:gd name="adj2" fmla="val 25000"/>
                  <a:gd name="adj3" fmla="val 25000"/>
                  <a:gd name="adj4" fmla="val 492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solidFill>
                    <a:schemeClr val="tx1"/>
                  </a:solidFill>
                </a:endParaRPr>
              </a:p>
            </p:txBody>
          </p:sp>
          <p:sp>
            <p:nvSpPr>
              <p:cNvPr id="17" name="TextBox 16"/>
              <p:cNvSpPr txBox="1"/>
              <p:nvPr/>
            </p:nvSpPr>
            <p:spPr>
              <a:xfrm>
                <a:off x="3707904" y="2204864"/>
                <a:ext cx="1440160" cy="415498"/>
              </a:xfrm>
              <a:prstGeom prst="rect">
                <a:avLst/>
              </a:prstGeom>
              <a:noFill/>
            </p:spPr>
            <p:txBody>
              <a:bodyPr wrap="square" rtlCol="0">
                <a:spAutoFit/>
              </a:bodyPr>
              <a:lstStyle/>
              <a:p>
                <a:r>
                  <a:rPr lang="en-US" sz="1050" dirty="0" smtClean="0"/>
                  <a:t>Current flow (e-) through electrolyte</a:t>
                </a:r>
                <a:endParaRPr lang="en-SG" sz="1050" dirty="0"/>
              </a:p>
            </p:txBody>
          </p:sp>
          <p:sp>
            <p:nvSpPr>
              <p:cNvPr id="18" name="Freeform 17"/>
              <p:cNvSpPr/>
              <p:nvPr/>
            </p:nvSpPr>
            <p:spPr>
              <a:xfrm>
                <a:off x="1819922" y="2778711"/>
                <a:ext cx="390618" cy="88776"/>
              </a:xfrm>
              <a:custGeom>
                <a:avLst/>
                <a:gdLst>
                  <a:gd name="connsiteX0" fmla="*/ 0 w 390618"/>
                  <a:gd name="connsiteY0" fmla="*/ 0 h 88776"/>
                  <a:gd name="connsiteX1" fmla="*/ 44389 w 390618"/>
                  <a:gd name="connsiteY1" fmla="*/ 26633 h 88776"/>
                  <a:gd name="connsiteX2" fmla="*/ 71022 w 390618"/>
                  <a:gd name="connsiteY2" fmla="*/ 44388 h 88776"/>
                  <a:gd name="connsiteX3" fmla="*/ 79899 w 390618"/>
                  <a:gd name="connsiteY3" fmla="*/ 71021 h 88776"/>
                  <a:gd name="connsiteX4" fmla="*/ 97655 w 390618"/>
                  <a:gd name="connsiteY4" fmla="*/ 88776 h 88776"/>
                  <a:gd name="connsiteX5" fmla="*/ 159798 w 390618"/>
                  <a:gd name="connsiteY5" fmla="*/ 79899 h 88776"/>
                  <a:gd name="connsiteX6" fmla="*/ 204187 w 390618"/>
                  <a:gd name="connsiteY6" fmla="*/ 71021 h 88776"/>
                  <a:gd name="connsiteX7" fmla="*/ 248575 w 390618"/>
                  <a:gd name="connsiteY7" fmla="*/ 62143 h 88776"/>
                  <a:gd name="connsiteX8" fmla="*/ 275208 w 390618"/>
                  <a:gd name="connsiteY8" fmla="*/ 53266 h 88776"/>
                  <a:gd name="connsiteX9" fmla="*/ 319596 w 390618"/>
                  <a:gd name="connsiteY9" fmla="*/ 44388 h 88776"/>
                  <a:gd name="connsiteX10" fmla="*/ 372862 w 390618"/>
                  <a:gd name="connsiteY10" fmla="*/ 17755 h 88776"/>
                  <a:gd name="connsiteX11" fmla="*/ 390618 w 390618"/>
                  <a:gd name="connsiteY11" fmla="*/ 0 h 88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0618" h="88776">
                    <a:moveTo>
                      <a:pt x="0" y="0"/>
                    </a:moveTo>
                    <a:cubicBezTo>
                      <a:pt x="14796" y="8878"/>
                      <a:pt x="29756" y="17488"/>
                      <a:pt x="44389" y="26633"/>
                    </a:cubicBezTo>
                    <a:cubicBezTo>
                      <a:pt x="53437" y="32288"/>
                      <a:pt x="64357" y="36056"/>
                      <a:pt x="71022" y="44388"/>
                    </a:cubicBezTo>
                    <a:cubicBezTo>
                      <a:pt x="76868" y="51695"/>
                      <a:pt x="75084" y="62997"/>
                      <a:pt x="79899" y="71021"/>
                    </a:cubicBezTo>
                    <a:cubicBezTo>
                      <a:pt x="84205" y="78198"/>
                      <a:pt x="91736" y="82858"/>
                      <a:pt x="97655" y="88776"/>
                    </a:cubicBezTo>
                    <a:cubicBezTo>
                      <a:pt x="118369" y="85817"/>
                      <a:pt x="139947" y="86516"/>
                      <a:pt x="159798" y="79899"/>
                    </a:cubicBezTo>
                    <a:cubicBezTo>
                      <a:pt x="208544" y="63650"/>
                      <a:pt x="142365" y="50413"/>
                      <a:pt x="204187" y="71021"/>
                    </a:cubicBezTo>
                    <a:cubicBezTo>
                      <a:pt x="218983" y="68062"/>
                      <a:pt x="233936" y="65803"/>
                      <a:pt x="248575" y="62143"/>
                    </a:cubicBezTo>
                    <a:cubicBezTo>
                      <a:pt x="257653" y="59873"/>
                      <a:pt x="266130" y="55536"/>
                      <a:pt x="275208" y="53266"/>
                    </a:cubicBezTo>
                    <a:cubicBezTo>
                      <a:pt x="289847" y="49606"/>
                      <a:pt x="304800" y="47347"/>
                      <a:pt x="319596" y="44388"/>
                    </a:cubicBezTo>
                    <a:cubicBezTo>
                      <a:pt x="360946" y="3040"/>
                      <a:pt x="307416" y="50478"/>
                      <a:pt x="372862" y="17755"/>
                    </a:cubicBezTo>
                    <a:cubicBezTo>
                      <a:pt x="380348" y="14012"/>
                      <a:pt x="390618" y="0"/>
                      <a:pt x="390618" y="0"/>
                    </a:cubicBezTo>
                  </a:path>
                </a:pathLst>
              </a:custGeom>
              <a:solidFill>
                <a:schemeClr val="tx2"/>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SG"/>
              </a:p>
            </p:txBody>
          </p:sp>
          <p:sp>
            <p:nvSpPr>
              <p:cNvPr id="19" name="TextBox 18"/>
              <p:cNvSpPr txBox="1"/>
              <p:nvPr/>
            </p:nvSpPr>
            <p:spPr>
              <a:xfrm>
                <a:off x="626033" y="2256982"/>
                <a:ext cx="1016495" cy="253916"/>
              </a:xfrm>
              <a:prstGeom prst="rect">
                <a:avLst/>
              </a:prstGeom>
              <a:noFill/>
            </p:spPr>
            <p:txBody>
              <a:bodyPr wrap="square" rtlCol="0">
                <a:spAutoFit/>
              </a:bodyPr>
              <a:lstStyle/>
              <a:p>
                <a:r>
                  <a:rPr lang="en-US" sz="1050" dirty="0" smtClean="0"/>
                  <a:t>Corrosion pit</a:t>
                </a:r>
                <a:endParaRPr lang="en-SG" sz="1050" dirty="0"/>
              </a:p>
            </p:txBody>
          </p:sp>
          <p:cxnSp>
            <p:nvCxnSpPr>
              <p:cNvPr id="21" name="Straight Arrow Connector 20"/>
              <p:cNvCxnSpPr/>
              <p:nvPr/>
            </p:nvCxnSpPr>
            <p:spPr>
              <a:xfrm>
                <a:off x="1125403" y="2532404"/>
                <a:ext cx="715888" cy="17591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26" name="TextBox 25"/>
            <p:cNvSpPr txBox="1"/>
            <p:nvPr/>
          </p:nvSpPr>
          <p:spPr>
            <a:xfrm>
              <a:off x="2763747" y="4320780"/>
              <a:ext cx="4449692" cy="261610"/>
            </a:xfrm>
            <a:prstGeom prst="rect">
              <a:avLst/>
            </a:prstGeom>
            <a:noFill/>
          </p:spPr>
          <p:txBody>
            <a:bodyPr wrap="square" rtlCol="0">
              <a:spAutoFit/>
            </a:bodyPr>
            <a:lstStyle/>
            <a:p>
              <a:r>
                <a:rPr lang="en-US" sz="1100" dirty="0" smtClean="0"/>
                <a:t>Anode				Cathode</a:t>
              </a:r>
              <a:endParaRPr lang="en-SG" sz="1100" dirty="0"/>
            </a:p>
          </p:txBody>
        </p:sp>
      </p:grpSp>
    </p:spTree>
    <p:extLst>
      <p:ext uri="{BB962C8B-B14F-4D97-AF65-F5344CB8AC3E}">
        <p14:creationId xmlns:p14="http://schemas.microsoft.com/office/powerpoint/2010/main" val="16606784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247" y="2492896"/>
            <a:ext cx="7745505" cy="3633266"/>
          </a:xfrm>
        </p:spPr>
        <p:txBody>
          <a:bodyPr/>
          <a:lstStyle/>
          <a:p>
            <a:r>
              <a:rPr lang="en-US" dirty="0" smtClean="0"/>
              <a:t>There are two basic types of </a:t>
            </a:r>
            <a:r>
              <a:rPr lang="en-US" dirty="0" err="1" smtClean="0"/>
              <a:t>cathodic</a:t>
            </a:r>
            <a:r>
              <a:rPr lang="en-US" dirty="0" smtClean="0"/>
              <a:t> protection:</a:t>
            </a:r>
          </a:p>
          <a:p>
            <a:pPr lvl="1"/>
            <a:r>
              <a:rPr lang="en-US" dirty="0" smtClean="0"/>
              <a:t>Sacrificial Anodes</a:t>
            </a:r>
          </a:p>
          <a:p>
            <a:pPr lvl="1"/>
            <a:r>
              <a:rPr lang="en-US" dirty="0" smtClean="0"/>
              <a:t>Impressed Current</a:t>
            </a:r>
            <a:endParaRPr lang="en-US" dirty="0"/>
          </a:p>
        </p:txBody>
      </p:sp>
      <p:sp>
        <p:nvSpPr>
          <p:cNvPr id="3" name="Title 2"/>
          <p:cNvSpPr>
            <a:spLocks noGrp="1"/>
          </p:cNvSpPr>
          <p:nvPr>
            <p:ph type="title"/>
          </p:nvPr>
        </p:nvSpPr>
        <p:spPr/>
        <p:txBody>
          <a:bodyPr/>
          <a:lstStyle/>
          <a:p>
            <a:r>
              <a:rPr lang="en-US" dirty="0" smtClean="0"/>
              <a:t>Cathodic Protection</a:t>
            </a:r>
            <a:endParaRPr lang="en-SG" dirty="0"/>
          </a:p>
        </p:txBody>
      </p:sp>
    </p:spTree>
    <p:extLst>
      <p:ext uri="{BB962C8B-B14F-4D97-AF65-F5344CB8AC3E}">
        <p14:creationId xmlns:p14="http://schemas.microsoft.com/office/powerpoint/2010/main" val="5115039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Sacrificial Anodes</a:t>
            </a:r>
            <a:endParaRPr lang="en-SG" dirty="0"/>
          </a:p>
        </p:txBody>
      </p:sp>
      <p:pic>
        <p:nvPicPr>
          <p:cNvPr id="3074" name="Picture 2" descr="http://www.cathodicprotection101.com/img/page10_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2348880"/>
            <a:ext cx="4295856" cy="396770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644008" y="2348880"/>
            <a:ext cx="3960440" cy="2031325"/>
          </a:xfrm>
          <a:prstGeom prst="rect">
            <a:avLst/>
          </a:prstGeom>
          <a:noFill/>
        </p:spPr>
        <p:txBody>
          <a:bodyPr wrap="square" rtlCol="0">
            <a:spAutoFit/>
          </a:bodyPr>
          <a:lstStyle/>
          <a:p>
            <a:r>
              <a:rPr lang="en-US" sz="1400" dirty="0" smtClean="0"/>
              <a:t>A more active metal is placed in electrical contact with the metal structure to be protected.</a:t>
            </a:r>
          </a:p>
          <a:p>
            <a:endParaRPr lang="en-US" sz="1400" dirty="0"/>
          </a:p>
          <a:p>
            <a:r>
              <a:rPr lang="en-US" sz="1400" dirty="0" smtClean="0"/>
              <a:t>The more active metal becomes the anode (corrodes)</a:t>
            </a:r>
          </a:p>
          <a:p>
            <a:endParaRPr lang="en-US" sz="1400" dirty="0"/>
          </a:p>
          <a:p>
            <a:r>
              <a:rPr lang="en-US" sz="1400" dirty="0" smtClean="0"/>
              <a:t>The structure is protected by becoming the cathode by gaining electrons. For iron:</a:t>
            </a:r>
          </a:p>
          <a:p>
            <a:pPr algn="ctr"/>
            <a:r>
              <a:rPr lang="en-US" sz="1400" dirty="0" smtClean="0"/>
              <a:t> Fe</a:t>
            </a:r>
            <a:r>
              <a:rPr lang="en-US" sz="1400" baseline="30000" dirty="0" smtClean="0"/>
              <a:t>2+</a:t>
            </a:r>
            <a:r>
              <a:rPr lang="en-US" sz="1400" dirty="0" smtClean="0"/>
              <a:t> +2e</a:t>
            </a:r>
            <a:r>
              <a:rPr lang="en-US" sz="1400" baseline="30000" dirty="0" smtClean="0"/>
              <a:t>-</a:t>
            </a:r>
            <a:r>
              <a:rPr lang="en-US" sz="1400" dirty="0" smtClean="0"/>
              <a:t>  </a:t>
            </a:r>
            <a:r>
              <a:rPr lang="en-US" sz="1400" dirty="0" smtClean="0">
                <a:sym typeface="Wingdings" pitchFamily="2" charset="2"/>
              </a:rPr>
              <a:t>  Fe</a:t>
            </a:r>
            <a:endParaRPr lang="en-SG" sz="1400" dirty="0"/>
          </a:p>
        </p:txBody>
      </p:sp>
      <p:sp>
        <p:nvSpPr>
          <p:cNvPr id="5" name="TextBox 4"/>
          <p:cNvSpPr txBox="1"/>
          <p:nvPr/>
        </p:nvSpPr>
        <p:spPr>
          <a:xfrm>
            <a:off x="4716016" y="4653136"/>
            <a:ext cx="3960440" cy="2031325"/>
          </a:xfrm>
          <a:prstGeom prst="rect">
            <a:avLst/>
          </a:prstGeom>
          <a:noFill/>
        </p:spPr>
        <p:txBody>
          <a:bodyPr wrap="square" rtlCol="0">
            <a:spAutoFit/>
          </a:bodyPr>
          <a:lstStyle/>
          <a:p>
            <a:r>
              <a:rPr lang="en-US" sz="1400" dirty="0" smtClean="0"/>
              <a:t>The example to the left shows Al being used as a sacrificial anode (providing e-). Note it’s position on the Standard Reduction Potentials Table relative to iron.</a:t>
            </a:r>
          </a:p>
          <a:p>
            <a:endParaRPr lang="en-US" sz="1400" dirty="0"/>
          </a:p>
          <a:p>
            <a:r>
              <a:rPr lang="en-US" sz="1400" dirty="0" smtClean="0"/>
              <a:t>Useful metals are:</a:t>
            </a:r>
          </a:p>
          <a:p>
            <a:pPr marL="285750" indent="-285750">
              <a:buFont typeface="Arial" pitchFamily="34" charset="0"/>
              <a:buChar char="•"/>
            </a:pPr>
            <a:r>
              <a:rPr lang="en-US" sz="1400" dirty="0" err="1" smtClean="0"/>
              <a:t>Aluminium</a:t>
            </a:r>
            <a:endParaRPr lang="en-US" sz="1400" dirty="0" smtClean="0"/>
          </a:p>
          <a:p>
            <a:pPr marL="285750" indent="-285750">
              <a:buFont typeface="Arial" pitchFamily="34" charset="0"/>
              <a:buChar char="•"/>
            </a:pPr>
            <a:r>
              <a:rPr lang="en-US" sz="1400" dirty="0" smtClean="0"/>
              <a:t>Zinc</a:t>
            </a:r>
          </a:p>
          <a:p>
            <a:pPr marL="285750" indent="-285750">
              <a:buFont typeface="Arial" pitchFamily="34" charset="0"/>
              <a:buChar char="•"/>
            </a:pPr>
            <a:r>
              <a:rPr lang="en-US" sz="1400" dirty="0" smtClean="0"/>
              <a:t>Magnesium</a:t>
            </a:r>
            <a:endParaRPr lang="en-SG" sz="1400" dirty="0"/>
          </a:p>
        </p:txBody>
      </p:sp>
    </p:spTree>
    <p:extLst>
      <p:ext uri="{BB962C8B-B14F-4D97-AF65-F5344CB8AC3E}">
        <p14:creationId xmlns:p14="http://schemas.microsoft.com/office/powerpoint/2010/main" val="3586630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Impressed Current</a:t>
            </a:r>
            <a:endParaRPr lang="en-SG"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2437907"/>
            <a:ext cx="3960440" cy="3960440"/>
          </a:xfrm>
          <a:prstGeom prst="rect">
            <a:avLst/>
          </a:prstGeom>
        </p:spPr>
      </p:pic>
      <p:sp>
        <p:nvSpPr>
          <p:cNvPr id="7" name="TextBox 6"/>
          <p:cNvSpPr txBox="1"/>
          <p:nvPr/>
        </p:nvSpPr>
        <p:spPr>
          <a:xfrm>
            <a:off x="4499992" y="2437907"/>
            <a:ext cx="4248472" cy="2462213"/>
          </a:xfrm>
          <a:prstGeom prst="rect">
            <a:avLst/>
          </a:prstGeom>
          <a:noFill/>
        </p:spPr>
        <p:txBody>
          <a:bodyPr wrap="square" rtlCol="0">
            <a:spAutoFit/>
          </a:bodyPr>
          <a:lstStyle/>
          <a:p>
            <a:r>
              <a:rPr lang="en-US" sz="1400" dirty="0" smtClean="0"/>
              <a:t>The protected structure is again turned into the cathode, but this time by a low voltage DC source.</a:t>
            </a:r>
          </a:p>
          <a:p>
            <a:endParaRPr lang="en-US" sz="1400" dirty="0" smtClean="0"/>
          </a:p>
          <a:p>
            <a:r>
              <a:rPr lang="en-US" sz="1400" dirty="0" smtClean="0"/>
              <a:t>The structure is connected to the negative terminal of the power supply.</a:t>
            </a:r>
            <a:endParaRPr lang="en-US" sz="1400" dirty="0"/>
          </a:p>
          <a:p>
            <a:endParaRPr lang="en-US" sz="1400" dirty="0"/>
          </a:p>
          <a:p>
            <a:r>
              <a:rPr lang="en-US" sz="1400" dirty="0" smtClean="0"/>
              <a:t>The anode is usually inert and discharges the impressed current (e.g. </a:t>
            </a:r>
            <a:r>
              <a:rPr lang="en-US" sz="1400" dirty="0" err="1" smtClean="0"/>
              <a:t>Pt</a:t>
            </a:r>
            <a:r>
              <a:rPr lang="en-US" sz="1400" dirty="0" smtClean="0"/>
              <a:t>)</a:t>
            </a:r>
          </a:p>
          <a:p>
            <a:endParaRPr lang="en-US" sz="1400" dirty="0"/>
          </a:p>
          <a:p>
            <a:r>
              <a:rPr lang="en-US" sz="1400" dirty="0" smtClean="0"/>
              <a:t>The circuit is completed by the electrolyte; in the case of ships, the electrolyte is sea water.</a:t>
            </a:r>
            <a:endParaRPr lang="en-SG" sz="1400" dirty="0"/>
          </a:p>
        </p:txBody>
      </p:sp>
      <p:sp>
        <p:nvSpPr>
          <p:cNvPr id="8" name="TextBox 7"/>
          <p:cNvSpPr txBox="1"/>
          <p:nvPr/>
        </p:nvSpPr>
        <p:spPr>
          <a:xfrm>
            <a:off x="4644008" y="5085184"/>
            <a:ext cx="3816424" cy="1169551"/>
          </a:xfrm>
          <a:prstGeom prst="rect">
            <a:avLst/>
          </a:prstGeom>
          <a:noFill/>
        </p:spPr>
        <p:txBody>
          <a:bodyPr wrap="square" rtlCol="0">
            <a:spAutoFit/>
          </a:bodyPr>
          <a:lstStyle/>
          <a:p>
            <a:r>
              <a:rPr lang="en-US" sz="1400" dirty="0" smtClean="0"/>
              <a:t>In the case of sea water, the oxidation reaction will be:</a:t>
            </a:r>
          </a:p>
          <a:p>
            <a:endParaRPr lang="en-US" sz="1400" dirty="0"/>
          </a:p>
          <a:p>
            <a:pPr algn="ctr"/>
            <a:r>
              <a:rPr lang="en-SG" sz="1400" b="1" dirty="0"/>
              <a:t>2Cl</a:t>
            </a:r>
            <a:r>
              <a:rPr lang="en-SG" sz="1400" b="1" baseline="30000" dirty="0"/>
              <a:t>-</a:t>
            </a:r>
            <a:r>
              <a:rPr lang="en-SG" sz="1400" b="1" dirty="0"/>
              <a:t> </a:t>
            </a:r>
            <a:r>
              <a:rPr lang="en-SG" sz="1400" b="1" dirty="0" smtClean="0">
                <a:sym typeface="Wingdings" pitchFamily="2" charset="2"/>
              </a:rPr>
              <a:t></a:t>
            </a:r>
            <a:r>
              <a:rPr lang="en-SG" sz="1400" b="1" dirty="0" smtClean="0"/>
              <a:t> </a:t>
            </a:r>
            <a:r>
              <a:rPr lang="en-SG" sz="1400" b="1" dirty="0"/>
              <a:t>Cl</a:t>
            </a:r>
            <a:r>
              <a:rPr lang="en-SG" sz="1400" b="1" baseline="-25000" dirty="0"/>
              <a:t>2</a:t>
            </a:r>
            <a:r>
              <a:rPr lang="en-SG" sz="1400" b="1" dirty="0"/>
              <a:t> + 2e</a:t>
            </a:r>
            <a:r>
              <a:rPr lang="en-SG" sz="1400" b="1" baseline="30000" dirty="0"/>
              <a:t>-</a:t>
            </a:r>
            <a:endParaRPr lang="en-SG" sz="1400" b="1" dirty="0"/>
          </a:p>
          <a:p>
            <a:pPr algn="ctr"/>
            <a:endParaRPr lang="en-SG" sz="1400" dirty="0"/>
          </a:p>
        </p:txBody>
      </p:sp>
    </p:spTree>
    <p:extLst>
      <p:ext uri="{BB962C8B-B14F-4D97-AF65-F5344CB8AC3E}">
        <p14:creationId xmlns:p14="http://schemas.microsoft.com/office/powerpoint/2010/main" val="2645669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7">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7">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7">
                                            <p:txEl>
                                              <p:pRg st="2" end="2"/>
                                            </p:txEl>
                                          </p:spTgt>
                                        </p:tgtEl>
                                        <p:attrNameLst>
                                          <p:attrName>style.visibility</p:attrName>
                                        </p:attrNameLst>
                                      </p:cBhvr>
                                      <p:to>
                                        <p:strVal val="visible"/>
                                      </p:to>
                                    </p:set>
                                    <p:anim calcmode="lin" valueType="num">
                                      <p:cBhvr>
                                        <p:cTn id="14" dur="500" fill="hold"/>
                                        <p:tgtEl>
                                          <p:spTgt spid="7">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7">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7">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7">
                                            <p:txEl>
                                              <p:pRg st="4" end="4"/>
                                            </p:txEl>
                                          </p:spTgt>
                                        </p:tgtEl>
                                        <p:attrNameLst>
                                          <p:attrName>style.visibility</p:attrName>
                                        </p:attrNameLst>
                                      </p:cBhvr>
                                      <p:to>
                                        <p:strVal val="visible"/>
                                      </p:to>
                                    </p:set>
                                    <p:anim calcmode="lin" valueType="num">
                                      <p:cBhvr>
                                        <p:cTn id="21" dur="500" fill="hold"/>
                                        <p:tgtEl>
                                          <p:spTgt spid="7">
                                            <p:txEl>
                                              <p:pRg st="4" end="4"/>
                                            </p:txEl>
                                          </p:spTgt>
                                        </p:tgtEl>
                                        <p:attrNameLst>
                                          <p:attrName>ppt_w</p:attrName>
                                        </p:attrNameLst>
                                      </p:cBhvr>
                                      <p:tavLst>
                                        <p:tav tm="0">
                                          <p:val>
                                            <p:fltVal val="0"/>
                                          </p:val>
                                        </p:tav>
                                        <p:tav tm="100000">
                                          <p:val>
                                            <p:strVal val="#ppt_w"/>
                                          </p:val>
                                        </p:tav>
                                      </p:tavLst>
                                    </p:anim>
                                    <p:anim calcmode="lin" valueType="num">
                                      <p:cBhvr>
                                        <p:cTn id="22" dur="500" fill="hold"/>
                                        <p:tgtEl>
                                          <p:spTgt spid="7">
                                            <p:txEl>
                                              <p:pRg st="4" end="4"/>
                                            </p:txEl>
                                          </p:spTgt>
                                        </p:tgtEl>
                                        <p:attrNameLst>
                                          <p:attrName>ppt_h</p:attrName>
                                        </p:attrNameLst>
                                      </p:cBhvr>
                                      <p:tavLst>
                                        <p:tav tm="0">
                                          <p:val>
                                            <p:fltVal val="0"/>
                                          </p:val>
                                        </p:tav>
                                        <p:tav tm="100000">
                                          <p:val>
                                            <p:strVal val="#ppt_h"/>
                                          </p:val>
                                        </p:tav>
                                      </p:tavLst>
                                    </p:anim>
                                    <p:animEffect transition="in" filter="fade">
                                      <p:cBhvr>
                                        <p:cTn id="23" dur="500"/>
                                        <p:tgtEl>
                                          <p:spTgt spid="7">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7">
                                            <p:txEl>
                                              <p:pRg st="6" end="6"/>
                                            </p:txEl>
                                          </p:spTgt>
                                        </p:tgtEl>
                                        <p:attrNameLst>
                                          <p:attrName>style.visibility</p:attrName>
                                        </p:attrNameLst>
                                      </p:cBhvr>
                                      <p:to>
                                        <p:strVal val="visible"/>
                                      </p:to>
                                    </p:set>
                                    <p:anim calcmode="lin" valueType="num">
                                      <p:cBhvr>
                                        <p:cTn id="28" dur="500" fill="hold"/>
                                        <p:tgtEl>
                                          <p:spTgt spid="7">
                                            <p:txEl>
                                              <p:pRg st="6" end="6"/>
                                            </p:txEl>
                                          </p:spTgt>
                                        </p:tgtEl>
                                        <p:attrNameLst>
                                          <p:attrName>ppt_w</p:attrName>
                                        </p:attrNameLst>
                                      </p:cBhvr>
                                      <p:tavLst>
                                        <p:tav tm="0">
                                          <p:val>
                                            <p:fltVal val="0"/>
                                          </p:val>
                                        </p:tav>
                                        <p:tav tm="100000">
                                          <p:val>
                                            <p:strVal val="#ppt_w"/>
                                          </p:val>
                                        </p:tav>
                                      </p:tavLst>
                                    </p:anim>
                                    <p:anim calcmode="lin" valueType="num">
                                      <p:cBhvr>
                                        <p:cTn id="29" dur="500" fill="hold"/>
                                        <p:tgtEl>
                                          <p:spTgt spid="7">
                                            <p:txEl>
                                              <p:pRg st="6" end="6"/>
                                            </p:txEl>
                                          </p:spTgt>
                                        </p:tgtEl>
                                        <p:attrNameLst>
                                          <p:attrName>ppt_h</p:attrName>
                                        </p:attrNameLst>
                                      </p:cBhvr>
                                      <p:tavLst>
                                        <p:tav tm="0">
                                          <p:val>
                                            <p:fltVal val="0"/>
                                          </p:val>
                                        </p:tav>
                                        <p:tav tm="100000">
                                          <p:val>
                                            <p:strVal val="#ppt_h"/>
                                          </p:val>
                                        </p:tav>
                                      </p:tavLst>
                                    </p:anim>
                                    <p:animEffect transition="in" filter="fade">
                                      <p:cBhvr>
                                        <p:cTn id="30" dur="500"/>
                                        <p:tgtEl>
                                          <p:spTgt spid="7">
                                            <p:txEl>
                                              <p:pRg st="6" end="6"/>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fltVal val="0"/>
                                          </p:val>
                                        </p:tav>
                                        <p:tav tm="100000">
                                          <p:val>
                                            <p:strVal val="#ppt_h"/>
                                          </p:val>
                                        </p:tav>
                                      </p:tavLst>
                                    </p:anim>
                                    <p:animEffect transition="in" filter="fade">
                                      <p:cBhvr>
                                        <p:cTn id="3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pPr marL="457200" indent="-457200">
              <a:buFont typeface="+mj-lt"/>
              <a:buAutoNum type="arabicPeriod"/>
            </a:pPr>
            <a:r>
              <a:rPr lang="en-US" dirty="0" smtClean="0"/>
              <a:t>A steel hot water tank contains a long Mg rod as a sacrificial anode.</a:t>
            </a:r>
          </a:p>
          <a:p>
            <a:pPr marL="868680" lvl="1" indent="-457200">
              <a:buFont typeface="+mj-lt"/>
              <a:buAutoNum type="alphaLcParenR"/>
            </a:pPr>
            <a:r>
              <a:rPr lang="en-US" sz="2400" dirty="0" smtClean="0"/>
              <a:t>Write a half reaction for the oxidation</a:t>
            </a:r>
          </a:p>
          <a:p>
            <a:pPr marL="868680" lvl="1" indent="-457200">
              <a:buFont typeface="+mj-lt"/>
              <a:buAutoNum type="alphaLcParenR"/>
            </a:pPr>
            <a:r>
              <a:rPr lang="en-US" sz="2400" dirty="0" smtClean="0"/>
              <a:t>Write a half reaction for the reduction</a:t>
            </a:r>
          </a:p>
          <a:p>
            <a:pPr marL="868680" lvl="1" indent="-457200">
              <a:buFont typeface="+mj-lt"/>
              <a:buAutoNum type="alphaLcParenR"/>
            </a:pPr>
            <a:endParaRPr lang="en-US" sz="2400" dirty="0" smtClean="0"/>
          </a:p>
          <a:p>
            <a:pPr marL="457200" indent="-457200">
              <a:buFont typeface="+mj-lt"/>
              <a:buAutoNum type="arabicPeriod"/>
            </a:pPr>
            <a:r>
              <a:rPr lang="en-US" dirty="0" smtClean="0"/>
              <a:t>The negative terminal of a car battery is connected by a thick conductor to the metal frame.  When the ignition is turned on, electrons flow from the negative terminal through the car frame, to the starter motor and back to the positive terminal of the battery. The voltage is at too low a voltage to enter a person’s body.</a:t>
            </a:r>
          </a:p>
          <a:p>
            <a:pPr marL="868680" lvl="1" indent="-457200">
              <a:buFont typeface="+mj-lt"/>
              <a:buAutoNum type="alphaLcParenR"/>
            </a:pPr>
            <a:r>
              <a:rPr lang="en-US" sz="2400" dirty="0" smtClean="0"/>
              <a:t>Why does the electron flow from the battery through the car body go back to the battery instead of going to the Earth?</a:t>
            </a:r>
          </a:p>
          <a:p>
            <a:pPr marL="868680" lvl="1" indent="-457200">
              <a:buFont typeface="+mj-lt"/>
              <a:buAutoNum type="alphaLcParenR"/>
            </a:pPr>
            <a:r>
              <a:rPr lang="en-US" sz="2400" dirty="0" smtClean="0"/>
              <a:t>Electrons flow in an external circuit from the negative terminal to the positive through the car.  What is flowing inside the battery?</a:t>
            </a:r>
          </a:p>
          <a:p>
            <a:pPr marL="868680" lvl="1" indent="-457200">
              <a:buFont typeface="+mj-lt"/>
              <a:buAutoNum type="alphaLcParenR"/>
            </a:pPr>
            <a:r>
              <a:rPr lang="en-US" sz="2400" dirty="0" smtClean="0"/>
              <a:t>Explain how negative grounding rather than positive grounding (+</a:t>
            </a:r>
            <a:r>
              <a:rPr lang="en-US" sz="2400" dirty="0" err="1" smtClean="0"/>
              <a:t>ve</a:t>
            </a:r>
            <a:r>
              <a:rPr lang="en-US" sz="2400" dirty="0" smtClean="0"/>
              <a:t> terminal connected to the body of the car) may reduce the corrosion of the metal car body.</a:t>
            </a:r>
          </a:p>
          <a:p>
            <a:pPr marL="868680" lvl="1" indent="-457200">
              <a:buFont typeface="+mj-lt"/>
              <a:buAutoNum type="alphaLcParenR"/>
            </a:pPr>
            <a:endParaRPr lang="en-SG" sz="2400" dirty="0"/>
          </a:p>
        </p:txBody>
      </p:sp>
      <p:sp>
        <p:nvSpPr>
          <p:cNvPr id="3" name="Title 2"/>
          <p:cNvSpPr>
            <a:spLocks noGrp="1"/>
          </p:cNvSpPr>
          <p:nvPr>
            <p:ph type="title"/>
          </p:nvPr>
        </p:nvSpPr>
        <p:spPr/>
        <p:txBody>
          <a:bodyPr/>
          <a:lstStyle/>
          <a:p>
            <a:r>
              <a:rPr lang="en-US" dirty="0" smtClean="0"/>
              <a:t>Questions</a:t>
            </a:r>
            <a:endParaRPr lang="en-SG" dirty="0"/>
          </a:p>
        </p:txBody>
      </p:sp>
    </p:spTree>
    <p:extLst>
      <p:ext uri="{BB962C8B-B14F-4D97-AF65-F5344CB8AC3E}">
        <p14:creationId xmlns:p14="http://schemas.microsoft.com/office/powerpoint/2010/main" val="60713154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217</TotalTime>
  <Words>881</Words>
  <Application>Microsoft Office PowerPoint</Application>
  <PresentationFormat>On-screen Show (4:3)</PresentationFormat>
  <Paragraphs>94</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Hardcover</vt:lpstr>
      <vt:lpstr>Protection of Steel</vt:lpstr>
      <vt:lpstr>Tin Plating</vt:lpstr>
      <vt:lpstr>Galvanising with zinc</vt:lpstr>
      <vt:lpstr>Protection of ship hulls</vt:lpstr>
      <vt:lpstr>Why rusting?</vt:lpstr>
      <vt:lpstr>Cathodic Protection</vt:lpstr>
      <vt:lpstr>Sacrificial Anodes</vt:lpstr>
      <vt:lpstr>Impressed Current</vt:lpstr>
      <vt:lpstr>Questions</vt:lpstr>
      <vt:lpstr>Answers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Protection of Steel</dc:title>
  <dc:creator>Robert Slider</dc:creator>
  <cp:lastModifiedBy>Robert Slider</cp:lastModifiedBy>
  <cp:revision>19</cp:revision>
  <dcterms:created xsi:type="dcterms:W3CDTF">2011-08-25T05:32:50Z</dcterms:created>
  <dcterms:modified xsi:type="dcterms:W3CDTF">2011-09-09T02:04:20Z</dcterms:modified>
</cp:coreProperties>
</file>