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1D12-9904-4E3E-8828-290DFB12377B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C330F35-AE5E-480B-B787-031801B0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1D12-9904-4E3E-8828-290DFB12377B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30F35-AE5E-480B-B787-031801B01E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C330F35-AE5E-480B-B787-031801B0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1D12-9904-4E3E-8828-290DFB12377B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1D12-9904-4E3E-8828-290DFB12377B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C330F35-AE5E-480B-B787-031801B0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1D12-9904-4E3E-8828-290DFB12377B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C330F35-AE5E-480B-B787-031801B0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6061D12-9904-4E3E-8828-290DFB12377B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30F35-AE5E-480B-B787-031801B0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1D12-9904-4E3E-8828-290DFB12377B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C330F35-AE5E-480B-B787-031801B0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1D12-9904-4E3E-8828-290DFB12377B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C330F35-AE5E-480B-B787-031801B01E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1D12-9904-4E3E-8828-290DFB12377B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330F35-AE5E-480B-B787-031801B01E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C330F35-AE5E-480B-B787-031801B0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1D12-9904-4E3E-8828-290DFB12377B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C330F35-AE5E-480B-B787-031801B0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6061D12-9904-4E3E-8828-290DFB12377B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6061D12-9904-4E3E-8828-290DFB12377B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C330F35-AE5E-480B-B787-031801B0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aronline.org/conservation/LabReportApril09.htm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istorytothepeople.ca/2010/06/doors-open-ottawa-2010-parks-canada-conservation-laboratories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Year 12 Chemistry</a:t>
            </a:r>
          </a:p>
          <a:p>
            <a:r>
              <a:rPr lang="en-US" dirty="0" smtClean="0"/>
              <a:t>Shipwrecks</a:t>
            </a:r>
          </a:p>
          <a:p>
            <a:r>
              <a:rPr lang="en-US" dirty="0" smtClean="0"/>
              <a:t>R. Slider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Restoration of Maritime Artifacts</a:t>
            </a:r>
            <a:endParaRPr lang="en-US" dirty="0"/>
          </a:p>
        </p:txBody>
      </p:sp>
      <p:pic>
        <p:nvPicPr>
          <p:cNvPr id="4" name="Picture 2" descr="C:\Documents and Settings\robert_slider\Local Settings\Temporary Internet Files\Content.IE5\KTM30H6N\MC90021514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4267200"/>
            <a:ext cx="1241833" cy="16608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Chloride and Sulfate Saturation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Artifacts are </a:t>
            </a:r>
            <a:r>
              <a:rPr lang="en-US" dirty="0" smtClean="0"/>
              <a:t>often </a:t>
            </a:r>
            <a:r>
              <a:rPr lang="en-US" dirty="0" smtClean="0"/>
              <a:t>saturated with </a:t>
            </a: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r>
              <a:rPr lang="en-US" dirty="0" smtClean="0"/>
              <a:t> and SO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2-</a:t>
            </a:r>
            <a:r>
              <a:rPr lang="en-US" dirty="0" smtClean="0"/>
              <a:t> ions as these are commonly found in sea water.</a:t>
            </a:r>
          </a:p>
          <a:p>
            <a:pPr>
              <a:buNone/>
            </a:pPr>
            <a:endParaRPr lang="en-US" dirty="0" smtClean="0"/>
          </a:p>
          <a:p>
            <a:r>
              <a:rPr lang="en-US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Crystallisation</a:t>
            </a:r>
            <a:r>
              <a:rPr lang="en-US" dirty="0" smtClean="0"/>
              <a:t>: once an artifact has been brought to the surface, it can dry out allowing salts of chloride and sulfate to </a:t>
            </a:r>
            <a:r>
              <a:rPr lang="en-US" dirty="0" err="1" smtClean="0"/>
              <a:t>crystallise</a:t>
            </a:r>
            <a:r>
              <a:rPr lang="en-US" dirty="0" smtClean="0"/>
              <a:t>. This can destroy the cellular structure of wooden items as they dry.</a:t>
            </a:r>
          </a:p>
          <a:p>
            <a:r>
              <a:rPr lang="en-US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Soaking</a:t>
            </a:r>
            <a:r>
              <a:rPr lang="en-US" dirty="0" smtClean="0"/>
              <a:t>: to prevent the damage caused by these salts, wooden items need to soak for long periods in fresh water solutions to dissolve minerals.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Electrophoresis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7848600" cy="99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Removal of charged particles by charged electrodes that attract the charged particles out of organic materials such as wood or pottery.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90800" y="3352800"/>
            <a:ext cx="40386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629400" y="3124200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+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3048000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-</a:t>
            </a: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200400" y="38100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 </a:t>
            </a:r>
            <a:r>
              <a:rPr lang="en-US" sz="1600" dirty="0" smtClean="0"/>
              <a:t>ions</a:t>
            </a:r>
            <a:endParaRPr lang="en-US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2057400" y="3483114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-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2057400" y="3940314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-</a:t>
            </a:r>
            <a:endParaRPr lang="en-US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7400" y="4930914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-</a:t>
            </a:r>
            <a:endParaRPr lang="en-US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2057400" y="4397514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-</a:t>
            </a:r>
            <a:endParaRPr lang="en-US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6629400" y="4930914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+</a:t>
            </a:r>
            <a:endParaRPr lang="en-US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6629400" y="3635514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+</a:t>
            </a:r>
            <a:endParaRPr lang="en-US" sz="4000" dirty="0"/>
          </a:p>
        </p:txBody>
      </p:sp>
      <p:sp>
        <p:nvSpPr>
          <p:cNvPr id="19" name="TextBox 18"/>
          <p:cNvSpPr txBox="1"/>
          <p:nvPr/>
        </p:nvSpPr>
        <p:spPr>
          <a:xfrm>
            <a:off x="6629400" y="4321314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+</a:t>
            </a:r>
            <a:endParaRPr lang="en-US" sz="4000" dirty="0"/>
          </a:p>
        </p:txBody>
      </p:sp>
      <p:sp>
        <p:nvSpPr>
          <p:cNvPr id="20" name="TextBox 19"/>
          <p:cNvSpPr txBox="1"/>
          <p:nvPr/>
        </p:nvSpPr>
        <p:spPr>
          <a:xfrm>
            <a:off x="5105400" y="38100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 </a:t>
            </a:r>
            <a:r>
              <a:rPr lang="en-US" sz="1600" dirty="0" smtClean="0"/>
              <a:t>ions</a:t>
            </a:r>
            <a:endParaRPr lang="en-US" sz="4000" dirty="0"/>
          </a:p>
        </p:txBody>
      </p:sp>
      <p:cxnSp>
        <p:nvCxnSpPr>
          <p:cNvPr id="22" name="Straight Arrow Connector 21"/>
          <p:cNvCxnSpPr>
            <a:stCxn id="12" idx="1"/>
          </p:cNvCxnSpPr>
          <p:nvPr/>
        </p:nvCxnSpPr>
        <p:spPr>
          <a:xfrm rot="10800000">
            <a:off x="2590800" y="4038600"/>
            <a:ext cx="609600" cy="330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0" idx="3"/>
          </p:cNvCxnSpPr>
          <p:nvPr/>
        </p:nvCxnSpPr>
        <p:spPr>
          <a:xfrm flipV="1">
            <a:off x="6019800" y="4038600"/>
            <a:ext cx="533400" cy="330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5" name="Picture 11" descr="C:\Documents and Settings\robert_slider\Local Settings\Temporary Internet Files\Content.IE5\8X2V8XYB\MC90023216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657600"/>
            <a:ext cx="1233761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Concretions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825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Artifacts can also be coated in deposits of sand and compounds such as CaCO3. These deposits often form hard, solid coverings known as </a:t>
            </a:r>
            <a:r>
              <a:rPr lang="en-US" b="1" i="1" dirty="0" smtClean="0"/>
              <a:t>concretions</a:t>
            </a:r>
            <a:r>
              <a:rPr lang="en-US" dirty="0" smtClean="0"/>
              <a:t> or </a:t>
            </a:r>
            <a:r>
              <a:rPr lang="en-US" b="1" i="1" dirty="0" smtClean="0"/>
              <a:t>encrustations.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oncretion recovered form the QAR site with a serpentine sideplate in 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3048000"/>
            <a:ext cx="4152900" cy="31527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0" y="4800600"/>
            <a:ext cx="3581400" cy="135421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sz="1200" dirty="0" smtClean="0"/>
              <a:t>The photographs show the concretion of a side plate from a firearm recovered from the ship </a:t>
            </a:r>
            <a:r>
              <a:rPr lang="en-AU" sz="1200" i="1" dirty="0" smtClean="0"/>
              <a:t>Queen Anne’s Revenge. </a:t>
            </a:r>
            <a:r>
              <a:rPr lang="en-AU" sz="1200" dirty="0" smtClean="0"/>
              <a:t>X-rays are used to identify the object and prevent damage  when removing deposits.</a:t>
            </a:r>
          </a:p>
          <a:p>
            <a:r>
              <a:rPr lang="en-AU" sz="1200" dirty="0" smtClean="0"/>
              <a:t>Source: </a:t>
            </a:r>
            <a:r>
              <a:rPr lang="en-AU" sz="900" dirty="0" smtClean="0">
                <a:hlinkClick r:id="rId3"/>
              </a:rPr>
              <a:t>http://www.qaronline.org/conserva</a:t>
            </a:r>
            <a:r>
              <a:rPr lang="en-AU" sz="1000" dirty="0" smtClean="0">
                <a:hlinkClick r:id="rId3"/>
              </a:rPr>
              <a:t>tion</a:t>
            </a:r>
            <a:r>
              <a:rPr lang="en-AU" sz="900" dirty="0" smtClean="0">
                <a:hlinkClick r:id="rId3"/>
              </a:rPr>
              <a:t>/LabReportApril09.htm</a:t>
            </a:r>
            <a:r>
              <a:rPr lang="en-AU" sz="1000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3429000"/>
            <a:ext cx="3810000" cy="120032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 smtClean="0"/>
              <a:t>Concretions are commonly removed by soaking in 1M </a:t>
            </a:r>
            <a:r>
              <a:rPr lang="en-AU" dirty="0" err="1" smtClean="0"/>
              <a:t>HCl</a:t>
            </a:r>
            <a:r>
              <a:rPr lang="en-AU" dirty="0" smtClean="0"/>
              <a:t> or a weaker acid such as acetic acid</a:t>
            </a:r>
            <a:r>
              <a:rPr lang="en-AU" dirty="0" smtClean="0"/>
              <a:t>. They may also be chipped away.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Restoration of Iron Artefacts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76500" y="2895600"/>
            <a:ext cx="5753100" cy="16002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AU" dirty="0" smtClean="0"/>
              <a:t>To prevent further corrosion due to potentially acidic conditions in the ocean iron artefacts are commonly soaked in slightly alkaline solutions of dithionate (S</a:t>
            </a:r>
            <a:r>
              <a:rPr lang="en-AU" baseline="-25000" dirty="0" smtClean="0"/>
              <a:t>2</a:t>
            </a:r>
            <a:r>
              <a:rPr lang="en-AU" dirty="0" smtClean="0"/>
              <a:t>O</a:t>
            </a:r>
            <a:r>
              <a:rPr lang="en-AU" baseline="-25000" dirty="0" smtClean="0"/>
              <a:t>4</a:t>
            </a:r>
            <a:r>
              <a:rPr lang="en-AU" baseline="30000" dirty="0" smtClean="0"/>
              <a:t>2-</a:t>
            </a:r>
            <a:r>
              <a:rPr lang="en-AU" dirty="0" smtClean="0"/>
              <a:t>), which is reducing agent that prevents further corrosion. Dilute </a:t>
            </a:r>
            <a:r>
              <a:rPr lang="en-AU" dirty="0" err="1" smtClean="0"/>
              <a:t>NaOH</a:t>
            </a:r>
            <a:r>
              <a:rPr lang="en-AU" dirty="0" smtClean="0"/>
              <a:t> is also sometimes used which converts FeCl</a:t>
            </a:r>
            <a:r>
              <a:rPr lang="en-AU" baseline="-25000" dirty="0" smtClean="0"/>
              <a:t>2</a:t>
            </a:r>
            <a:r>
              <a:rPr lang="en-AU" dirty="0" smtClean="0"/>
              <a:t> to Fe(OH)</a:t>
            </a:r>
            <a:r>
              <a:rPr lang="en-AU" baseline="-25000" dirty="0" smtClean="0"/>
              <a:t>2</a:t>
            </a:r>
            <a:r>
              <a:rPr lang="en-AU" dirty="0" smtClean="0"/>
              <a:t> and releases chloride ions from the surface and forms a protective oxide layer.</a:t>
            </a:r>
            <a:endParaRPr lang="en-US" dirty="0"/>
          </a:p>
        </p:txBody>
      </p:sp>
      <p:sp>
        <p:nvSpPr>
          <p:cNvPr id="4" name="Up Arrow 3"/>
          <p:cNvSpPr/>
          <p:nvPr/>
        </p:nvSpPr>
        <p:spPr>
          <a:xfrm>
            <a:off x="1066800" y="3124200"/>
            <a:ext cx="1066800" cy="1143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pH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1676400"/>
            <a:ext cx="571500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i="1" u="sng" dirty="0" smtClean="0"/>
              <a:t>Desalination</a:t>
            </a:r>
            <a:r>
              <a:rPr lang="en-AU" dirty="0" smtClean="0"/>
              <a:t>: Chloride and sulfate compounds must again be prevented from crystallising, so the object is kept moist until they are removed by soaking.</a:t>
            </a:r>
            <a:endParaRPr lang="en-US" dirty="0"/>
          </a:p>
        </p:txBody>
      </p:sp>
      <p:pic>
        <p:nvPicPr>
          <p:cNvPr id="17412" name="Picture 4" descr="http://www.cannonsuperstore.com/museumphotos/drawingelectrolysi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72664" y="4724400"/>
            <a:ext cx="3561736" cy="19036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4724400"/>
            <a:ext cx="4267200" cy="181588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sz="1600" i="1" u="sng" dirty="0" smtClean="0"/>
              <a:t>Electrolysis: </a:t>
            </a:r>
            <a:r>
              <a:rPr lang="en-AU" sz="1600" dirty="0" smtClean="0"/>
              <a:t>iron or steel object is placed in dilute </a:t>
            </a:r>
            <a:r>
              <a:rPr lang="en-AU" sz="1600" dirty="0" err="1" smtClean="0"/>
              <a:t>NaOH</a:t>
            </a:r>
            <a:r>
              <a:rPr lang="en-AU" sz="1600" dirty="0" smtClean="0"/>
              <a:t> or Na</a:t>
            </a:r>
            <a:r>
              <a:rPr lang="en-AU" sz="1600" baseline="-25000" dirty="0" smtClean="0"/>
              <a:t>2</a:t>
            </a:r>
            <a:r>
              <a:rPr lang="en-AU" sz="1600" dirty="0" smtClean="0"/>
              <a:t>CO</a:t>
            </a:r>
            <a:r>
              <a:rPr lang="en-AU" sz="1600" baseline="-25000" dirty="0" smtClean="0"/>
              <a:t>3</a:t>
            </a:r>
            <a:r>
              <a:rPr lang="en-AU" sz="1600" i="1" dirty="0" smtClean="0"/>
              <a:t> . </a:t>
            </a:r>
            <a:r>
              <a:rPr lang="en-AU" sz="1600" dirty="0" smtClean="0"/>
              <a:t>The artefact is the cathode (-) where water is reduced:</a:t>
            </a:r>
          </a:p>
          <a:p>
            <a:pPr algn="ctr"/>
            <a:r>
              <a:rPr lang="en-AU" sz="1600" i="1" dirty="0" smtClean="0"/>
              <a:t>2H</a:t>
            </a:r>
            <a:r>
              <a:rPr lang="en-AU" sz="1600" i="1" baseline="-25000" dirty="0" smtClean="0"/>
              <a:t>2</a:t>
            </a:r>
            <a:r>
              <a:rPr lang="en-AU" sz="1600" i="1" dirty="0" smtClean="0"/>
              <a:t>O + 2e</a:t>
            </a:r>
            <a:r>
              <a:rPr lang="en-AU" sz="1600" i="1" baseline="30000" dirty="0" smtClean="0"/>
              <a:t>-</a:t>
            </a:r>
            <a:r>
              <a:rPr lang="en-AU" sz="1600" i="1" dirty="0" smtClean="0"/>
              <a:t>  </a:t>
            </a:r>
            <a:r>
              <a:rPr lang="en-AU" sz="1600" i="1" dirty="0" smtClean="0">
                <a:sym typeface="Wingdings" pitchFamily="2" charset="2"/>
              </a:rPr>
              <a:t>  H</a:t>
            </a:r>
            <a:r>
              <a:rPr lang="en-AU" sz="1600" i="1" baseline="-25000" dirty="0" smtClean="0">
                <a:sym typeface="Wingdings" pitchFamily="2" charset="2"/>
              </a:rPr>
              <a:t>2</a:t>
            </a:r>
            <a:r>
              <a:rPr lang="en-AU" sz="1600" i="1" dirty="0" smtClean="0">
                <a:sym typeface="Wingdings" pitchFamily="2" charset="2"/>
              </a:rPr>
              <a:t> + 2OH</a:t>
            </a:r>
            <a:r>
              <a:rPr lang="en-AU" sz="1600" i="1" baseline="30000" dirty="0" smtClean="0">
                <a:sym typeface="Wingdings" pitchFamily="2" charset="2"/>
              </a:rPr>
              <a:t>-</a:t>
            </a:r>
            <a:r>
              <a:rPr lang="en-AU" sz="1600" i="1" dirty="0" smtClean="0"/>
              <a:t> </a:t>
            </a:r>
            <a:r>
              <a:rPr lang="en-AU" sz="1600" i="1" u="sng" dirty="0" smtClean="0"/>
              <a:t> </a:t>
            </a:r>
            <a:r>
              <a:rPr lang="en-AU" sz="1600" dirty="0" smtClean="0"/>
              <a:t> </a:t>
            </a:r>
          </a:p>
          <a:p>
            <a:r>
              <a:rPr lang="en-AU" sz="1600" dirty="0" smtClean="0"/>
              <a:t>The hydrogen gas helps loosen the calcareous deposits.  The anode (+) is a steel mesh that attracts the negative chloride ions.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Restoration of other metals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828800"/>
            <a:ext cx="6775323" cy="21305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b="1" i="1" dirty="0" smtClean="0"/>
              <a:t>Silver</a:t>
            </a:r>
            <a:r>
              <a:rPr lang="en-AU" dirty="0" smtClean="0"/>
              <a:t>: Black Ag2S is a common compound found on silver artefacts. Electrolysis can be used to convert this compound back to silver metal. Again the artefact is the cathode (-) and the anode is stainless steel.  </a:t>
            </a:r>
          </a:p>
          <a:p>
            <a:pPr marL="0" indent="0" algn="ctr">
              <a:buNone/>
            </a:pPr>
            <a:r>
              <a:rPr lang="en-AU" dirty="0" smtClean="0"/>
              <a:t>Ag</a:t>
            </a:r>
            <a:r>
              <a:rPr lang="en-AU" baseline="-25000" dirty="0" smtClean="0"/>
              <a:t>2</a:t>
            </a:r>
            <a:r>
              <a:rPr lang="en-AU" dirty="0" smtClean="0"/>
              <a:t>S</a:t>
            </a:r>
            <a:r>
              <a:rPr lang="en-AU" baseline="-25000" dirty="0" smtClean="0"/>
              <a:t>(s)</a:t>
            </a:r>
            <a:r>
              <a:rPr lang="en-AU" dirty="0" smtClean="0"/>
              <a:t> + 2e</a:t>
            </a:r>
            <a:r>
              <a:rPr lang="en-AU" baseline="30000" dirty="0" smtClean="0"/>
              <a:t>-</a:t>
            </a:r>
            <a:r>
              <a:rPr lang="en-AU" dirty="0" smtClean="0"/>
              <a:t>  </a:t>
            </a:r>
            <a:r>
              <a:rPr lang="en-AU" dirty="0" smtClean="0">
                <a:sym typeface="Wingdings" pitchFamily="2" charset="2"/>
              </a:rPr>
              <a:t>  2Ag</a:t>
            </a:r>
            <a:r>
              <a:rPr lang="en-AU" baseline="-25000" dirty="0" smtClean="0">
                <a:sym typeface="Wingdings" pitchFamily="2" charset="2"/>
              </a:rPr>
              <a:t>(s)</a:t>
            </a:r>
            <a:r>
              <a:rPr lang="en-AU" dirty="0" smtClean="0">
                <a:sym typeface="Wingdings" pitchFamily="2" charset="2"/>
              </a:rPr>
              <a:t> + S</a:t>
            </a:r>
            <a:r>
              <a:rPr lang="en-AU" baseline="30000" dirty="0" smtClean="0">
                <a:sym typeface="Wingdings" pitchFamily="2" charset="2"/>
              </a:rPr>
              <a:t>2-</a:t>
            </a:r>
            <a:r>
              <a:rPr lang="en-AU" baseline="-25000" dirty="0" smtClean="0">
                <a:sym typeface="Wingdings" pitchFamily="2" charset="2"/>
              </a:rPr>
              <a:t>(</a:t>
            </a:r>
            <a:r>
              <a:rPr lang="en-AU" baseline="-25000" dirty="0" err="1" smtClean="0">
                <a:sym typeface="Wingdings" pitchFamily="2" charset="2"/>
              </a:rPr>
              <a:t>aq</a:t>
            </a:r>
            <a:r>
              <a:rPr lang="en-AU" baseline="-25000" dirty="0" smtClean="0">
                <a:sym typeface="Wingdings" pitchFamily="2" charset="2"/>
              </a:rPr>
              <a:t>)</a:t>
            </a:r>
            <a:endParaRPr lang="en-AU" baseline="30000" dirty="0" smtClean="0">
              <a:sym typeface="Wingdings" pitchFamily="2" charset="2"/>
            </a:endParaRPr>
          </a:p>
        </p:txBody>
      </p:sp>
      <p:pic>
        <p:nvPicPr>
          <p:cNvPr id="1026" name="Picture 2" descr="http://metaldetectingworld.com/secrets_cleaning_coins/32_electrolysis_but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343400"/>
            <a:ext cx="333375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4572000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Copper, bronze, brass </a:t>
            </a:r>
            <a:r>
              <a:rPr lang="en-US" sz="2000" dirty="0" smtClean="0"/>
              <a:t>and</a:t>
            </a:r>
            <a:r>
              <a:rPr lang="en-US" sz="2000" b="1" i="1" dirty="0" smtClean="0"/>
              <a:t> lead </a:t>
            </a:r>
            <a:r>
              <a:rPr lang="en-US" sz="2000" dirty="0" smtClean="0"/>
              <a:t>can also be treated by electrolysis.</a:t>
            </a:r>
          </a:p>
          <a:p>
            <a:pPr algn="ctr"/>
            <a:r>
              <a:rPr lang="en-US" sz="2000" dirty="0" err="1" smtClean="0"/>
              <a:t>CuS</a:t>
            </a:r>
            <a:r>
              <a:rPr lang="en-US" sz="2000" baseline="-25000" dirty="0" smtClean="0"/>
              <a:t>(s)</a:t>
            </a:r>
            <a:r>
              <a:rPr lang="en-US" sz="2000" dirty="0" smtClean="0"/>
              <a:t> + 2e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Cu</a:t>
            </a:r>
            <a:r>
              <a:rPr lang="en-US" sz="2000" baseline="-25000" dirty="0" smtClean="0">
                <a:sym typeface="Wingdings" pitchFamily="2" charset="2"/>
              </a:rPr>
              <a:t>(s) </a:t>
            </a:r>
            <a:r>
              <a:rPr lang="en-US" sz="2000" dirty="0" smtClean="0">
                <a:sym typeface="Wingdings" pitchFamily="2" charset="2"/>
              </a:rPr>
              <a:t>+ S</a:t>
            </a:r>
            <a:r>
              <a:rPr lang="en-US" sz="2000" baseline="30000" dirty="0" smtClean="0">
                <a:sym typeface="Wingdings" pitchFamily="2" charset="2"/>
              </a:rPr>
              <a:t>2-</a:t>
            </a:r>
            <a:r>
              <a:rPr lang="en-US" sz="2000" baseline="-25000" dirty="0" smtClean="0">
                <a:sym typeface="Wingdings" pitchFamily="2" charset="2"/>
              </a:rPr>
              <a:t>(</a:t>
            </a:r>
            <a:r>
              <a:rPr lang="en-US" sz="2000" baseline="-25000" dirty="0" err="1" smtClean="0">
                <a:sym typeface="Wingdings" pitchFamily="2" charset="2"/>
              </a:rPr>
              <a:t>aq</a:t>
            </a:r>
            <a:r>
              <a:rPr lang="en-US" sz="2000" baseline="-25000" dirty="0" smtClean="0">
                <a:sym typeface="Wingdings" pitchFamily="2" charset="2"/>
              </a:rPr>
              <a:t>)</a:t>
            </a:r>
            <a:endParaRPr lang="en-US" sz="2000" baseline="-25000" dirty="0"/>
          </a:p>
        </p:txBody>
      </p:sp>
      <p:pic>
        <p:nvPicPr>
          <p:cNvPr id="1028" name="Picture 4" descr="http://t1.gstatic.com/images?q=tbn:ANd9GcQKnUfdo3E-2n8zAJG1xmk7-NRztdrqbBi29OZY1U-o7_aP6_I&amp;t=1&amp;usg=__G_Szkg0MaE3y6DA-1NAgSObFFIs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421999"/>
            <a:ext cx="176212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Leather Restoration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76400"/>
            <a:ext cx="5486400" cy="4191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Water and physical means such as soft brushes and ultrasonic baths can be used to clean the object of dirt. A mild detergent may also be used.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Any calcareous deposits can be removed with dilute ammonium citrate.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Waterlogged leather is then treated with a polyethylene glycol (PEG) solution which softens the leather.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Boric acid may be added to the above solution as a fungicide.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Freeze-drying is then accomplished over a few weeks.</a:t>
            </a:r>
          </a:p>
        </p:txBody>
      </p:sp>
      <p:pic>
        <p:nvPicPr>
          <p:cNvPr id="2050" name="Picture 2" descr="http://historytothepeople.ca/wp-content/uploads/2010/06/Leather-Boot-found-at-Red-Bay-NFL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18056"/>
            <a:ext cx="2895600" cy="221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67400" y="3962400"/>
            <a:ext cx="289560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This leather shoe was found off Newfoundland from a whaling ship that sank in 1565</a:t>
            </a:r>
          </a:p>
          <a:p>
            <a:r>
              <a:rPr lang="en-US" sz="1100" dirty="0"/>
              <a:t>Source</a:t>
            </a:r>
            <a:r>
              <a:rPr lang="en-US" sz="1100" dirty="0" smtClean="0"/>
              <a:t>: </a:t>
            </a:r>
          </a:p>
          <a:p>
            <a:r>
              <a:rPr lang="en-US" sz="800" dirty="0" smtClean="0">
                <a:hlinkClick r:id="rId3"/>
              </a:rPr>
              <a:t>http</a:t>
            </a:r>
            <a:r>
              <a:rPr lang="en-US" sz="800" dirty="0">
                <a:hlinkClick r:id="rId3"/>
              </a:rPr>
              <a:t>://historytothepeople.ca/2010/06/doors-open-ottawa-2010-parks-canada-conservation-laboratories</a:t>
            </a:r>
            <a:r>
              <a:rPr lang="en-US" sz="800" dirty="0" smtClean="0">
                <a:hlinkClick r:id="rId3"/>
              </a:rPr>
              <a:t>/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7353191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</TotalTime>
  <Words>560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Restoration of Maritime Artifacts</vt:lpstr>
      <vt:lpstr>  Chloride and Sulfate Saturation</vt:lpstr>
      <vt:lpstr>Electrophoresis</vt:lpstr>
      <vt:lpstr>Concretions</vt:lpstr>
      <vt:lpstr>Restoration of Iron Artefacts</vt:lpstr>
      <vt:lpstr>Restoration of other metals</vt:lpstr>
      <vt:lpstr>Leather Restoration</vt:lpstr>
    </vt:vector>
  </TitlesOfParts>
  <Company>AIS Singapore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Restoration of Maritime Artifacts</dc:title>
  <dc:creator>robert_slider</dc:creator>
  <cp:lastModifiedBy>Robert Slider</cp:lastModifiedBy>
  <cp:revision>37</cp:revision>
  <dcterms:created xsi:type="dcterms:W3CDTF">2010-08-31T01:26:24Z</dcterms:created>
  <dcterms:modified xsi:type="dcterms:W3CDTF">2011-09-09T02:11:02Z</dcterms:modified>
</cp:coreProperties>
</file>