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6CE95-C968-4FC2-8298-984A8163CC63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B188F-04BE-48CC-8C61-60D44F78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B188F-04BE-48CC-8C61-60D44F78373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078CE1-A6D4-43AE-810E-35F4CB0AB2B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15FDBF-E91E-4B07-B6CA-79ABD6A5B19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The Acidic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YEAR 12 CHEMISTRY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Uses of Indicators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935480"/>
            <a:ext cx="5000660" cy="4389120"/>
          </a:xfrm>
        </p:spPr>
        <p:txBody>
          <a:bodyPr/>
          <a:lstStyle/>
          <a:p>
            <a:pPr>
              <a:buNone/>
            </a:pPr>
            <a:r>
              <a:rPr lang="en-AU" u="sng" dirty="0" smtClean="0"/>
              <a:t>Soil testing</a:t>
            </a:r>
          </a:p>
          <a:p>
            <a:r>
              <a:rPr lang="en-AU" sz="1800" dirty="0" smtClean="0"/>
              <a:t>Most plants cannot survive outside pH 5.5-7.5</a:t>
            </a:r>
          </a:p>
          <a:p>
            <a:r>
              <a:rPr lang="en-AU" sz="1800" dirty="0" smtClean="0"/>
              <a:t>Different plants require different pH level</a:t>
            </a:r>
          </a:p>
          <a:p>
            <a:pPr>
              <a:buNone/>
            </a:pPr>
            <a:endParaRPr lang="en-AU" sz="1800" dirty="0" smtClean="0"/>
          </a:p>
          <a:p>
            <a:r>
              <a:rPr lang="en-AU" sz="1800" dirty="0" smtClean="0"/>
              <a:t>2 methods for testing soil pH</a:t>
            </a:r>
          </a:p>
          <a:p>
            <a:pPr lvl="1"/>
            <a:r>
              <a:rPr lang="en-AU" sz="1600" dirty="0" smtClean="0"/>
              <a:t>Mix small sample with universal indicator and sprinkle BaSO4 powder on top – read colour</a:t>
            </a:r>
          </a:p>
          <a:p>
            <a:pPr lvl="1"/>
            <a:r>
              <a:rPr lang="en-AU" sz="1600" dirty="0" smtClean="0"/>
              <a:t>Mix soil with water in a test tube and add indicator – read colour</a:t>
            </a:r>
          </a:p>
          <a:p>
            <a:pPr lvl="1">
              <a:buNone/>
            </a:pPr>
            <a:endParaRPr lang="en-AU" sz="1600" dirty="0" smtClean="0"/>
          </a:p>
          <a:p>
            <a:r>
              <a:rPr lang="en-AU" sz="1800" dirty="0" smtClean="0"/>
              <a:t>Changing soil pH</a:t>
            </a:r>
          </a:p>
          <a:p>
            <a:pPr lvl="1"/>
            <a:r>
              <a:rPr lang="en-AU" sz="1600" dirty="0" smtClean="0"/>
              <a:t>Too acidic – add NH3, </a:t>
            </a:r>
            <a:r>
              <a:rPr lang="en-AU" sz="1600" dirty="0" err="1" smtClean="0"/>
              <a:t>CaO</a:t>
            </a:r>
            <a:r>
              <a:rPr lang="en-AU" sz="1600" dirty="0" smtClean="0"/>
              <a:t> (lime), CaCO3</a:t>
            </a:r>
          </a:p>
          <a:p>
            <a:pPr lvl="1"/>
            <a:r>
              <a:rPr lang="en-AU" sz="1600" dirty="0" smtClean="0"/>
              <a:t>Too basic – add manure, pine bark, peat</a:t>
            </a:r>
            <a:endParaRPr lang="en-US" sz="1600" dirty="0"/>
          </a:p>
        </p:txBody>
      </p:sp>
      <p:pic>
        <p:nvPicPr>
          <p:cNvPr id="21506" name="Picture 2" descr="http://content5.videojug.com/32/328a6139-5c64-3419-b107-ff0008c8c437/how-to-test-soil-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71612"/>
            <a:ext cx="3135332" cy="1763624"/>
          </a:xfrm>
          <a:prstGeom prst="rect">
            <a:avLst/>
          </a:prstGeom>
          <a:noFill/>
        </p:spPr>
      </p:pic>
      <p:pic>
        <p:nvPicPr>
          <p:cNvPr id="21508" name="Picture 4" descr="http://www.blogdivvy.com/growing-vegetables/images/ph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357562"/>
            <a:ext cx="3500462" cy="3087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Uses of Indicators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5329246" cy="4252922"/>
          </a:xfrm>
        </p:spPr>
        <p:txBody>
          <a:bodyPr/>
          <a:lstStyle/>
          <a:p>
            <a:pPr>
              <a:buNone/>
            </a:pPr>
            <a:r>
              <a:rPr lang="en-AU" u="sng" dirty="0" smtClean="0"/>
              <a:t>Pool acidity</a:t>
            </a:r>
          </a:p>
          <a:p>
            <a:pPr>
              <a:buNone/>
            </a:pPr>
            <a:endParaRPr lang="en-AU" dirty="0" smtClean="0"/>
          </a:p>
          <a:p>
            <a:r>
              <a:rPr lang="en-AU" sz="1800" dirty="0" smtClean="0"/>
              <a:t>Pool should be pH of 7.4</a:t>
            </a:r>
          </a:p>
          <a:p>
            <a:r>
              <a:rPr lang="en-AU" sz="1800" dirty="0" smtClean="0"/>
              <a:t>Tested with a meter or an indicator such as phenol red</a:t>
            </a:r>
          </a:p>
          <a:p>
            <a:endParaRPr lang="en-AU" sz="1800" dirty="0" smtClean="0"/>
          </a:p>
          <a:p>
            <a:r>
              <a:rPr lang="en-AU" sz="1800" dirty="0" smtClean="0"/>
              <a:t>Changing the pH</a:t>
            </a:r>
          </a:p>
          <a:p>
            <a:pPr lvl="1"/>
            <a:r>
              <a:rPr lang="en-AU" sz="1600" dirty="0" smtClean="0"/>
              <a:t>Too acidic – add CaOCl2 (pool chlorine), Na2CO3</a:t>
            </a:r>
          </a:p>
          <a:p>
            <a:pPr lvl="1"/>
            <a:r>
              <a:rPr lang="en-AU" sz="1600" dirty="0" smtClean="0"/>
              <a:t>Too basic – add </a:t>
            </a:r>
            <a:r>
              <a:rPr lang="en-AU" sz="1600" dirty="0" err="1" smtClean="0"/>
              <a:t>HCl</a:t>
            </a:r>
            <a:r>
              <a:rPr lang="en-AU" sz="1600" dirty="0" smtClean="0"/>
              <a:t> </a:t>
            </a:r>
            <a:r>
              <a:rPr lang="en-AU" sz="1600" dirty="0" err="1" smtClean="0"/>
              <a:t>soln</a:t>
            </a:r>
            <a:r>
              <a:rPr lang="en-AU" sz="1600" dirty="0" smtClean="0"/>
              <a:t>, NaHSO4</a:t>
            </a:r>
            <a:endParaRPr lang="en-US" sz="1600" dirty="0"/>
          </a:p>
        </p:txBody>
      </p:sp>
      <p:pic>
        <p:nvPicPr>
          <p:cNvPr id="23554" name="Picture 2" descr="http://z.about.com/d/poolandpatio/1/0/A/-/-/-/aboutsteppou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643050"/>
            <a:ext cx="3348036" cy="3580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Non-metal Oxides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>
              <a:buNone/>
            </a:pPr>
            <a:r>
              <a:rPr lang="en-AU" b="1" i="1" u="sng" dirty="0" smtClean="0"/>
              <a:t>Sources</a:t>
            </a:r>
          </a:p>
          <a:p>
            <a:pPr marL="514350" indent="-514350">
              <a:buAutoNum type="arabicPeriod"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Atmospheric O2</a:t>
            </a:r>
            <a:r>
              <a:rPr lang="en-AU" sz="2000" dirty="0" smtClean="0"/>
              <a:t> is very reactive and reacts with many substances to form oxides</a:t>
            </a:r>
          </a:p>
          <a:p>
            <a:pPr marL="514350" indent="-514350">
              <a:buAutoNum type="arabicPeriod"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formation</a:t>
            </a:r>
          </a:p>
          <a:p>
            <a:pPr marL="880110" lvl="1" indent="-514350">
              <a:buAutoNum type="arabicPeriod"/>
            </a:pPr>
            <a:r>
              <a:rPr lang="en-AU" sz="1600" dirty="0" smtClean="0"/>
              <a:t>CO2 – from respiration (“burning” sugars for energy)</a:t>
            </a:r>
          </a:p>
          <a:p>
            <a:pPr marL="880110" lvl="1" indent="-514350">
              <a:buAutoNum type="arabicPeriod"/>
            </a:pPr>
            <a:r>
              <a:rPr lang="en-AU" sz="1600" dirty="0" smtClean="0"/>
              <a:t>NO2 – from lightning strikes (N2 </a:t>
            </a:r>
            <a:r>
              <a:rPr lang="en-AU" sz="1600" smtClean="0"/>
              <a:t>+ 2O2 </a:t>
            </a:r>
            <a:r>
              <a:rPr lang="en-AU" sz="1600" dirty="0" smtClean="0"/>
              <a:t>in the air </a:t>
            </a:r>
            <a:r>
              <a:rPr lang="en-AU" sz="1600" smtClean="0">
                <a:sym typeface="Wingdings" pitchFamily="2" charset="2"/>
              </a:rPr>
              <a:t> 2NO2</a:t>
            </a:r>
            <a:r>
              <a:rPr lang="en-AU" sz="1600" dirty="0" smtClean="0"/>
              <a:t>)</a:t>
            </a:r>
          </a:p>
          <a:p>
            <a:pPr marL="880110" lvl="1" indent="-514350">
              <a:buAutoNum type="arabicPeriod"/>
            </a:pPr>
            <a:r>
              <a:rPr lang="en-AU" sz="1600" dirty="0" smtClean="0"/>
              <a:t>SO2 – released from volcanoes </a:t>
            </a:r>
            <a:r>
              <a:rPr lang="en-AU" sz="1600" b="1" u="sng" dirty="0" smtClean="0"/>
              <a:t>or</a:t>
            </a:r>
            <a:r>
              <a:rPr lang="en-AU" sz="1600" dirty="0" smtClean="0"/>
              <a:t> H2S + O2 </a:t>
            </a:r>
            <a:r>
              <a:rPr lang="en-AU" sz="1600" dirty="0" smtClean="0">
                <a:sym typeface="Wingdings" pitchFamily="2" charset="2"/>
              </a:rPr>
              <a:t></a:t>
            </a:r>
            <a:r>
              <a:rPr lang="en-AU" sz="1600" dirty="0" smtClean="0"/>
              <a:t>SO2 + H2O (H2S produced by bacterial decomposition of organic matter)</a:t>
            </a:r>
            <a:endParaRPr lang="en-AU" sz="1800" dirty="0" smtClean="0"/>
          </a:p>
          <a:p>
            <a:pPr marL="514350" indent="-514350">
              <a:buAutoNum type="arabicPeriod"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 causes </a:t>
            </a:r>
            <a:r>
              <a:rPr lang="en-AU" sz="2000" dirty="0" smtClean="0"/>
              <a:t>(bushfires and burning fossil fuels)</a:t>
            </a:r>
          </a:p>
          <a:p>
            <a:pPr marL="880110" lvl="1" indent="-514350">
              <a:buAutoNum type="arabicPeriod"/>
            </a:pPr>
            <a:r>
              <a:rPr lang="en-AU" sz="1600" dirty="0" smtClean="0"/>
              <a:t>CO2 – fossil fuel combustion product</a:t>
            </a:r>
          </a:p>
          <a:p>
            <a:pPr marL="880110" lvl="1" indent="-514350">
              <a:buAutoNum type="arabicPeriod"/>
            </a:pPr>
            <a:r>
              <a:rPr lang="en-AU" sz="1600" dirty="0" smtClean="0"/>
              <a:t>NO – high temperature combustion product</a:t>
            </a:r>
          </a:p>
          <a:p>
            <a:pPr marL="880110" lvl="1" indent="-514350">
              <a:buAutoNum type="arabicPeriod"/>
            </a:pPr>
            <a:r>
              <a:rPr lang="en-AU" sz="1600" dirty="0" smtClean="0"/>
              <a:t>NO2 – NO is easily oxidised in the air (NO + O2 </a:t>
            </a:r>
            <a:r>
              <a:rPr lang="en-AU" sz="1600" dirty="0" smtClean="0">
                <a:sym typeface="Wingdings" pitchFamily="2" charset="2"/>
              </a:rPr>
              <a:t> NO2)</a:t>
            </a:r>
            <a:endParaRPr lang="en-AU" sz="1600" dirty="0" smtClean="0"/>
          </a:p>
          <a:p>
            <a:pPr marL="880110" lvl="1" indent="-514350">
              <a:buAutoNum type="arabicPeriod"/>
            </a:pPr>
            <a:r>
              <a:rPr lang="en-AU" sz="1600" dirty="0" smtClean="0"/>
              <a:t>SO2 – burning coal that contains S as an impurity</a:t>
            </a:r>
          </a:p>
          <a:p>
            <a:pPr marL="880110" lvl="1" indent="-514350">
              <a:buAutoNum type="arabicPeriod"/>
            </a:pPr>
            <a:r>
              <a:rPr lang="en-AU" sz="1600" dirty="0" smtClean="0"/>
              <a:t>SO3 – SO2 is easily oxidised in the air</a:t>
            </a:r>
          </a:p>
          <a:p>
            <a:pPr marL="880110" lvl="1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Acidic Non-metal Oxides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>
              <a:buNone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</a:t>
            </a:r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non-metal oxides </a:t>
            </a: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 with water in the atmosphere to produce acids;</a:t>
            </a:r>
          </a:p>
          <a:p>
            <a:pPr>
              <a:buNone/>
            </a:pPr>
            <a:endParaRPr lang="en-AU" dirty="0" smtClean="0"/>
          </a:p>
          <a:p>
            <a:pPr algn="ctr">
              <a:buNone/>
            </a:pP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CO2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+  H2O  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H2CO3  (carbonic acid)</a:t>
            </a:r>
          </a:p>
          <a:p>
            <a:pPr algn="ctr">
              <a:buNone/>
            </a:pP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SO2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+  H2O    H2SO3  (</a:t>
            </a:r>
            <a:r>
              <a:rPr lang="en-A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sulfurous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acid)</a:t>
            </a:r>
          </a:p>
          <a:p>
            <a:pPr algn="ctr">
              <a:buNone/>
            </a:pP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SO3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+  H2O    H2SO4  (</a:t>
            </a:r>
            <a:r>
              <a:rPr lang="en-A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sulfuric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acid)</a:t>
            </a:r>
          </a:p>
          <a:p>
            <a:pPr algn="ctr">
              <a:buNone/>
            </a:pP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NO2</a:t>
            </a: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+  H2O    HNO3  +  HNO2  (nitric and nitrous acid)</a:t>
            </a:r>
          </a:p>
          <a:p>
            <a:pPr algn="ctr">
              <a:buNone/>
            </a:pPr>
            <a:endParaRPr lang="en-A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algn="ctr">
              <a:buNone/>
            </a:pP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These non-metal oxides are all gases</a:t>
            </a:r>
          </a:p>
          <a:p>
            <a:pPr algn="ctr">
              <a:buNone/>
            </a:pPr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Their acidic products all contribute to the acidity of rain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Oxide Trends in the Periodic Table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b="1" dirty="0" smtClean="0"/>
              <a:t>Oxides tend to increase in acidity from left to right</a:t>
            </a:r>
          </a:p>
          <a:p>
            <a:pPr>
              <a:buNone/>
            </a:pPr>
            <a:r>
              <a:rPr lang="en-AU" i="1" dirty="0" smtClean="0"/>
              <a:t>In general</a:t>
            </a:r>
            <a:r>
              <a:rPr lang="en-AU" dirty="0" smtClean="0"/>
              <a:t>:</a:t>
            </a:r>
          </a:p>
          <a:p>
            <a:r>
              <a:rPr lang="en-AU" dirty="0" smtClean="0"/>
              <a:t>Metal oxides are basic (left side)</a:t>
            </a:r>
          </a:p>
          <a:p>
            <a:r>
              <a:rPr lang="en-AU" dirty="0" smtClean="0"/>
              <a:t>Non-metal oxides are acidic (right side)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i="1" dirty="0" smtClean="0"/>
              <a:t>Exceptions</a:t>
            </a:r>
            <a:r>
              <a:rPr lang="en-AU" dirty="0" smtClean="0"/>
              <a:t>:</a:t>
            </a:r>
          </a:p>
          <a:p>
            <a:r>
              <a:rPr lang="en-AU" dirty="0" err="1" smtClean="0"/>
              <a:t>Amphoteric</a:t>
            </a:r>
            <a:r>
              <a:rPr lang="en-AU" dirty="0" smtClean="0"/>
              <a:t> oxides (i.e. Al, Be, </a:t>
            </a:r>
            <a:r>
              <a:rPr lang="en-AU" dirty="0" err="1" smtClean="0"/>
              <a:t>Ga</a:t>
            </a:r>
            <a:r>
              <a:rPr lang="en-AU" dirty="0" smtClean="0"/>
              <a:t>, </a:t>
            </a:r>
            <a:r>
              <a:rPr lang="en-AU" dirty="0" err="1" smtClean="0"/>
              <a:t>Sn</a:t>
            </a:r>
            <a:r>
              <a:rPr lang="en-AU" dirty="0" smtClean="0"/>
              <a:t>, </a:t>
            </a:r>
            <a:r>
              <a:rPr lang="en-AU" dirty="0" err="1" smtClean="0"/>
              <a:t>Pb</a:t>
            </a:r>
            <a:r>
              <a:rPr lang="en-AU" dirty="0" smtClean="0"/>
              <a:t>)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i="1" dirty="0" smtClean="0"/>
              <a:t>Why this trend?</a:t>
            </a:r>
          </a:p>
          <a:p>
            <a:pPr>
              <a:buNone/>
            </a:pPr>
            <a:r>
              <a:rPr lang="en-AU" dirty="0" smtClean="0"/>
              <a:t>This is due to electronegativity increasing from left to right (see following slides for more details)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Oxides on the left side of the PT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r>
              <a:rPr lang="en-AU" sz="2000" dirty="0" smtClean="0"/>
              <a:t>Electrons are </a:t>
            </a:r>
            <a:r>
              <a:rPr lang="en-AU" sz="2000" i="1" dirty="0" smtClean="0"/>
              <a:t>transferred</a:t>
            </a:r>
            <a:r>
              <a:rPr lang="en-AU" sz="2000" dirty="0" smtClean="0"/>
              <a:t> to the O</a:t>
            </a:r>
            <a:r>
              <a:rPr lang="en-AU" sz="2000" baseline="30000" dirty="0" smtClean="0"/>
              <a:t>2-</a:t>
            </a:r>
          </a:p>
          <a:p>
            <a:r>
              <a:rPr lang="en-AU" sz="2000" dirty="0" smtClean="0"/>
              <a:t>This is due to the ionic nature of these bonds because of a large difference in </a:t>
            </a:r>
            <a:r>
              <a:rPr lang="en-AU" sz="2000" dirty="0" smtClean="0"/>
              <a:t>electronegativities, therefore ions are formed in solution</a:t>
            </a:r>
            <a:endParaRPr lang="en-AU" sz="2000" dirty="0" smtClean="0"/>
          </a:p>
          <a:p>
            <a:pPr>
              <a:buNone/>
            </a:pPr>
            <a:r>
              <a:rPr lang="en-AU" sz="2000" dirty="0" smtClean="0"/>
              <a:t>	</a:t>
            </a:r>
            <a:r>
              <a:rPr lang="en-A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</a:t>
            </a:r>
            <a:r>
              <a:rPr lang="en-AU" sz="2000" dirty="0" smtClean="0"/>
              <a:t>:		</a:t>
            </a:r>
            <a:r>
              <a:rPr lang="en-AU" sz="2000" u="sng" dirty="0" smtClean="0"/>
              <a:t>element</a:t>
            </a:r>
            <a:r>
              <a:rPr lang="en-AU" sz="2000" dirty="0" smtClean="0"/>
              <a:t>		</a:t>
            </a:r>
            <a:r>
              <a:rPr lang="en-AU" sz="2000" u="sng" dirty="0" smtClean="0"/>
              <a:t>electronegativity</a:t>
            </a:r>
          </a:p>
          <a:p>
            <a:pPr>
              <a:buNone/>
            </a:pPr>
            <a:r>
              <a:rPr lang="en-AU" sz="2000" dirty="0" smtClean="0"/>
              <a:t>				Na		0.93</a:t>
            </a:r>
          </a:p>
          <a:p>
            <a:pPr>
              <a:buNone/>
            </a:pPr>
            <a:r>
              <a:rPr lang="en-AU" sz="2000" dirty="0" smtClean="0"/>
              <a:t>				O		3.44</a:t>
            </a:r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r>
              <a:rPr lang="en-A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means</a:t>
            </a:r>
            <a:r>
              <a:rPr lang="en-AU" sz="2000" dirty="0" smtClean="0"/>
              <a:t>: 	</a:t>
            </a:r>
            <a:r>
              <a:rPr lang="en-AU" sz="2000" dirty="0" smtClean="0">
                <a:solidFill>
                  <a:schemeClr val="accent1"/>
                </a:solidFill>
              </a:rPr>
              <a:t>Na2O</a:t>
            </a:r>
            <a:r>
              <a:rPr lang="en-AU" sz="2000" baseline="-25000" dirty="0" smtClean="0">
                <a:solidFill>
                  <a:schemeClr val="accent1"/>
                </a:solidFill>
              </a:rPr>
              <a:t>(</a:t>
            </a:r>
            <a:r>
              <a:rPr lang="en-AU" sz="2000" baseline="-25000" dirty="0" err="1" smtClean="0">
                <a:solidFill>
                  <a:schemeClr val="accent1"/>
                </a:solidFill>
              </a:rPr>
              <a:t>aq</a:t>
            </a:r>
            <a:r>
              <a:rPr lang="en-AU" sz="2000" baseline="-25000" dirty="0" smtClean="0">
                <a:solidFill>
                  <a:schemeClr val="accent1"/>
                </a:solidFill>
              </a:rPr>
              <a:t>)</a:t>
            </a:r>
            <a:r>
              <a:rPr lang="en-AU" sz="2000" dirty="0" smtClean="0">
                <a:solidFill>
                  <a:schemeClr val="accent1"/>
                </a:solidFill>
              </a:rPr>
              <a:t>  </a:t>
            </a:r>
            <a:r>
              <a:rPr lang="en-AU" sz="2000" dirty="0" smtClean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AU" sz="2000" dirty="0" smtClean="0">
                <a:solidFill>
                  <a:schemeClr val="accent1"/>
                </a:solidFill>
              </a:rPr>
              <a:t> Na</a:t>
            </a:r>
            <a:r>
              <a:rPr lang="en-AU" sz="2000" baseline="30000" dirty="0" smtClean="0">
                <a:solidFill>
                  <a:schemeClr val="accent1"/>
                </a:solidFill>
              </a:rPr>
              <a:t>+</a:t>
            </a:r>
            <a:r>
              <a:rPr lang="en-AU" sz="2000" dirty="0" smtClean="0">
                <a:solidFill>
                  <a:schemeClr val="accent1"/>
                </a:solidFill>
              </a:rPr>
              <a:t> + O</a:t>
            </a:r>
            <a:r>
              <a:rPr lang="en-AU" sz="2000" baseline="30000" dirty="0" smtClean="0">
                <a:solidFill>
                  <a:schemeClr val="accent1"/>
                </a:solidFill>
              </a:rPr>
              <a:t>2-  </a:t>
            </a:r>
            <a:r>
              <a:rPr lang="en-AU" sz="2000" dirty="0" smtClean="0"/>
              <a:t>and</a:t>
            </a:r>
          </a:p>
          <a:p>
            <a:pPr>
              <a:buNone/>
            </a:pPr>
            <a:r>
              <a:rPr lang="en-AU" sz="2000" dirty="0" smtClean="0"/>
              <a:t>			</a:t>
            </a:r>
            <a:r>
              <a:rPr lang="en-A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AU" sz="2000" dirty="0" smtClean="0">
                <a:solidFill>
                  <a:schemeClr val="accent1"/>
                </a:solidFill>
              </a:rPr>
              <a:t>O</a:t>
            </a:r>
            <a:r>
              <a:rPr lang="en-AU" sz="2000" baseline="30000" dirty="0" smtClean="0">
                <a:solidFill>
                  <a:schemeClr val="accent1"/>
                </a:solidFill>
              </a:rPr>
              <a:t>2- </a:t>
            </a:r>
            <a:r>
              <a:rPr lang="en-AU" sz="2000" dirty="0" smtClean="0">
                <a:solidFill>
                  <a:schemeClr val="accent1"/>
                </a:solidFill>
              </a:rPr>
              <a:t>+ H</a:t>
            </a:r>
            <a:r>
              <a:rPr lang="en-AU" sz="2000" baseline="30000" dirty="0" smtClean="0">
                <a:solidFill>
                  <a:schemeClr val="accent1"/>
                </a:solidFill>
              </a:rPr>
              <a:t>+</a:t>
            </a:r>
            <a:r>
              <a:rPr lang="en-AU" sz="2000" dirty="0" smtClean="0">
                <a:solidFill>
                  <a:schemeClr val="accent1"/>
                </a:solidFill>
              </a:rPr>
              <a:t>  </a:t>
            </a:r>
            <a:r>
              <a:rPr lang="en-AU" sz="2000" dirty="0" smtClean="0">
                <a:solidFill>
                  <a:schemeClr val="accent1"/>
                </a:solidFill>
                <a:sym typeface="Wingdings" pitchFamily="2" charset="2"/>
              </a:rPr>
              <a:t>  </a:t>
            </a:r>
            <a:r>
              <a:rPr lang="en-AU" sz="2000" dirty="0" smtClean="0">
                <a:solidFill>
                  <a:srgbClr val="0070C0"/>
                </a:solidFill>
                <a:sym typeface="Wingdings" pitchFamily="2" charset="2"/>
              </a:rPr>
              <a:t>OH</a:t>
            </a:r>
            <a:r>
              <a:rPr lang="en-AU" sz="2000" baseline="30000" dirty="0" smtClean="0">
                <a:solidFill>
                  <a:srgbClr val="0070C0"/>
                </a:solidFill>
                <a:sym typeface="Wingdings" pitchFamily="2" charset="2"/>
              </a:rPr>
              <a:t>-</a:t>
            </a:r>
            <a:r>
              <a:rPr lang="en-AU" sz="2000" dirty="0" smtClean="0">
                <a:solidFill>
                  <a:schemeClr val="accent1"/>
                </a:solidFill>
                <a:sym typeface="Wingdings" pitchFamily="2" charset="2"/>
              </a:rPr>
              <a:t>  </a:t>
            </a:r>
            <a:r>
              <a:rPr lang="en-AU" sz="2000" dirty="0" smtClean="0">
                <a:sym typeface="Wingdings" pitchFamily="2" charset="2"/>
              </a:rPr>
              <a:t>(readily)</a:t>
            </a:r>
          </a:p>
          <a:p>
            <a:pPr>
              <a:buNone/>
            </a:pPr>
            <a:endParaRPr lang="en-AU" sz="2000" dirty="0" smtClean="0">
              <a:sym typeface="Wingdings" pitchFamily="2" charset="2"/>
            </a:endParaRPr>
          </a:p>
          <a:p>
            <a:pPr>
              <a:buNone/>
            </a:pPr>
            <a:r>
              <a:rPr lang="en-AU" sz="2000" dirty="0" smtClean="0">
                <a:sym typeface="Wingdings" pitchFamily="2" charset="2"/>
              </a:rPr>
              <a:t>This overall consumption of H ions leads to an increase of pH (i.e. </a:t>
            </a:r>
            <a:r>
              <a:rPr lang="en-AU" sz="2000" dirty="0" smtClean="0">
                <a:solidFill>
                  <a:srgbClr val="0070C0"/>
                </a:solidFill>
                <a:sym typeface="Wingdings" pitchFamily="2" charset="2"/>
              </a:rPr>
              <a:t>Basic</a:t>
            </a:r>
            <a:r>
              <a:rPr lang="en-AU" sz="2000" dirty="0" smtClean="0">
                <a:sym typeface="Wingdings" pitchFamily="2" charset="2"/>
              </a:rPr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Oxides on the right side of the PT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r>
              <a:rPr lang="en-AU" sz="2000" dirty="0" smtClean="0"/>
              <a:t>Electrons are shared with the O</a:t>
            </a:r>
            <a:r>
              <a:rPr lang="en-AU" sz="2000" baseline="30000" dirty="0" smtClean="0"/>
              <a:t>2-</a:t>
            </a:r>
          </a:p>
          <a:p>
            <a:r>
              <a:rPr lang="en-AU" sz="2000" dirty="0" smtClean="0"/>
              <a:t>This is due to the covalent nature of these bonds because of a small difference in </a:t>
            </a:r>
            <a:r>
              <a:rPr lang="en-AU" sz="2000" dirty="0" smtClean="0"/>
              <a:t>electronegativities, thus no ions are formed</a:t>
            </a:r>
            <a:endParaRPr lang="en-AU" sz="2000" dirty="0" smtClean="0"/>
          </a:p>
          <a:p>
            <a:pPr>
              <a:buNone/>
            </a:pPr>
            <a:r>
              <a:rPr lang="en-AU" sz="2000" dirty="0" smtClean="0"/>
              <a:t>	</a:t>
            </a:r>
            <a:r>
              <a:rPr lang="en-A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</a:t>
            </a:r>
            <a:r>
              <a:rPr lang="en-AU" sz="2000" dirty="0" smtClean="0"/>
              <a:t>:		</a:t>
            </a:r>
            <a:r>
              <a:rPr lang="en-AU" sz="2000" u="sng" dirty="0" smtClean="0"/>
              <a:t>element</a:t>
            </a:r>
            <a:r>
              <a:rPr lang="en-AU" sz="2000" dirty="0" smtClean="0"/>
              <a:t>		</a:t>
            </a:r>
            <a:r>
              <a:rPr lang="en-AU" sz="2000" u="sng" dirty="0" smtClean="0"/>
              <a:t>electronegativity</a:t>
            </a:r>
          </a:p>
          <a:p>
            <a:pPr>
              <a:buNone/>
            </a:pPr>
            <a:r>
              <a:rPr lang="en-AU" sz="2000" dirty="0" smtClean="0"/>
              <a:t>				S		2.58</a:t>
            </a:r>
          </a:p>
          <a:p>
            <a:pPr>
              <a:buNone/>
            </a:pPr>
            <a:r>
              <a:rPr lang="en-AU" sz="2000" dirty="0" smtClean="0"/>
              <a:t>				O		3.44</a:t>
            </a:r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r>
              <a:rPr lang="en-A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means</a:t>
            </a:r>
            <a:r>
              <a:rPr lang="en-AU" sz="2000" dirty="0" smtClean="0"/>
              <a:t>: 	Due to a partially positive S central atom, </a:t>
            </a:r>
          </a:p>
          <a:p>
            <a:pPr>
              <a:buNone/>
            </a:pPr>
            <a:r>
              <a:rPr lang="en-AU" sz="2000" dirty="0" smtClean="0"/>
              <a:t>			</a:t>
            </a:r>
            <a:r>
              <a:rPr lang="en-AU" sz="2000" dirty="0" smtClean="0">
                <a:solidFill>
                  <a:srgbClr val="FF0000"/>
                </a:solidFill>
              </a:rPr>
              <a:t>SO3</a:t>
            </a:r>
            <a:r>
              <a:rPr lang="en-AU" sz="2000" baseline="-25000" dirty="0" smtClean="0">
                <a:solidFill>
                  <a:srgbClr val="FF0000"/>
                </a:solidFill>
              </a:rPr>
              <a:t>(</a:t>
            </a:r>
            <a:r>
              <a:rPr lang="en-AU" sz="2000" baseline="-25000" dirty="0" err="1" smtClean="0">
                <a:solidFill>
                  <a:srgbClr val="FF0000"/>
                </a:solidFill>
              </a:rPr>
              <a:t>aq</a:t>
            </a:r>
            <a:r>
              <a:rPr lang="en-AU" sz="2000" baseline="-25000" dirty="0" smtClean="0">
                <a:solidFill>
                  <a:srgbClr val="FF0000"/>
                </a:solidFill>
              </a:rPr>
              <a:t>)</a:t>
            </a:r>
            <a:r>
              <a:rPr lang="en-AU" sz="2000" dirty="0" smtClean="0">
                <a:solidFill>
                  <a:srgbClr val="FF0000"/>
                </a:solidFill>
              </a:rPr>
              <a:t>  +  H2O  </a:t>
            </a:r>
            <a:r>
              <a:rPr lang="en-AU" sz="2000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AU" sz="2000" dirty="0" smtClean="0">
                <a:solidFill>
                  <a:srgbClr val="FF0000"/>
                </a:solidFill>
              </a:rPr>
              <a:t>  H</a:t>
            </a:r>
            <a:r>
              <a:rPr lang="en-AU" sz="2000" baseline="30000" dirty="0" smtClean="0">
                <a:solidFill>
                  <a:srgbClr val="FF0000"/>
                </a:solidFill>
              </a:rPr>
              <a:t>+</a:t>
            </a:r>
            <a:r>
              <a:rPr lang="en-AU" sz="2000" dirty="0" smtClean="0">
                <a:solidFill>
                  <a:srgbClr val="FF0000"/>
                </a:solidFill>
              </a:rPr>
              <a:t> + HSO4</a:t>
            </a:r>
            <a:r>
              <a:rPr lang="en-AU" sz="2000" baseline="30000" dirty="0" smtClean="0">
                <a:solidFill>
                  <a:srgbClr val="FF0000"/>
                </a:solidFill>
              </a:rPr>
              <a:t>-</a:t>
            </a:r>
          </a:p>
          <a:p>
            <a:pPr>
              <a:buNone/>
            </a:pPr>
            <a:endParaRPr lang="en-AU" sz="2000" dirty="0" smtClean="0">
              <a:sym typeface="Wingdings" pitchFamily="2" charset="2"/>
            </a:endParaRPr>
          </a:p>
          <a:p>
            <a:pPr>
              <a:buNone/>
            </a:pPr>
            <a:r>
              <a:rPr lang="en-AU" sz="2000" dirty="0" smtClean="0">
                <a:sym typeface="Wingdings" pitchFamily="2" charset="2"/>
              </a:rPr>
              <a:t>This overall production of H ions leads to an decrease of pH (i.e. </a:t>
            </a:r>
            <a:r>
              <a:rPr lang="en-AU" sz="2000" dirty="0" smtClean="0">
                <a:solidFill>
                  <a:srgbClr val="FF0000"/>
                </a:solidFill>
                <a:sym typeface="Wingdings" pitchFamily="2" charset="2"/>
              </a:rPr>
              <a:t>acidic</a:t>
            </a:r>
            <a:r>
              <a:rPr lang="en-AU" sz="2000" dirty="0" smtClean="0">
                <a:sym typeface="Wingdings" pitchFamily="2" charset="2"/>
              </a:rPr>
              <a:t>). </a:t>
            </a:r>
            <a:r>
              <a:rPr lang="en-AU" sz="2000" dirty="0" smtClean="0">
                <a:sym typeface="Wingdings" pitchFamily="2" charset="2"/>
              </a:rPr>
              <a:t>(See </a:t>
            </a:r>
            <a:r>
              <a:rPr lang="en-AU" sz="2000" dirty="0" smtClean="0">
                <a:sym typeface="Wingdings" pitchFamily="2" charset="2"/>
              </a:rPr>
              <a:t>following slide for details of this </a:t>
            </a:r>
            <a:r>
              <a:rPr lang="en-AU" sz="2000" dirty="0" smtClean="0">
                <a:sym typeface="Wingdings" pitchFamily="2" charset="2"/>
              </a:rPr>
              <a:t>reaction</a:t>
            </a:r>
            <a:r>
              <a:rPr lang="en-AU" sz="2000" dirty="0" smtClean="0">
                <a:sym typeface="Wingdings" pitchFamily="2" charset="2"/>
              </a:rPr>
              <a:t>)</a:t>
            </a:r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Sulfur trioxide forms an acid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142976" y="3143248"/>
            <a:ext cx="1021904" cy="1155150"/>
            <a:chOff x="906890" y="3143248"/>
            <a:chExt cx="1021904" cy="1155150"/>
          </a:xfrm>
        </p:grpSpPr>
        <p:sp>
          <p:nvSpPr>
            <p:cNvPr id="5" name="TextBox 4"/>
            <p:cNvSpPr txBox="1"/>
            <p:nvPr/>
          </p:nvSpPr>
          <p:spPr>
            <a:xfrm>
              <a:off x="1225300" y="314324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O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7958" y="357187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S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71604" y="392906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O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06890" y="391205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O</a:t>
              </a:r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5400000" flipH="1" flipV="1">
              <a:off x="1129029" y="3871575"/>
              <a:ext cx="214314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V="1">
              <a:off x="1495402" y="3831092"/>
              <a:ext cx="214314" cy="214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1304563" y="3535363"/>
              <a:ext cx="215108" cy="794"/>
            </a:xfrm>
            <a:prstGeom prst="line">
              <a:avLst/>
            </a:prstGeom>
            <a:ln w="635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714612" y="385762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</a:t>
            </a:r>
            <a:r>
              <a:rPr lang="en-AU" baseline="30000" dirty="0" smtClean="0"/>
              <a:t>+</a:t>
            </a:r>
            <a:endParaRPr lang="en-US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2643174" y="3286124"/>
            <a:ext cx="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OH</a:t>
            </a:r>
            <a:r>
              <a:rPr lang="en-AU" baseline="30000" dirty="0" smtClean="0"/>
              <a:t>-</a:t>
            </a:r>
            <a:endParaRPr lang="en-US" baseline="30000" dirty="0"/>
          </a:p>
        </p:txBody>
      </p:sp>
      <p:cxnSp>
        <p:nvCxnSpPr>
          <p:cNvPr id="31" name="Curved Connector 30"/>
          <p:cNvCxnSpPr>
            <a:stCxn id="29" idx="1"/>
            <a:endCxn id="7" idx="3"/>
          </p:cNvCxnSpPr>
          <p:nvPr/>
        </p:nvCxnSpPr>
        <p:spPr>
          <a:xfrm rot="10800000" flipV="1">
            <a:off x="1851234" y="3470790"/>
            <a:ext cx="791940" cy="2857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571868" y="378619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Left Bracket 42"/>
          <p:cNvSpPr/>
          <p:nvPr/>
        </p:nvSpPr>
        <p:spPr>
          <a:xfrm>
            <a:off x="4643438" y="3214686"/>
            <a:ext cx="142876" cy="107157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Bracket 43"/>
          <p:cNvSpPr/>
          <p:nvPr/>
        </p:nvSpPr>
        <p:spPr>
          <a:xfrm>
            <a:off x="5857884" y="3192914"/>
            <a:ext cx="142876" cy="107157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072198" y="307181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-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643702" y="364331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</a:t>
            </a:r>
            <a:r>
              <a:rPr lang="en-AU" baseline="30000" dirty="0" smtClean="0"/>
              <a:t>+</a:t>
            </a:r>
            <a:endParaRPr lang="en-US" baseline="30000" dirty="0"/>
          </a:p>
        </p:txBody>
      </p:sp>
      <p:sp>
        <p:nvSpPr>
          <p:cNvPr id="47" name="TextBox 46"/>
          <p:cNvSpPr txBox="1"/>
          <p:nvPr/>
        </p:nvSpPr>
        <p:spPr>
          <a:xfrm>
            <a:off x="2571736" y="435769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water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072066" y="450057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Sulfuric acid solution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214414" y="4357694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Sulfur trioxide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>
            <a:off x="4693104" y="3143248"/>
            <a:ext cx="1236218" cy="1321156"/>
            <a:chOff x="4693104" y="3143248"/>
            <a:chExt cx="1236218" cy="1321156"/>
          </a:xfrm>
        </p:grpSpPr>
        <p:grpSp>
          <p:nvGrpSpPr>
            <p:cNvPr id="35" name="Group 34"/>
            <p:cNvGrpSpPr/>
            <p:nvPr/>
          </p:nvGrpSpPr>
          <p:grpSpPr>
            <a:xfrm>
              <a:off x="4693104" y="3143248"/>
              <a:ext cx="1236218" cy="1155150"/>
              <a:chOff x="906890" y="3143248"/>
              <a:chExt cx="1236218" cy="1155150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1225300" y="3143248"/>
                <a:ext cx="3571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O</a:t>
                </a:r>
                <a:endParaRPr lang="en-US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257958" y="3571876"/>
                <a:ext cx="3571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S</a:t>
                </a:r>
                <a:endParaRPr lang="en-US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571604" y="3929066"/>
                <a:ext cx="5715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OH</a:t>
                </a:r>
                <a:endParaRPr lang="en-US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906890" y="3912058"/>
                <a:ext cx="3571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O</a:t>
                </a:r>
                <a:endParaRPr lang="en-US" dirty="0"/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 rot="5400000" flipH="1" flipV="1">
                <a:off x="1129029" y="3871575"/>
                <a:ext cx="214314" cy="142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16200000" flipV="1">
                <a:off x="1495402" y="3831092"/>
                <a:ext cx="214314" cy="2143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 flipH="1" flipV="1">
                <a:off x="1304563" y="3535363"/>
                <a:ext cx="215108" cy="794"/>
              </a:xfrm>
              <a:prstGeom prst="line">
                <a:avLst/>
              </a:prstGeom>
              <a:ln w="1905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Isosceles Triangle 49"/>
            <p:cNvSpPr/>
            <p:nvPr/>
          </p:nvSpPr>
          <p:spPr>
            <a:xfrm>
              <a:off x="5143504" y="3857628"/>
              <a:ext cx="71438" cy="28575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006750" y="409507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O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Industrial Pollution Research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57158" y="1920085"/>
            <a:ext cx="3929090" cy="44348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The Industrial Revolution brought about many changes in the 19</a:t>
            </a:r>
            <a:r>
              <a:rPr lang="en-AU" baseline="30000" dirty="0" smtClean="0"/>
              <a:t>th</a:t>
            </a:r>
            <a:r>
              <a:rPr lang="en-AU" dirty="0" smtClean="0"/>
              <a:t> Century. One of these changes involves an increase in the release of sulfur dioxide SO2 and oxides of nitrogen such as NO2.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429124" y="1920085"/>
            <a:ext cx="4257676" cy="443484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Summarise the industrial origins of SO2 and NO2 and evaluate reasons for concern about their release into the environment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Consider health issues, visibility issues, effects on the environment (rivers, soil, plants), and effects on buildings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AND BASES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1"/>
            <a:ext cx="5257808" cy="47577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Acids</a:t>
            </a:r>
            <a:r>
              <a:rPr lang="en-US" dirty="0" smtClean="0"/>
              <a:t> are compounds that: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AU" sz="2000" dirty="0" smtClean="0"/>
              <a:t>have a low pH (below 7)</a:t>
            </a:r>
            <a:endParaRPr lang="en-US" sz="2000" dirty="0" smtClean="0"/>
          </a:p>
          <a:p>
            <a:pPr lvl="0"/>
            <a:r>
              <a:rPr lang="en-US" sz="2000" dirty="0" smtClean="0"/>
              <a:t>taste sour</a:t>
            </a:r>
          </a:p>
          <a:p>
            <a:pPr lvl="0"/>
            <a:r>
              <a:rPr lang="en-US" sz="2000" dirty="0" smtClean="0"/>
              <a:t>turn blue litmus paper red</a:t>
            </a:r>
          </a:p>
          <a:p>
            <a:pPr lvl="0"/>
            <a:r>
              <a:rPr lang="en-US" sz="2000" dirty="0" smtClean="0"/>
              <a:t>react with bases to neutralize them and produce salts</a:t>
            </a:r>
          </a:p>
          <a:p>
            <a:pPr lvl="0"/>
            <a:r>
              <a:rPr lang="en-US" sz="2000" dirty="0" smtClean="0"/>
              <a:t>release 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gas in reactions with active metals</a:t>
            </a:r>
          </a:p>
          <a:p>
            <a:pPr lvl="0"/>
            <a:r>
              <a:rPr lang="en-US" sz="2000" dirty="0" smtClean="0"/>
              <a:t>aqueous solutions conduct electricity</a:t>
            </a:r>
          </a:p>
          <a:p>
            <a:pPr lvl="0"/>
            <a:r>
              <a:rPr lang="en-US" sz="2000" dirty="0" smtClean="0"/>
              <a:t>furnish H</a:t>
            </a:r>
            <a:r>
              <a:rPr lang="en-US" sz="2000" baseline="30000" dirty="0" smtClean="0"/>
              <a:t>+</a:t>
            </a:r>
            <a:endParaRPr lang="en-US" sz="2000" dirty="0" smtClean="0"/>
          </a:p>
          <a:p>
            <a:pPr lvl="0"/>
            <a:r>
              <a:rPr lang="en-US" sz="2000" dirty="0" smtClean="0"/>
              <a:t>burn the skin if strong</a:t>
            </a:r>
          </a:p>
          <a:p>
            <a:pPr lvl="0"/>
            <a:r>
              <a:rPr lang="en-US" sz="2000" dirty="0" smtClean="0"/>
              <a:t>dissolve carbonates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4338" name="Picture 2" descr="http://www.elmhurst.edu/~chm/vchembook/images2/181cokelem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418152"/>
            <a:ext cx="3000396" cy="3150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43570" y="564357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These are some common acids. What others can you think of? Make a list in your notes.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AND BASES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5043494" cy="45386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Bases</a:t>
            </a:r>
            <a:r>
              <a:rPr lang="en-US" dirty="0" smtClean="0"/>
              <a:t> are compounds that: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AU" sz="2000" dirty="0" smtClean="0"/>
              <a:t>have a high pH (above 7)</a:t>
            </a:r>
            <a:endParaRPr lang="en-US" sz="2000" dirty="0" smtClean="0"/>
          </a:p>
          <a:p>
            <a:pPr lvl="0"/>
            <a:r>
              <a:rPr lang="en-US" sz="2000" dirty="0" smtClean="0"/>
              <a:t>taste bitter</a:t>
            </a:r>
          </a:p>
          <a:p>
            <a:pPr lvl="0"/>
            <a:r>
              <a:rPr lang="en-US" sz="2000" dirty="0" smtClean="0"/>
              <a:t>turn red litmus paper blue</a:t>
            </a:r>
          </a:p>
          <a:p>
            <a:pPr lvl="0"/>
            <a:r>
              <a:rPr lang="en-US" sz="2000" dirty="0" smtClean="0"/>
              <a:t>react with acids to neutralize them and produce salts</a:t>
            </a:r>
          </a:p>
          <a:p>
            <a:pPr lvl="0"/>
            <a:r>
              <a:rPr lang="en-US" sz="2000" dirty="0" smtClean="0"/>
              <a:t>are slippery feeling</a:t>
            </a:r>
          </a:p>
          <a:p>
            <a:pPr lvl="0"/>
            <a:r>
              <a:rPr lang="en-US" sz="2000" dirty="0" smtClean="0"/>
              <a:t>aqueous solutions conduct electricity</a:t>
            </a:r>
          </a:p>
          <a:p>
            <a:pPr lvl="0"/>
            <a:r>
              <a:rPr lang="en-US" sz="2000" dirty="0" smtClean="0"/>
              <a:t>burn skin if strong</a:t>
            </a:r>
          </a:p>
          <a:p>
            <a:pPr lvl="0"/>
            <a:r>
              <a:rPr lang="en-US" sz="2000" dirty="0" smtClean="0"/>
              <a:t>react with fats to form soap</a:t>
            </a:r>
          </a:p>
          <a:p>
            <a:pPr lvl="0"/>
            <a:r>
              <a:rPr lang="en-US" sz="2000" dirty="0" smtClean="0"/>
              <a:t>furnish OH</a:t>
            </a:r>
            <a:r>
              <a:rPr lang="en-US" sz="2000" baseline="30000" dirty="0" smtClean="0"/>
              <a:t>-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1026" name="Picture 2" descr="http://water.me.vccs.edu/courses/env211/changes/b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071678"/>
            <a:ext cx="2771775" cy="27908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57884" y="5000636"/>
            <a:ext cx="2357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What other bases/alkalis do you know?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AND BASES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sz="2000" i="1" u="sng" dirty="0" smtClean="0"/>
              <a:t>Some common laboratory acids</a:t>
            </a:r>
          </a:p>
          <a:p>
            <a:pPr>
              <a:buNone/>
            </a:pPr>
            <a:r>
              <a:rPr lang="en-US" sz="1800" dirty="0" err="1" smtClean="0"/>
              <a:t>HCl</a:t>
            </a:r>
            <a:r>
              <a:rPr lang="en-US" sz="1800" dirty="0" smtClean="0"/>
              <a:t>		hydrochloric acid		HClO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		</a:t>
            </a:r>
            <a:r>
              <a:rPr lang="en-US" sz="1800" dirty="0" err="1" smtClean="0"/>
              <a:t>perchloric</a:t>
            </a:r>
            <a:r>
              <a:rPr lang="en-US" sz="1800" dirty="0" smtClean="0"/>
              <a:t> acid</a:t>
            </a:r>
          </a:p>
          <a:p>
            <a:pPr>
              <a:buNone/>
            </a:pPr>
            <a:r>
              <a:rPr lang="en-US" sz="1800" dirty="0" err="1" smtClean="0"/>
              <a:t>HBr</a:t>
            </a:r>
            <a:r>
              <a:rPr lang="en-US" sz="1800" dirty="0" smtClean="0"/>
              <a:t>		</a:t>
            </a:r>
            <a:r>
              <a:rPr lang="en-US" sz="1800" dirty="0" err="1" smtClean="0"/>
              <a:t>hydrobromic</a:t>
            </a:r>
            <a:r>
              <a:rPr lang="en-US" sz="1800" dirty="0" smtClean="0"/>
              <a:t> acid		HNO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		nitric acid</a:t>
            </a:r>
          </a:p>
          <a:p>
            <a:pPr>
              <a:buNone/>
            </a:pPr>
            <a:r>
              <a:rPr lang="en-US" sz="1800" dirty="0" smtClean="0"/>
              <a:t>HI		  	</a:t>
            </a:r>
            <a:r>
              <a:rPr lang="en-US" sz="1800" dirty="0" err="1" smtClean="0"/>
              <a:t>hydroiodic</a:t>
            </a:r>
            <a:r>
              <a:rPr lang="en-US" sz="1800" dirty="0" smtClean="0"/>
              <a:t> acid		H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SO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		sulfuric acid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US" sz="2000" dirty="0" smtClean="0"/>
              <a:t>Five of these acids are classified as </a:t>
            </a:r>
            <a:r>
              <a:rPr lang="en-US" sz="2000" i="1" dirty="0" smtClean="0">
                <a:solidFill>
                  <a:srgbClr val="FF0000"/>
                </a:solidFill>
              </a:rPr>
              <a:t>monoprotic</a:t>
            </a:r>
            <a:r>
              <a:rPr lang="en-US" sz="2000" dirty="0" smtClean="0"/>
              <a:t> acids.  They only have one hydrogen which they are able to donate.  Sulfuric acid is classified as a </a:t>
            </a:r>
            <a:r>
              <a:rPr lang="en-US" sz="2000" dirty="0" smtClean="0">
                <a:solidFill>
                  <a:srgbClr val="FF0000"/>
                </a:solidFill>
              </a:rPr>
              <a:t>diprotic</a:t>
            </a:r>
            <a:r>
              <a:rPr lang="en-US" sz="2000" dirty="0" smtClean="0"/>
              <a:t> acid because it has two acidic hydrogens that it can donate.  Similarly, an acid which has three </a:t>
            </a:r>
            <a:r>
              <a:rPr lang="en-US" sz="2000" dirty="0" err="1" smtClean="0"/>
              <a:t>donatable</a:t>
            </a:r>
            <a:r>
              <a:rPr lang="en-US" sz="2000" dirty="0" smtClean="0"/>
              <a:t> hydrogens would be classified as </a:t>
            </a:r>
            <a:r>
              <a:rPr lang="en-US" sz="2000" dirty="0" smtClean="0">
                <a:solidFill>
                  <a:srgbClr val="FF0000"/>
                </a:solidFill>
              </a:rPr>
              <a:t>triprotic</a:t>
            </a:r>
            <a:r>
              <a:rPr lang="en-US" sz="2000" dirty="0" smtClean="0"/>
              <a:t>.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 AND BASES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000" i="1" u="sng" dirty="0" smtClean="0"/>
              <a:t>Some common laboratory bases</a:t>
            </a:r>
          </a:p>
          <a:p>
            <a:pPr>
              <a:buNone/>
            </a:pPr>
            <a:r>
              <a:rPr lang="en-US" sz="1600" dirty="0" err="1" smtClean="0"/>
              <a:t>NaOH</a:t>
            </a:r>
            <a:r>
              <a:rPr lang="en-US" sz="1600" dirty="0" smtClean="0"/>
              <a:t>	  sodium hydroxide		Ca(OH)2	     calcium hydroxide</a:t>
            </a:r>
          </a:p>
          <a:p>
            <a:pPr>
              <a:buNone/>
            </a:pPr>
            <a:r>
              <a:rPr lang="en-US" sz="1600" dirty="0" smtClean="0"/>
              <a:t>KOH	  potassium hydroxide	Mg(OH)2	     magnesium hydroxide</a:t>
            </a:r>
          </a:p>
          <a:p>
            <a:pPr>
              <a:buNone/>
            </a:pPr>
            <a:r>
              <a:rPr lang="en-US" sz="1600" dirty="0" smtClean="0"/>
              <a:t>NH3 	  ammonia		Na2CO3	     sodium carbonate</a:t>
            </a:r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r>
              <a:rPr lang="en-AU" sz="1800" dirty="0" smtClean="0"/>
              <a:t>Bases are often found in everyday products such as many </a:t>
            </a:r>
            <a:r>
              <a:rPr lang="en-AU" sz="1800" u="sng" dirty="0" smtClean="0"/>
              <a:t>cleaning products </a:t>
            </a:r>
            <a:r>
              <a:rPr lang="en-AU" sz="1800" dirty="0" smtClean="0"/>
              <a:t>(sodium hydroxide),  </a:t>
            </a:r>
            <a:r>
              <a:rPr lang="en-AU" sz="1800" u="sng" dirty="0" smtClean="0"/>
              <a:t>antacid products </a:t>
            </a:r>
            <a:r>
              <a:rPr lang="en-AU" sz="1800" dirty="0" smtClean="0"/>
              <a:t>(magnesium hydroxide )and </a:t>
            </a:r>
            <a:r>
              <a:rPr lang="en-AU" sz="1800" u="sng" dirty="0" smtClean="0"/>
              <a:t>fertilisers</a:t>
            </a:r>
            <a:r>
              <a:rPr lang="en-AU" sz="1800" dirty="0" smtClean="0"/>
              <a:t> (ammonia). It is a common misconception that bases are not as dangerous as acids. In fact, many bases can be as much or more corrosive than many acids.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/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 Indicators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6" name="Picture 4" descr="http://www.precisionnutrition.com/wordpress/wp-content/uploads/2008/12/ph-indicator-ch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071678"/>
            <a:ext cx="3810000" cy="285750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14488"/>
            <a:ext cx="4471990" cy="4610112"/>
          </a:xfrm>
        </p:spPr>
        <p:txBody>
          <a:bodyPr>
            <a:normAutofit lnSpcReduction="10000"/>
          </a:bodyPr>
          <a:lstStyle/>
          <a:p>
            <a:r>
              <a:rPr lang="en-AU" sz="1800" dirty="0" smtClean="0"/>
              <a:t>A simple explanation of pH is that it is a measure of acidity/</a:t>
            </a:r>
            <a:r>
              <a:rPr lang="en-AU" sz="1800" dirty="0" err="1" smtClean="0"/>
              <a:t>basicity</a:t>
            </a:r>
            <a:r>
              <a:rPr lang="en-AU" sz="1800" dirty="0" smtClean="0"/>
              <a:t> (more in-depth explanation to follow)</a:t>
            </a:r>
          </a:p>
          <a:p>
            <a:r>
              <a:rPr lang="en-AU" sz="1800" dirty="0" smtClean="0"/>
              <a:t>Many substances change colour as they are exposed to different pH levels. These can be used to “indicate” the pH of substances when the colour ranges are known</a:t>
            </a:r>
          </a:p>
          <a:p>
            <a:r>
              <a:rPr lang="en-AU" sz="1800" dirty="0" smtClean="0"/>
              <a:t>Some natural products such as  litmus, cabbage, grapes and tea are natural indicators while others such as phenolphthalein and methyl orange are synthetic</a:t>
            </a:r>
          </a:p>
          <a:p>
            <a:r>
              <a:rPr lang="en-AU" sz="1800" dirty="0" smtClean="0"/>
              <a:t>pH indicators are themselves acids or bases as they donate or accept protons (more on this later)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429256" y="5000636"/>
            <a:ext cx="328614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 smtClean="0"/>
              <a:t>Notice the variety of ranges where different indicators change colours. Some have more than one change.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 of some common substances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https://faculty.rpcs.org/essre/2008/Worms/images/pHsca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066930"/>
            <a:ext cx="4286280" cy="4381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 Indicators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3214710"/>
          </a:xfrm>
        </p:spPr>
        <p:txBody>
          <a:bodyPr/>
          <a:lstStyle/>
          <a:p>
            <a:pPr>
              <a:buNone/>
            </a:pPr>
            <a:r>
              <a:rPr lang="en-AU" sz="2400" dirty="0" smtClean="0"/>
              <a:t>Some specific examples: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Litmus  			</a:t>
            </a:r>
            <a:r>
              <a:rPr lang="en-A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5		8</a:t>
            </a:r>
            <a:r>
              <a:rPr lang="en-A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blue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Phenolphthalein		</a:t>
            </a:r>
            <a:r>
              <a:rPr lang="en-AU" sz="2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colourless</a:t>
            </a: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8.3     10</a:t>
            </a:r>
            <a:r>
              <a:rPr lang="en-A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red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Methyl orange		</a:t>
            </a:r>
            <a:r>
              <a:rPr lang="en-A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red</a:t>
            </a: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3.1		4.4</a:t>
            </a:r>
            <a:r>
              <a:rPr lang="en-AU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yellow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Bromothymol</a:t>
            </a: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blue		</a:t>
            </a:r>
            <a:r>
              <a:rPr lang="en-AU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yellow</a:t>
            </a:r>
            <a:r>
              <a:rPr lang="en-A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6	7.6</a:t>
            </a:r>
            <a:r>
              <a:rPr lang="en-A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blue</a:t>
            </a:r>
            <a:endParaRPr lang="en-A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en-A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A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Note: colour changes within these ranges are gradual</a:t>
            </a:r>
            <a:endParaRPr lang="en-US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texaseducator.com/family/jbouyer/lessons/Science/askew/mycourses/litm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786322"/>
            <a:ext cx="2571746" cy="1854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pH problem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285992"/>
          <a:ext cx="8229600" cy="195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Colour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en-A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Litmus  		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Blue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en-A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Phenolphthalein	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Colourless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en-A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Methyl orange	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Yellow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en-A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Bromothymol</a:t>
                      </a:r>
                      <a:r>
                        <a:rPr lang="en-A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Wingdings" pitchFamily="2" charset="2"/>
                        </a:rPr>
                        <a:t> blue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Blue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4714884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An unknown solution produces the colours above. What is the pH range of this solution?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550070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8-8.3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631</TotalTime>
  <Words>880</Words>
  <Application>Microsoft Office PowerPoint</Application>
  <PresentationFormat>On-screen Show (4:3)</PresentationFormat>
  <Paragraphs>170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The Acidic Environment</vt:lpstr>
      <vt:lpstr>  ACIDS AND BASES</vt:lpstr>
      <vt:lpstr>ACIDS AND BASES</vt:lpstr>
      <vt:lpstr>ACIDS AND BASES</vt:lpstr>
      <vt:lpstr>ACIDS AND BASES</vt:lpstr>
      <vt:lpstr>pH Indicators</vt:lpstr>
      <vt:lpstr>pH of some common substances</vt:lpstr>
      <vt:lpstr>pH Indicators</vt:lpstr>
      <vt:lpstr>A pH problem</vt:lpstr>
      <vt:lpstr>Uses of Indicators</vt:lpstr>
      <vt:lpstr>Uses of Indicators</vt:lpstr>
      <vt:lpstr>Non-metal Oxides</vt:lpstr>
      <vt:lpstr>Acidic Non-metal Oxides</vt:lpstr>
      <vt:lpstr>Oxide Trends in the Periodic Table</vt:lpstr>
      <vt:lpstr>Oxides on the left side of the PT</vt:lpstr>
      <vt:lpstr>Oxides on the right side of the PT</vt:lpstr>
      <vt:lpstr>Sulfur trioxide forms an acid</vt:lpstr>
      <vt:lpstr>Industrial Pollution Research</vt:lpstr>
    </vt:vector>
  </TitlesOfParts>
  <Company>AIS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Acidic Environment</dc:title>
  <dc:creator>Anti-Virus Installation</dc:creator>
  <cp:lastModifiedBy>Anti-Virus Installation</cp:lastModifiedBy>
  <cp:revision>45</cp:revision>
  <dcterms:created xsi:type="dcterms:W3CDTF">2010-01-25T07:51:54Z</dcterms:created>
  <dcterms:modified xsi:type="dcterms:W3CDTF">2010-01-29T08:25:15Z</dcterms:modified>
</cp:coreProperties>
</file>