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70" r:id="rId11"/>
    <p:sldId id="265" r:id="rId12"/>
    <p:sldId id="267" r:id="rId13"/>
    <p:sldId id="268" r:id="rId14"/>
    <p:sldId id="279" r:id="rId15"/>
    <p:sldId id="269" r:id="rId16"/>
    <p:sldId id="277" r:id="rId17"/>
    <p:sldId id="271" r:id="rId18"/>
    <p:sldId id="272" r:id="rId19"/>
    <p:sldId id="280" r:id="rId20"/>
    <p:sldId id="273" r:id="rId21"/>
    <p:sldId id="274" r:id="rId22"/>
    <p:sldId id="275" r:id="rId23"/>
    <p:sldId id="276" r:id="rId24"/>
    <p:sldId id="278" r:id="rId25"/>
    <p:sldId id="281" r:id="rId26"/>
    <p:sldId id="282" r:id="rId2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021E01-C507-4C8D-B9B6-D8BC1BD9F95B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</dgm:pt>
    <dgm:pt modelId="{1FC7FFF2-988E-473F-BB43-F0FD37171BE4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A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Natural waters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A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are filtered</a:t>
          </a:r>
          <a:endParaRPr kumimoji="0" lang="en-US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endParaRPr>
        </a:p>
      </dgm:t>
    </dgm:pt>
    <dgm:pt modelId="{2CB68A00-55AA-4140-86AD-01A3638AEFD6}" type="parTrans" cxnId="{1BD17E4D-8578-49D5-AE4C-2412FB16E1B4}">
      <dgm:prSet/>
      <dgm:spPr/>
      <dgm:t>
        <a:bodyPr/>
        <a:lstStyle/>
        <a:p>
          <a:endParaRPr lang="en-US"/>
        </a:p>
      </dgm:t>
    </dgm:pt>
    <dgm:pt modelId="{DB5F6192-0D73-4E8A-8CA1-AB94B08B842D}" type="sibTrans" cxnId="{1BD17E4D-8578-49D5-AE4C-2412FB16E1B4}">
      <dgm:prSet/>
      <dgm:spPr/>
      <dgm:t>
        <a:bodyPr/>
        <a:lstStyle/>
        <a:p>
          <a:endParaRPr lang="en-US"/>
        </a:p>
      </dgm:t>
    </dgm:pt>
    <dgm:pt modelId="{AC86AC2C-837E-4633-BB3A-2462E64FCF3D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A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Suspended solids 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A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in water too fine to be filtered</a:t>
          </a:r>
          <a:endParaRPr kumimoji="0" lang="en-US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endParaRPr>
        </a:p>
      </dgm:t>
    </dgm:pt>
    <dgm:pt modelId="{651E4908-933C-418B-9F6B-14FE72619A42}" type="parTrans" cxnId="{6E3A69F8-2E0B-40D8-8C3E-C7F72D22D01F}">
      <dgm:prSet/>
      <dgm:spPr/>
      <dgm:t>
        <a:bodyPr/>
        <a:lstStyle/>
        <a:p>
          <a:endParaRPr lang="en-US"/>
        </a:p>
      </dgm:t>
    </dgm:pt>
    <dgm:pt modelId="{F78F4EBF-B8AB-4F88-A6C7-79DA937C264B}" type="sibTrans" cxnId="{6E3A69F8-2E0B-40D8-8C3E-C7F72D22D01F}">
      <dgm:prSet/>
      <dgm:spPr/>
      <dgm:t>
        <a:bodyPr/>
        <a:lstStyle/>
        <a:p>
          <a:endParaRPr lang="en-US"/>
        </a:p>
      </dgm:t>
    </dgm:pt>
    <dgm:pt modelId="{6B81B990-01E7-4025-B943-EA577CCBEB82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A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Flocculation: Add alum – </a:t>
          </a:r>
          <a:r>
            <a:rPr kumimoji="0" lang="en-AU" b="1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KAl</a:t>
          </a:r>
          <a:r>
            <a:rPr kumimoji="0" lang="en-A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(SO</a:t>
          </a:r>
          <a:r>
            <a:rPr kumimoji="0" lang="en-AU" b="1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4</a:t>
          </a:r>
          <a:r>
            <a:rPr kumimoji="0" lang="en-A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)</a:t>
          </a:r>
          <a:r>
            <a:rPr kumimoji="0" lang="en-AU" b="1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2  </a:t>
          </a:r>
          <a:r>
            <a:rPr kumimoji="0" lang="en-A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or other </a:t>
          </a:r>
          <a:r>
            <a:rPr kumimoji="0" lang="en-AU" b="1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flocculant</a:t>
          </a:r>
          <a:endParaRPr kumimoji="0" lang="en-US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endParaRPr>
        </a:p>
      </dgm:t>
    </dgm:pt>
    <dgm:pt modelId="{23C258FE-B4A8-46C4-BF69-22D9A46BE8D9}" type="parTrans" cxnId="{B8F1CEA5-EBB3-48C0-98ED-C67A81944FA2}">
      <dgm:prSet/>
      <dgm:spPr/>
      <dgm:t>
        <a:bodyPr/>
        <a:lstStyle/>
        <a:p>
          <a:endParaRPr lang="en-US"/>
        </a:p>
      </dgm:t>
    </dgm:pt>
    <dgm:pt modelId="{45C350E9-05FA-4EA1-90C0-36A8DD955064}" type="sibTrans" cxnId="{B8F1CEA5-EBB3-48C0-98ED-C67A81944FA2}">
      <dgm:prSet/>
      <dgm:spPr/>
      <dgm:t>
        <a:bodyPr/>
        <a:lstStyle/>
        <a:p>
          <a:endParaRPr lang="en-US"/>
        </a:p>
      </dgm:t>
    </dgm:pt>
    <dgm:pt modelId="{65902057-388D-4D4E-B516-62BAED134921}" type="asst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A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Settling: Fine particles settle and are removed 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A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by flocculation</a:t>
          </a:r>
          <a:endParaRPr kumimoji="0" lang="en-US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endParaRPr>
        </a:p>
      </dgm:t>
    </dgm:pt>
    <dgm:pt modelId="{60F18B42-7304-46C0-8A64-8DF9BF09AA71}" type="parTrans" cxnId="{E17B1EF8-C70A-4553-88CE-7C86BF2DF160}">
      <dgm:prSet/>
      <dgm:spPr/>
      <dgm:t>
        <a:bodyPr/>
        <a:lstStyle/>
        <a:p>
          <a:endParaRPr lang="en-US"/>
        </a:p>
      </dgm:t>
    </dgm:pt>
    <dgm:pt modelId="{D317EC5D-4AC7-4333-8122-9DA8E2A4E526}" type="sibTrans" cxnId="{E17B1EF8-C70A-4553-88CE-7C86BF2DF160}">
      <dgm:prSet/>
      <dgm:spPr/>
      <dgm:t>
        <a:bodyPr/>
        <a:lstStyle/>
        <a:p>
          <a:endParaRPr lang="en-US"/>
        </a:p>
      </dgm:t>
    </dgm:pt>
    <dgm:pt modelId="{1CF776E4-A54F-42C5-84EF-D3E3105FC918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A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Disinfection: Bacterial treatment  of water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A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with chlorine gas or ozone</a:t>
          </a:r>
          <a:endParaRPr kumimoji="0" lang="en-US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endParaRPr>
        </a:p>
      </dgm:t>
    </dgm:pt>
    <dgm:pt modelId="{2CDB0A46-C225-4342-86CD-DD39592539BC}" type="parTrans" cxnId="{330961A3-EC8C-4618-AA72-35C58E13FBE4}">
      <dgm:prSet/>
      <dgm:spPr/>
      <dgm:t>
        <a:bodyPr/>
        <a:lstStyle/>
        <a:p>
          <a:endParaRPr lang="en-US"/>
        </a:p>
      </dgm:t>
    </dgm:pt>
    <dgm:pt modelId="{F8C68C8F-2328-44BF-A63E-08C0EE0FCAD9}" type="sibTrans" cxnId="{330961A3-EC8C-4618-AA72-35C58E13FBE4}">
      <dgm:prSet/>
      <dgm:spPr/>
      <dgm:t>
        <a:bodyPr/>
        <a:lstStyle/>
        <a:p>
          <a:endParaRPr lang="en-US"/>
        </a:p>
      </dgm:t>
    </dgm:pt>
    <dgm:pt modelId="{48FF8959-6260-4F4B-9552-AD18851C5466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A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Fluoride may be added 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A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before pumping to households</a:t>
          </a:r>
          <a:endParaRPr kumimoji="0" lang="en-US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endParaRPr>
        </a:p>
      </dgm:t>
    </dgm:pt>
    <dgm:pt modelId="{915C7588-FAA5-4140-BB09-F0FB36D2A04D}" type="parTrans" cxnId="{A1788F3F-54EC-4346-8649-186FC7F5021B}">
      <dgm:prSet/>
      <dgm:spPr/>
      <dgm:t>
        <a:bodyPr/>
        <a:lstStyle/>
        <a:p>
          <a:endParaRPr lang="en-US"/>
        </a:p>
      </dgm:t>
    </dgm:pt>
    <dgm:pt modelId="{1FA3CFAF-B090-4404-B708-D5C3D12FDC82}" type="sibTrans" cxnId="{A1788F3F-54EC-4346-8649-186FC7F5021B}">
      <dgm:prSet/>
      <dgm:spPr/>
      <dgm:t>
        <a:bodyPr/>
        <a:lstStyle/>
        <a:p>
          <a:endParaRPr lang="en-US"/>
        </a:p>
      </dgm:t>
    </dgm:pt>
    <dgm:pt modelId="{6B73F03D-5ACF-49BA-9D5F-550AA49C0CC4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A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Large solids 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A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and 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A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organic matter removed</a:t>
          </a:r>
          <a:endParaRPr kumimoji="0" lang="en-US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endParaRPr>
        </a:p>
      </dgm:t>
    </dgm:pt>
    <dgm:pt modelId="{A6F14DEA-C4C1-4215-AFDE-13EF190A57B2}" type="parTrans" cxnId="{797A5FFA-B868-44EA-A3B5-252B736539D1}">
      <dgm:prSet/>
      <dgm:spPr/>
      <dgm:t>
        <a:bodyPr/>
        <a:lstStyle/>
        <a:p>
          <a:endParaRPr lang="en-US"/>
        </a:p>
      </dgm:t>
    </dgm:pt>
    <dgm:pt modelId="{26D02E21-D451-46DE-9574-43E96DED9C6E}" type="sibTrans" cxnId="{797A5FFA-B868-44EA-A3B5-252B736539D1}">
      <dgm:prSet/>
      <dgm:spPr/>
      <dgm:t>
        <a:bodyPr/>
        <a:lstStyle/>
        <a:p>
          <a:endParaRPr lang="en-US"/>
        </a:p>
      </dgm:t>
    </dgm:pt>
    <dgm:pt modelId="{A4A38C60-6F36-4011-8FE8-DD3D868B707F}" type="asst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Flocculated particles settle out to the bottom of the tank as sludge</a:t>
          </a:r>
        </a:p>
      </dgm:t>
    </dgm:pt>
    <dgm:pt modelId="{D31A0153-43E9-436C-AA18-50C90D945CDE}" type="parTrans" cxnId="{66BC30FA-94FF-4FC9-9C98-AC1E9A504816}">
      <dgm:prSet/>
      <dgm:spPr/>
      <dgm:t>
        <a:bodyPr/>
        <a:lstStyle/>
        <a:p>
          <a:endParaRPr lang="en-US"/>
        </a:p>
      </dgm:t>
    </dgm:pt>
    <dgm:pt modelId="{7DBF6FD9-FE54-442B-99BF-D213D6F3EC71}" type="sibTrans" cxnId="{66BC30FA-94FF-4FC9-9C98-AC1E9A504816}">
      <dgm:prSet/>
      <dgm:spPr/>
      <dgm:t>
        <a:bodyPr/>
        <a:lstStyle/>
        <a:p>
          <a:endParaRPr lang="en-US"/>
        </a:p>
      </dgm:t>
    </dgm:pt>
    <dgm:pt modelId="{E6E4A6ED-B3EB-4C90-A6C8-D1C164875233}" type="pres">
      <dgm:prSet presAssocID="{F8021E01-C507-4C8D-B9B6-D8BC1BD9F95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1AFDE251-9DEC-46B5-9381-38586173E42C}" type="pres">
      <dgm:prSet presAssocID="{1FC7FFF2-988E-473F-BB43-F0FD37171BE4}" presName="root1" presStyleCnt="0"/>
      <dgm:spPr/>
    </dgm:pt>
    <dgm:pt modelId="{3F43F725-5600-40FD-862F-A58A92A3545F}" type="pres">
      <dgm:prSet presAssocID="{1FC7FFF2-988E-473F-BB43-F0FD37171BE4}" presName="LevelOneTextNode" presStyleLbl="node0" presStyleIdx="0" presStyleCnt="1">
        <dgm:presLayoutVars>
          <dgm:chPref val="3"/>
        </dgm:presLayoutVars>
      </dgm:prSet>
      <dgm:spPr/>
    </dgm:pt>
    <dgm:pt modelId="{D9706315-917D-4D7D-8A76-E939D4339E17}" type="pres">
      <dgm:prSet presAssocID="{1FC7FFF2-988E-473F-BB43-F0FD37171BE4}" presName="level2hierChild" presStyleCnt="0"/>
      <dgm:spPr/>
    </dgm:pt>
    <dgm:pt modelId="{888B774A-C508-4125-875C-E8CA8872CFE1}" type="pres">
      <dgm:prSet presAssocID="{651E4908-933C-418B-9F6B-14FE72619A42}" presName="conn2-1" presStyleLbl="parChTrans1D2" presStyleIdx="0" presStyleCnt="2"/>
      <dgm:spPr/>
    </dgm:pt>
    <dgm:pt modelId="{82F036D5-5545-4112-9AAA-7C1C97BA2882}" type="pres">
      <dgm:prSet presAssocID="{651E4908-933C-418B-9F6B-14FE72619A42}" presName="connTx" presStyleLbl="parChTrans1D2" presStyleIdx="0" presStyleCnt="2"/>
      <dgm:spPr/>
    </dgm:pt>
    <dgm:pt modelId="{F55EB6A6-2136-46BC-886B-6DC1D45F51B3}" type="pres">
      <dgm:prSet presAssocID="{AC86AC2C-837E-4633-BB3A-2462E64FCF3D}" presName="root2" presStyleCnt="0"/>
      <dgm:spPr/>
    </dgm:pt>
    <dgm:pt modelId="{98586ED5-931B-437D-8DB2-1052F8F546D7}" type="pres">
      <dgm:prSet presAssocID="{AC86AC2C-837E-4633-BB3A-2462E64FCF3D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535DC45-ADBA-44B4-9F47-3811C6902C31}" type="pres">
      <dgm:prSet presAssocID="{AC86AC2C-837E-4633-BB3A-2462E64FCF3D}" presName="level3hierChild" presStyleCnt="0"/>
      <dgm:spPr/>
    </dgm:pt>
    <dgm:pt modelId="{871879B3-CAEB-49DF-B0EA-42567041D1EA}" type="pres">
      <dgm:prSet presAssocID="{23C258FE-B4A8-46C4-BF69-22D9A46BE8D9}" presName="conn2-1" presStyleLbl="parChTrans1D3" presStyleIdx="0" presStyleCnt="1"/>
      <dgm:spPr/>
    </dgm:pt>
    <dgm:pt modelId="{B3A4DCEC-CBF4-4D1B-AA0F-331704FD25A3}" type="pres">
      <dgm:prSet presAssocID="{23C258FE-B4A8-46C4-BF69-22D9A46BE8D9}" presName="connTx" presStyleLbl="parChTrans1D3" presStyleIdx="0" presStyleCnt="1"/>
      <dgm:spPr/>
    </dgm:pt>
    <dgm:pt modelId="{6C3E0260-6650-438F-B03E-17C10D1FF4AB}" type="pres">
      <dgm:prSet presAssocID="{6B81B990-01E7-4025-B943-EA577CCBEB82}" presName="root2" presStyleCnt="0"/>
      <dgm:spPr/>
    </dgm:pt>
    <dgm:pt modelId="{23DBAE4F-8230-4AB8-971A-ABA27C678D28}" type="pres">
      <dgm:prSet presAssocID="{6B81B990-01E7-4025-B943-EA577CCBEB82}" presName="LevelTwoTextNode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DE8FCB5-28CE-4A4E-BC43-564080C4D1F4}" type="pres">
      <dgm:prSet presAssocID="{6B81B990-01E7-4025-B943-EA577CCBEB82}" presName="level3hierChild" presStyleCnt="0"/>
      <dgm:spPr/>
    </dgm:pt>
    <dgm:pt modelId="{C485512E-9128-4562-84EF-E834A3E934D6}" type="pres">
      <dgm:prSet presAssocID="{60F18B42-7304-46C0-8A64-8DF9BF09AA71}" presName="conn2-1" presStyleLbl="parChTrans1D4" presStyleIdx="0" presStyleCnt="4"/>
      <dgm:spPr/>
    </dgm:pt>
    <dgm:pt modelId="{1E6A2802-6A2E-4EF5-B78A-E0B80C38407F}" type="pres">
      <dgm:prSet presAssocID="{60F18B42-7304-46C0-8A64-8DF9BF09AA71}" presName="connTx" presStyleLbl="parChTrans1D4" presStyleIdx="0" presStyleCnt="4"/>
      <dgm:spPr/>
    </dgm:pt>
    <dgm:pt modelId="{566678C7-ACF2-4FD7-BD93-ED3944991BA9}" type="pres">
      <dgm:prSet presAssocID="{65902057-388D-4D4E-B516-62BAED134921}" presName="root2" presStyleCnt="0"/>
      <dgm:spPr/>
    </dgm:pt>
    <dgm:pt modelId="{4480DDFF-18DC-4067-9F1C-E5B895159DD0}" type="pres">
      <dgm:prSet presAssocID="{65902057-388D-4D4E-B516-62BAED134921}" presName="LevelTwoTextNode" presStyleLbl="asst3" presStyleIdx="0" presStyleCnt="2">
        <dgm:presLayoutVars>
          <dgm:chPref val="3"/>
        </dgm:presLayoutVars>
      </dgm:prSet>
      <dgm:spPr/>
    </dgm:pt>
    <dgm:pt modelId="{BF6C6E7B-9058-414E-AF4D-53FA2BB57F3F}" type="pres">
      <dgm:prSet presAssocID="{65902057-388D-4D4E-B516-62BAED134921}" presName="level3hierChild" presStyleCnt="0"/>
      <dgm:spPr/>
    </dgm:pt>
    <dgm:pt modelId="{C154E88D-E31D-480B-B103-7E1F2804D07A}" type="pres">
      <dgm:prSet presAssocID="{D31A0153-43E9-436C-AA18-50C90D945CDE}" presName="conn2-1" presStyleLbl="parChTrans1D4" presStyleIdx="1" presStyleCnt="4"/>
      <dgm:spPr/>
    </dgm:pt>
    <dgm:pt modelId="{620E787F-D3E1-4A66-A3F6-F7A74A9C843F}" type="pres">
      <dgm:prSet presAssocID="{D31A0153-43E9-436C-AA18-50C90D945CDE}" presName="connTx" presStyleLbl="parChTrans1D4" presStyleIdx="1" presStyleCnt="4"/>
      <dgm:spPr/>
    </dgm:pt>
    <dgm:pt modelId="{1340BCCA-51E9-499E-B74B-3015D3F94A8A}" type="pres">
      <dgm:prSet presAssocID="{A4A38C60-6F36-4011-8FE8-DD3D868B707F}" presName="root2" presStyleCnt="0"/>
      <dgm:spPr/>
    </dgm:pt>
    <dgm:pt modelId="{4CC19D47-E909-4C07-9A8B-8BEFFFAB1A1A}" type="pres">
      <dgm:prSet presAssocID="{A4A38C60-6F36-4011-8FE8-DD3D868B707F}" presName="LevelTwoTextNode" presStyleLbl="asst3" presStyleIdx="1" presStyleCnt="2" custLinFactNeighborX="-151" custLinFactNeighborY="-2836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D31760C-655B-4ED8-B338-0BFF0C1530E5}" type="pres">
      <dgm:prSet presAssocID="{A4A38C60-6F36-4011-8FE8-DD3D868B707F}" presName="level3hierChild" presStyleCnt="0"/>
      <dgm:spPr/>
    </dgm:pt>
    <dgm:pt modelId="{37C192F5-F0A8-44BF-AADE-A269A3A3482B}" type="pres">
      <dgm:prSet presAssocID="{2CDB0A46-C225-4342-86CD-DD39592539BC}" presName="conn2-1" presStyleLbl="parChTrans1D4" presStyleIdx="2" presStyleCnt="4"/>
      <dgm:spPr/>
    </dgm:pt>
    <dgm:pt modelId="{335E1F6F-ACA1-45A8-A127-0488ECC2F3F0}" type="pres">
      <dgm:prSet presAssocID="{2CDB0A46-C225-4342-86CD-DD39592539BC}" presName="connTx" presStyleLbl="parChTrans1D4" presStyleIdx="2" presStyleCnt="4"/>
      <dgm:spPr/>
    </dgm:pt>
    <dgm:pt modelId="{1E375FC4-A593-45A6-8B43-76DDC6BEB9D9}" type="pres">
      <dgm:prSet presAssocID="{1CF776E4-A54F-42C5-84EF-D3E3105FC918}" presName="root2" presStyleCnt="0"/>
      <dgm:spPr/>
    </dgm:pt>
    <dgm:pt modelId="{EB5C909D-C500-4080-8DCB-D489DDF3AA6C}" type="pres">
      <dgm:prSet presAssocID="{1CF776E4-A54F-42C5-84EF-D3E3105FC918}" presName="LevelTwoTextNode" presStyleLbl="node4" presStyleIdx="0" presStyleCnt="2" custLinFactNeighborX="-958" custLinFactNeighborY="1580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443B9FC-2740-4952-BC8C-520CB4D115F3}" type="pres">
      <dgm:prSet presAssocID="{1CF776E4-A54F-42C5-84EF-D3E3105FC918}" presName="level3hierChild" presStyleCnt="0"/>
      <dgm:spPr/>
    </dgm:pt>
    <dgm:pt modelId="{FC998CAF-999B-46BA-8DA5-DA30CF7A79AD}" type="pres">
      <dgm:prSet presAssocID="{915C7588-FAA5-4140-BB09-F0FB36D2A04D}" presName="conn2-1" presStyleLbl="parChTrans1D4" presStyleIdx="3" presStyleCnt="4"/>
      <dgm:spPr/>
    </dgm:pt>
    <dgm:pt modelId="{53E9B8F3-EE8D-47C9-8A1D-CAA8B3CBC12B}" type="pres">
      <dgm:prSet presAssocID="{915C7588-FAA5-4140-BB09-F0FB36D2A04D}" presName="connTx" presStyleLbl="parChTrans1D4" presStyleIdx="3" presStyleCnt="4"/>
      <dgm:spPr/>
    </dgm:pt>
    <dgm:pt modelId="{D5FB2BA5-6D4B-47F9-BDEE-64F7E15F2AEB}" type="pres">
      <dgm:prSet presAssocID="{48FF8959-6260-4F4B-9552-AD18851C5466}" presName="root2" presStyleCnt="0"/>
      <dgm:spPr/>
    </dgm:pt>
    <dgm:pt modelId="{4D3C4D11-5D4B-48FD-B643-C562A6B0CCBC}" type="pres">
      <dgm:prSet presAssocID="{48FF8959-6260-4F4B-9552-AD18851C5466}" presName="LevelTwoTextNode" presStyleLbl="node4" presStyleIdx="1" presStyleCnt="2" custLinFactNeighborX="-151" custLinFactNeighborY="40297">
        <dgm:presLayoutVars>
          <dgm:chPref val="3"/>
        </dgm:presLayoutVars>
      </dgm:prSet>
      <dgm:spPr/>
    </dgm:pt>
    <dgm:pt modelId="{ED0B2444-C8F1-472D-971F-A5A1EF9CDD18}" type="pres">
      <dgm:prSet presAssocID="{48FF8959-6260-4F4B-9552-AD18851C5466}" presName="level3hierChild" presStyleCnt="0"/>
      <dgm:spPr/>
    </dgm:pt>
    <dgm:pt modelId="{253D4264-FDD1-4D03-AD5B-334A9323D0BE}" type="pres">
      <dgm:prSet presAssocID="{A6F14DEA-C4C1-4215-AFDE-13EF190A57B2}" presName="conn2-1" presStyleLbl="parChTrans1D2" presStyleIdx="1" presStyleCnt="2"/>
      <dgm:spPr/>
    </dgm:pt>
    <dgm:pt modelId="{CE1CCF85-90E3-40CD-A128-CDB36F8A3AFE}" type="pres">
      <dgm:prSet presAssocID="{A6F14DEA-C4C1-4215-AFDE-13EF190A57B2}" presName="connTx" presStyleLbl="parChTrans1D2" presStyleIdx="1" presStyleCnt="2"/>
      <dgm:spPr/>
    </dgm:pt>
    <dgm:pt modelId="{4CEDCF9C-F155-4C91-A76A-EC280188F9B4}" type="pres">
      <dgm:prSet presAssocID="{6B73F03D-5ACF-49BA-9D5F-550AA49C0CC4}" presName="root2" presStyleCnt="0"/>
      <dgm:spPr/>
    </dgm:pt>
    <dgm:pt modelId="{5A490AE7-E7F9-4348-91F3-4790DB45CEE2}" type="pres">
      <dgm:prSet presAssocID="{6B73F03D-5ACF-49BA-9D5F-550AA49C0CC4}" presName="LevelTwoTextNode" presStyleLbl="node2" presStyleIdx="1" presStyleCnt="2">
        <dgm:presLayoutVars>
          <dgm:chPref val="3"/>
        </dgm:presLayoutVars>
      </dgm:prSet>
      <dgm:spPr/>
    </dgm:pt>
    <dgm:pt modelId="{3032E2E5-EF26-4D65-83AB-E55DDC9975C4}" type="pres">
      <dgm:prSet presAssocID="{6B73F03D-5ACF-49BA-9D5F-550AA49C0CC4}" presName="level3hierChild" presStyleCnt="0"/>
      <dgm:spPr/>
    </dgm:pt>
  </dgm:ptLst>
  <dgm:cxnLst>
    <dgm:cxn modelId="{AAAF491E-F081-4D85-B9B4-F4390BFDC39A}" type="presOf" srcId="{915C7588-FAA5-4140-BB09-F0FB36D2A04D}" destId="{53E9B8F3-EE8D-47C9-8A1D-CAA8B3CBC12B}" srcOrd="1" destOrd="0" presId="urn:microsoft.com/office/officeart/2005/8/layout/hierarchy2"/>
    <dgm:cxn modelId="{330961A3-EC8C-4618-AA72-35C58E13FBE4}" srcId="{6B81B990-01E7-4025-B943-EA577CCBEB82}" destId="{1CF776E4-A54F-42C5-84EF-D3E3105FC918}" srcOrd="1" destOrd="0" parTransId="{2CDB0A46-C225-4342-86CD-DD39592539BC}" sibTransId="{F8C68C8F-2328-44BF-A63E-08C0EE0FCAD9}"/>
    <dgm:cxn modelId="{94FC254F-4175-4E43-8C57-DA78C51023B6}" type="presOf" srcId="{6B73F03D-5ACF-49BA-9D5F-550AA49C0CC4}" destId="{5A490AE7-E7F9-4348-91F3-4790DB45CEE2}" srcOrd="0" destOrd="0" presId="urn:microsoft.com/office/officeart/2005/8/layout/hierarchy2"/>
    <dgm:cxn modelId="{361740C1-8DB7-4868-8AE0-8EFB0B2CFAD6}" type="presOf" srcId="{6B81B990-01E7-4025-B943-EA577CCBEB82}" destId="{23DBAE4F-8230-4AB8-971A-ABA27C678D28}" srcOrd="0" destOrd="0" presId="urn:microsoft.com/office/officeart/2005/8/layout/hierarchy2"/>
    <dgm:cxn modelId="{DA370AD5-79F8-4576-8B27-47592DD26B41}" type="presOf" srcId="{1CF776E4-A54F-42C5-84EF-D3E3105FC918}" destId="{EB5C909D-C500-4080-8DCB-D489DDF3AA6C}" srcOrd="0" destOrd="0" presId="urn:microsoft.com/office/officeart/2005/8/layout/hierarchy2"/>
    <dgm:cxn modelId="{95B08B2B-3D4F-4B1A-9E1B-00F9DBAF550B}" type="presOf" srcId="{65902057-388D-4D4E-B516-62BAED134921}" destId="{4480DDFF-18DC-4067-9F1C-E5B895159DD0}" srcOrd="0" destOrd="0" presId="urn:microsoft.com/office/officeart/2005/8/layout/hierarchy2"/>
    <dgm:cxn modelId="{DE7AB479-7A6E-4FD6-878B-17A58A2D467F}" type="presOf" srcId="{A6F14DEA-C4C1-4215-AFDE-13EF190A57B2}" destId="{CE1CCF85-90E3-40CD-A128-CDB36F8A3AFE}" srcOrd="1" destOrd="0" presId="urn:microsoft.com/office/officeart/2005/8/layout/hierarchy2"/>
    <dgm:cxn modelId="{797A5FFA-B868-44EA-A3B5-252B736539D1}" srcId="{1FC7FFF2-988E-473F-BB43-F0FD37171BE4}" destId="{6B73F03D-5ACF-49BA-9D5F-550AA49C0CC4}" srcOrd="1" destOrd="0" parTransId="{A6F14DEA-C4C1-4215-AFDE-13EF190A57B2}" sibTransId="{26D02E21-D451-46DE-9574-43E96DED9C6E}"/>
    <dgm:cxn modelId="{388CF28D-B491-4C6C-8D7A-EBE40B5333C8}" type="presOf" srcId="{F8021E01-C507-4C8D-B9B6-D8BC1BD9F95B}" destId="{E6E4A6ED-B3EB-4C90-A6C8-D1C164875233}" srcOrd="0" destOrd="0" presId="urn:microsoft.com/office/officeart/2005/8/layout/hierarchy2"/>
    <dgm:cxn modelId="{57ED83DC-F6DF-42C8-B53A-F07BBDB61195}" type="presOf" srcId="{D31A0153-43E9-436C-AA18-50C90D945CDE}" destId="{C154E88D-E31D-480B-B103-7E1F2804D07A}" srcOrd="0" destOrd="0" presId="urn:microsoft.com/office/officeart/2005/8/layout/hierarchy2"/>
    <dgm:cxn modelId="{1BD17E4D-8578-49D5-AE4C-2412FB16E1B4}" srcId="{F8021E01-C507-4C8D-B9B6-D8BC1BD9F95B}" destId="{1FC7FFF2-988E-473F-BB43-F0FD37171BE4}" srcOrd="0" destOrd="0" parTransId="{2CB68A00-55AA-4140-86AD-01A3638AEFD6}" sibTransId="{DB5F6192-0D73-4E8A-8CA1-AB94B08B842D}"/>
    <dgm:cxn modelId="{14FE4703-50D2-4BC1-B969-95817E63C6EA}" type="presOf" srcId="{23C258FE-B4A8-46C4-BF69-22D9A46BE8D9}" destId="{B3A4DCEC-CBF4-4D1B-AA0F-331704FD25A3}" srcOrd="1" destOrd="0" presId="urn:microsoft.com/office/officeart/2005/8/layout/hierarchy2"/>
    <dgm:cxn modelId="{4D2E4E62-C81B-45A7-B547-D2E63F2AE15A}" type="presOf" srcId="{1FC7FFF2-988E-473F-BB43-F0FD37171BE4}" destId="{3F43F725-5600-40FD-862F-A58A92A3545F}" srcOrd="0" destOrd="0" presId="urn:microsoft.com/office/officeart/2005/8/layout/hierarchy2"/>
    <dgm:cxn modelId="{2861BA3F-5A5E-4F36-AAA2-48DF22F78F04}" type="presOf" srcId="{915C7588-FAA5-4140-BB09-F0FB36D2A04D}" destId="{FC998CAF-999B-46BA-8DA5-DA30CF7A79AD}" srcOrd="0" destOrd="0" presId="urn:microsoft.com/office/officeart/2005/8/layout/hierarchy2"/>
    <dgm:cxn modelId="{CBFEA746-9E1E-4084-8C67-7804DD1DB9BF}" type="presOf" srcId="{D31A0153-43E9-436C-AA18-50C90D945CDE}" destId="{620E787F-D3E1-4A66-A3F6-F7A74A9C843F}" srcOrd="1" destOrd="0" presId="urn:microsoft.com/office/officeart/2005/8/layout/hierarchy2"/>
    <dgm:cxn modelId="{F16130D9-87E9-4B6A-89EF-E54B99B9F9AA}" type="presOf" srcId="{2CDB0A46-C225-4342-86CD-DD39592539BC}" destId="{37C192F5-F0A8-44BF-AADE-A269A3A3482B}" srcOrd="0" destOrd="0" presId="urn:microsoft.com/office/officeart/2005/8/layout/hierarchy2"/>
    <dgm:cxn modelId="{2E032C15-7DF5-4314-8F89-5598B2471FE4}" type="presOf" srcId="{48FF8959-6260-4F4B-9552-AD18851C5466}" destId="{4D3C4D11-5D4B-48FD-B643-C562A6B0CCBC}" srcOrd="0" destOrd="0" presId="urn:microsoft.com/office/officeart/2005/8/layout/hierarchy2"/>
    <dgm:cxn modelId="{66BC30FA-94FF-4FC9-9C98-AC1E9A504816}" srcId="{65902057-388D-4D4E-B516-62BAED134921}" destId="{A4A38C60-6F36-4011-8FE8-DD3D868B707F}" srcOrd="0" destOrd="0" parTransId="{D31A0153-43E9-436C-AA18-50C90D945CDE}" sibTransId="{7DBF6FD9-FE54-442B-99BF-D213D6F3EC71}"/>
    <dgm:cxn modelId="{B2FDD7CE-5C14-4B1A-B8E1-126F34FED38F}" type="presOf" srcId="{A6F14DEA-C4C1-4215-AFDE-13EF190A57B2}" destId="{253D4264-FDD1-4D03-AD5B-334A9323D0BE}" srcOrd="0" destOrd="0" presId="urn:microsoft.com/office/officeart/2005/8/layout/hierarchy2"/>
    <dgm:cxn modelId="{6E3A69F8-2E0B-40D8-8C3E-C7F72D22D01F}" srcId="{1FC7FFF2-988E-473F-BB43-F0FD37171BE4}" destId="{AC86AC2C-837E-4633-BB3A-2462E64FCF3D}" srcOrd="0" destOrd="0" parTransId="{651E4908-933C-418B-9F6B-14FE72619A42}" sibTransId="{F78F4EBF-B8AB-4F88-A6C7-79DA937C264B}"/>
    <dgm:cxn modelId="{90D843D9-BFE6-4994-85CE-DED34F76004F}" type="presOf" srcId="{60F18B42-7304-46C0-8A64-8DF9BF09AA71}" destId="{1E6A2802-6A2E-4EF5-B78A-E0B80C38407F}" srcOrd="1" destOrd="0" presId="urn:microsoft.com/office/officeart/2005/8/layout/hierarchy2"/>
    <dgm:cxn modelId="{983A1F32-8581-471E-BD0F-2D8269B96F12}" type="presOf" srcId="{651E4908-933C-418B-9F6B-14FE72619A42}" destId="{82F036D5-5545-4112-9AAA-7C1C97BA2882}" srcOrd="1" destOrd="0" presId="urn:microsoft.com/office/officeart/2005/8/layout/hierarchy2"/>
    <dgm:cxn modelId="{D906F0E3-04F2-48B8-AA0A-3CA55FAF0B11}" type="presOf" srcId="{23C258FE-B4A8-46C4-BF69-22D9A46BE8D9}" destId="{871879B3-CAEB-49DF-B0EA-42567041D1EA}" srcOrd="0" destOrd="0" presId="urn:microsoft.com/office/officeart/2005/8/layout/hierarchy2"/>
    <dgm:cxn modelId="{277B2B7E-E529-4530-A764-981425CE797F}" type="presOf" srcId="{2CDB0A46-C225-4342-86CD-DD39592539BC}" destId="{335E1F6F-ACA1-45A8-A127-0488ECC2F3F0}" srcOrd="1" destOrd="0" presId="urn:microsoft.com/office/officeart/2005/8/layout/hierarchy2"/>
    <dgm:cxn modelId="{E17B1EF8-C70A-4553-88CE-7C86BF2DF160}" srcId="{6B81B990-01E7-4025-B943-EA577CCBEB82}" destId="{65902057-388D-4D4E-B516-62BAED134921}" srcOrd="0" destOrd="0" parTransId="{60F18B42-7304-46C0-8A64-8DF9BF09AA71}" sibTransId="{D317EC5D-4AC7-4333-8122-9DA8E2A4E526}"/>
    <dgm:cxn modelId="{977FE3C1-1A52-4B9D-AEBB-6EA23AF1D3C3}" type="presOf" srcId="{60F18B42-7304-46C0-8A64-8DF9BF09AA71}" destId="{C485512E-9128-4562-84EF-E834A3E934D6}" srcOrd="0" destOrd="0" presId="urn:microsoft.com/office/officeart/2005/8/layout/hierarchy2"/>
    <dgm:cxn modelId="{A78FD700-C385-4A10-AF2D-A6F97A5A7994}" type="presOf" srcId="{A4A38C60-6F36-4011-8FE8-DD3D868B707F}" destId="{4CC19D47-E909-4C07-9A8B-8BEFFFAB1A1A}" srcOrd="0" destOrd="0" presId="urn:microsoft.com/office/officeart/2005/8/layout/hierarchy2"/>
    <dgm:cxn modelId="{D2BDAC63-8E53-4BA4-B4AB-E717DDC98211}" type="presOf" srcId="{AC86AC2C-837E-4633-BB3A-2462E64FCF3D}" destId="{98586ED5-931B-437D-8DB2-1052F8F546D7}" srcOrd="0" destOrd="0" presId="urn:microsoft.com/office/officeart/2005/8/layout/hierarchy2"/>
    <dgm:cxn modelId="{5C3BFFA6-FE3D-4AED-8FB4-A071CB4299AA}" type="presOf" srcId="{651E4908-933C-418B-9F6B-14FE72619A42}" destId="{888B774A-C508-4125-875C-E8CA8872CFE1}" srcOrd="0" destOrd="0" presId="urn:microsoft.com/office/officeart/2005/8/layout/hierarchy2"/>
    <dgm:cxn modelId="{A1788F3F-54EC-4346-8649-186FC7F5021B}" srcId="{1CF776E4-A54F-42C5-84EF-D3E3105FC918}" destId="{48FF8959-6260-4F4B-9552-AD18851C5466}" srcOrd="0" destOrd="0" parTransId="{915C7588-FAA5-4140-BB09-F0FB36D2A04D}" sibTransId="{1FA3CFAF-B090-4404-B708-D5C3D12FDC82}"/>
    <dgm:cxn modelId="{B8F1CEA5-EBB3-48C0-98ED-C67A81944FA2}" srcId="{AC86AC2C-837E-4633-BB3A-2462E64FCF3D}" destId="{6B81B990-01E7-4025-B943-EA577CCBEB82}" srcOrd="0" destOrd="0" parTransId="{23C258FE-B4A8-46C4-BF69-22D9A46BE8D9}" sibTransId="{45C350E9-05FA-4EA1-90C0-36A8DD955064}"/>
    <dgm:cxn modelId="{A8C36788-B099-483F-A46D-18F2CCAF4BB3}" type="presParOf" srcId="{E6E4A6ED-B3EB-4C90-A6C8-D1C164875233}" destId="{1AFDE251-9DEC-46B5-9381-38586173E42C}" srcOrd="0" destOrd="0" presId="urn:microsoft.com/office/officeart/2005/8/layout/hierarchy2"/>
    <dgm:cxn modelId="{6465E421-0576-4928-AAAD-1FCD10346412}" type="presParOf" srcId="{1AFDE251-9DEC-46B5-9381-38586173E42C}" destId="{3F43F725-5600-40FD-862F-A58A92A3545F}" srcOrd="0" destOrd="0" presId="urn:microsoft.com/office/officeart/2005/8/layout/hierarchy2"/>
    <dgm:cxn modelId="{E45FCD97-364C-469C-B223-227A188BF575}" type="presParOf" srcId="{1AFDE251-9DEC-46B5-9381-38586173E42C}" destId="{D9706315-917D-4D7D-8A76-E939D4339E17}" srcOrd="1" destOrd="0" presId="urn:microsoft.com/office/officeart/2005/8/layout/hierarchy2"/>
    <dgm:cxn modelId="{D233BB99-1F6F-4D75-A59C-DEC828FAD5D7}" type="presParOf" srcId="{D9706315-917D-4D7D-8A76-E939D4339E17}" destId="{888B774A-C508-4125-875C-E8CA8872CFE1}" srcOrd="0" destOrd="0" presId="urn:microsoft.com/office/officeart/2005/8/layout/hierarchy2"/>
    <dgm:cxn modelId="{CF6C1058-1422-46E4-A363-1DA1074A94FA}" type="presParOf" srcId="{888B774A-C508-4125-875C-E8CA8872CFE1}" destId="{82F036D5-5545-4112-9AAA-7C1C97BA2882}" srcOrd="0" destOrd="0" presId="urn:microsoft.com/office/officeart/2005/8/layout/hierarchy2"/>
    <dgm:cxn modelId="{3748390C-FF7D-4A2D-9538-E776E19955BD}" type="presParOf" srcId="{D9706315-917D-4D7D-8A76-E939D4339E17}" destId="{F55EB6A6-2136-46BC-886B-6DC1D45F51B3}" srcOrd="1" destOrd="0" presId="urn:microsoft.com/office/officeart/2005/8/layout/hierarchy2"/>
    <dgm:cxn modelId="{F36242A9-5659-4183-8596-43B7A0C3273F}" type="presParOf" srcId="{F55EB6A6-2136-46BC-886B-6DC1D45F51B3}" destId="{98586ED5-931B-437D-8DB2-1052F8F546D7}" srcOrd="0" destOrd="0" presId="urn:microsoft.com/office/officeart/2005/8/layout/hierarchy2"/>
    <dgm:cxn modelId="{1665E476-AA2C-4A38-8F02-3034AA0E4CA4}" type="presParOf" srcId="{F55EB6A6-2136-46BC-886B-6DC1D45F51B3}" destId="{3535DC45-ADBA-44B4-9F47-3811C6902C31}" srcOrd="1" destOrd="0" presId="urn:microsoft.com/office/officeart/2005/8/layout/hierarchy2"/>
    <dgm:cxn modelId="{A9A49F1B-9C04-4CDA-8AEB-4E7B2E06ACC9}" type="presParOf" srcId="{3535DC45-ADBA-44B4-9F47-3811C6902C31}" destId="{871879B3-CAEB-49DF-B0EA-42567041D1EA}" srcOrd="0" destOrd="0" presId="urn:microsoft.com/office/officeart/2005/8/layout/hierarchy2"/>
    <dgm:cxn modelId="{48AE54E6-398B-427E-AB51-AF6F08F4FAF7}" type="presParOf" srcId="{871879B3-CAEB-49DF-B0EA-42567041D1EA}" destId="{B3A4DCEC-CBF4-4D1B-AA0F-331704FD25A3}" srcOrd="0" destOrd="0" presId="urn:microsoft.com/office/officeart/2005/8/layout/hierarchy2"/>
    <dgm:cxn modelId="{CC46E75B-0C77-4945-8D06-C875CEC2D130}" type="presParOf" srcId="{3535DC45-ADBA-44B4-9F47-3811C6902C31}" destId="{6C3E0260-6650-438F-B03E-17C10D1FF4AB}" srcOrd="1" destOrd="0" presId="urn:microsoft.com/office/officeart/2005/8/layout/hierarchy2"/>
    <dgm:cxn modelId="{857412F5-307D-402E-BA0F-E2E2CC35DBB4}" type="presParOf" srcId="{6C3E0260-6650-438F-B03E-17C10D1FF4AB}" destId="{23DBAE4F-8230-4AB8-971A-ABA27C678D28}" srcOrd="0" destOrd="0" presId="urn:microsoft.com/office/officeart/2005/8/layout/hierarchy2"/>
    <dgm:cxn modelId="{5C9D1DBA-A957-455D-9404-6E78F71BF8B8}" type="presParOf" srcId="{6C3E0260-6650-438F-B03E-17C10D1FF4AB}" destId="{DDE8FCB5-28CE-4A4E-BC43-564080C4D1F4}" srcOrd="1" destOrd="0" presId="urn:microsoft.com/office/officeart/2005/8/layout/hierarchy2"/>
    <dgm:cxn modelId="{5082E209-6E48-4B78-84F9-F99D7CE0EF71}" type="presParOf" srcId="{DDE8FCB5-28CE-4A4E-BC43-564080C4D1F4}" destId="{C485512E-9128-4562-84EF-E834A3E934D6}" srcOrd="0" destOrd="0" presId="urn:microsoft.com/office/officeart/2005/8/layout/hierarchy2"/>
    <dgm:cxn modelId="{5E239236-6E69-4FBF-9A0B-5ACDE58EE9D1}" type="presParOf" srcId="{C485512E-9128-4562-84EF-E834A3E934D6}" destId="{1E6A2802-6A2E-4EF5-B78A-E0B80C38407F}" srcOrd="0" destOrd="0" presId="urn:microsoft.com/office/officeart/2005/8/layout/hierarchy2"/>
    <dgm:cxn modelId="{3ADE2B5E-9E93-45EB-8D81-CD348E81541C}" type="presParOf" srcId="{DDE8FCB5-28CE-4A4E-BC43-564080C4D1F4}" destId="{566678C7-ACF2-4FD7-BD93-ED3944991BA9}" srcOrd="1" destOrd="0" presId="urn:microsoft.com/office/officeart/2005/8/layout/hierarchy2"/>
    <dgm:cxn modelId="{D2D02A02-E2BD-42ED-B817-5F0FA206CD73}" type="presParOf" srcId="{566678C7-ACF2-4FD7-BD93-ED3944991BA9}" destId="{4480DDFF-18DC-4067-9F1C-E5B895159DD0}" srcOrd="0" destOrd="0" presId="urn:microsoft.com/office/officeart/2005/8/layout/hierarchy2"/>
    <dgm:cxn modelId="{E97BB3F2-73DC-43E8-A474-86D80139CF62}" type="presParOf" srcId="{566678C7-ACF2-4FD7-BD93-ED3944991BA9}" destId="{BF6C6E7B-9058-414E-AF4D-53FA2BB57F3F}" srcOrd="1" destOrd="0" presId="urn:microsoft.com/office/officeart/2005/8/layout/hierarchy2"/>
    <dgm:cxn modelId="{50762B3A-E724-454B-87A8-3C17305AC56E}" type="presParOf" srcId="{BF6C6E7B-9058-414E-AF4D-53FA2BB57F3F}" destId="{C154E88D-E31D-480B-B103-7E1F2804D07A}" srcOrd="0" destOrd="0" presId="urn:microsoft.com/office/officeart/2005/8/layout/hierarchy2"/>
    <dgm:cxn modelId="{8810DC46-684C-406C-8193-EA3A191D2A7C}" type="presParOf" srcId="{C154E88D-E31D-480B-B103-7E1F2804D07A}" destId="{620E787F-D3E1-4A66-A3F6-F7A74A9C843F}" srcOrd="0" destOrd="0" presId="urn:microsoft.com/office/officeart/2005/8/layout/hierarchy2"/>
    <dgm:cxn modelId="{4C32A954-4724-4AD8-A5E1-6E19D21A7E96}" type="presParOf" srcId="{BF6C6E7B-9058-414E-AF4D-53FA2BB57F3F}" destId="{1340BCCA-51E9-499E-B74B-3015D3F94A8A}" srcOrd="1" destOrd="0" presId="urn:microsoft.com/office/officeart/2005/8/layout/hierarchy2"/>
    <dgm:cxn modelId="{7A15FB10-5F31-4984-B12B-76B91F32C367}" type="presParOf" srcId="{1340BCCA-51E9-499E-B74B-3015D3F94A8A}" destId="{4CC19D47-E909-4C07-9A8B-8BEFFFAB1A1A}" srcOrd="0" destOrd="0" presId="urn:microsoft.com/office/officeart/2005/8/layout/hierarchy2"/>
    <dgm:cxn modelId="{B6B6E0A5-E3B5-4CC5-A939-99CB5E7F316F}" type="presParOf" srcId="{1340BCCA-51E9-499E-B74B-3015D3F94A8A}" destId="{DD31760C-655B-4ED8-B338-0BFF0C1530E5}" srcOrd="1" destOrd="0" presId="urn:microsoft.com/office/officeart/2005/8/layout/hierarchy2"/>
    <dgm:cxn modelId="{393B5D0B-90A5-4AEA-8C98-74C2EF821D46}" type="presParOf" srcId="{DDE8FCB5-28CE-4A4E-BC43-564080C4D1F4}" destId="{37C192F5-F0A8-44BF-AADE-A269A3A3482B}" srcOrd="2" destOrd="0" presId="urn:microsoft.com/office/officeart/2005/8/layout/hierarchy2"/>
    <dgm:cxn modelId="{EA5AAAD8-1E1A-4FE9-8BE3-AD72845CA096}" type="presParOf" srcId="{37C192F5-F0A8-44BF-AADE-A269A3A3482B}" destId="{335E1F6F-ACA1-45A8-A127-0488ECC2F3F0}" srcOrd="0" destOrd="0" presId="urn:microsoft.com/office/officeart/2005/8/layout/hierarchy2"/>
    <dgm:cxn modelId="{F691EA8F-3B91-40D5-B067-45818B68CEDA}" type="presParOf" srcId="{DDE8FCB5-28CE-4A4E-BC43-564080C4D1F4}" destId="{1E375FC4-A593-45A6-8B43-76DDC6BEB9D9}" srcOrd="3" destOrd="0" presId="urn:microsoft.com/office/officeart/2005/8/layout/hierarchy2"/>
    <dgm:cxn modelId="{8F924D03-A8D0-4165-9378-EDEF31063193}" type="presParOf" srcId="{1E375FC4-A593-45A6-8B43-76DDC6BEB9D9}" destId="{EB5C909D-C500-4080-8DCB-D489DDF3AA6C}" srcOrd="0" destOrd="0" presId="urn:microsoft.com/office/officeart/2005/8/layout/hierarchy2"/>
    <dgm:cxn modelId="{F31045B3-2776-414F-82C4-6D7B6A12D743}" type="presParOf" srcId="{1E375FC4-A593-45A6-8B43-76DDC6BEB9D9}" destId="{F443B9FC-2740-4952-BC8C-520CB4D115F3}" srcOrd="1" destOrd="0" presId="urn:microsoft.com/office/officeart/2005/8/layout/hierarchy2"/>
    <dgm:cxn modelId="{75F427B8-7587-4FA3-AC9F-0972135ED369}" type="presParOf" srcId="{F443B9FC-2740-4952-BC8C-520CB4D115F3}" destId="{FC998CAF-999B-46BA-8DA5-DA30CF7A79AD}" srcOrd="0" destOrd="0" presId="urn:microsoft.com/office/officeart/2005/8/layout/hierarchy2"/>
    <dgm:cxn modelId="{7AE171DC-6D64-4705-B3CE-10CCF43523D8}" type="presParOf" srcId="{FC998CAF-999B-46BA-8DA5-DA30CF7A79AD}" destId="{53E9B8F3-EE8D-47C9-8A1D-CAA8B3CBC12B}" srcOrd="0" destOrd="0" presId="urn:microsoft.com/office/officeart/2005/8/layout/hierarchy2"/>
    <dgm:cxn modelId="{60978E7F-CADC-4E87-B956-CA3319C764A3}" type="presParOf" srcId="{F443B9FC-2740-4952-BC8C-520CB4D115F3}" destId="{D5FB2BA5-6D4B-47F9-BDEE-64F7E15F2AEB}" srcOrd="1" destOrd="0" presId="urn:microsoft.com/office/officeart/2005/8/layout/hierarchy2"/>
    <dgm:cxn modelId="{4876C0AE-DD36-4F8F-A9C6-C9B2BFBD4CC9}" type="presParOf" srcId="{D5FB2BA5-6D4B-47F9-BDEE-64F7E15F2AEB}" destId="{4D3C4D11-5D4B-48FD-B643-C562A6B0CCBC}" srcOrd="0" destOrd="0" presId="urn:microsoft.com/office/officeart/2005/8/layout/hierarchy2"/>
    <dgm:cxn modelId="{EA7B6F16-D225-42BC-BE50-806E4EBF012B}" type="presParOf" srcId="{D5FB2BA5-6D4B-47F9-BDEE-64F7E15F2AEB}" destId="{ED0B2444-C8F1-472D-971F-A5A1EF9CDD18}" srcOrd="1" destOrd="0" presId="urn:microsoft.com/office/officeart/2005/8/layout/hierarchy2"/>
    <dgm:cxn modelId="{A35A2C6F-8A8F-4071-8E56-65E9A9353BE0}" type="presParOf" srcId="{D9706315-917D-4D7D-8A76-E939D4339E17}" destId="{253D4264-FDD1-4D03-AD5B-334A9323D0BE}" srcOrd="2" destOrd="0" presId="urn:microsoft.com/office/officeart/2005/8/layout/hierarchy2"/>
    <dgm:cxn modelId="{B87F5283-3288-4BAC-B07E-F60F43D9E991}" type="presParOf" srcId="{253D4264-FDD1-4D03-AD5B-334A9323D0BE}" destId="{CE1CCF85-90E3-40CD-A128-CDB36F8A3AFE}" srcOrd="0" destOrd="0" presId="urn:microsoft.com/office/officeart/2005/8/layout/hierarchy2"/>
    <dgm:cxn modelId="{C4A8CF80-1C2A-49A6-BB44-97060E5C2F38}" type="presParOf" srcId="{D9706315-917D-4D7D-8A76-E939D4339E17}" destId="{4CEDCF9C-F155-4C91-A76A-EC280188F9B4}" srcOrd="3" destOrd="0" presId="urn:microsoft.com/office/officeart/2005/8/layout/hierarchy2"/>
    <dgm:cxn modelId="{241C249A-66DB-4D92-B015-6140A73D189C}" type="presParOf" srcId="{4CEDCF9C-F155-4C91-A76A-EC280188F9B4}" destId="{5A490AE7-E7F9-4348-91F3-4790DB45CEE2}" srcOrd="0" destOrd="0" presId="urn:microsoft.com/office/officeart/2005/8/layout/hierarchy2"/>
    <dgm:cxn modelId="{BC671B1C-018A-4896-9C6E-915AA6926B0F}" type="presParOf" srcId="{4CEDCF9C-F155-4C91-A76A-EC280188F9B4}" destId="{3032E2E5-EF26-4D65-83AB-E55DDC9975C4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F43F725-5600-40FD-862F-A58A92A3545F}">
      <dsp:nvSpPr>
        <dsp:cNvPr id="0" name=""/>
        <dsp:cNvSpPr/>
      </dsp:nvSpPr>
      <dsp:spPr>
        <a:xfrm>
          <a:off x="3665" y="1614210"/>
          <a:ext cx="1280198" cy="6400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AU" sz="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Natural waters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AU" sz="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are filtered</a:t>
          </a:r>
          <a:endParaRPr kumimoji="0" lang="en-US" sz="800" b="1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endParaRPr>
        </a:p>
      </dsp:txBody>
      <dsp:txXfrm>
        <a:off x="3665" y="1614210"/>
        <a:ext cx="1280198" cy="640099"/>
      </dsp:txXfrm>
    </dsp:sp>
    <dsp:sp modelId="{888B774A-C508-4125-875C-E8CA8872CFE1}">
      <dsp:nvSpPr>
        <dsp:cNvPr id="0" name=""/>
        <dsp:cNvSpPr/>
      </dsp:nvSpPr>
      <dsp:spPr>
        <a:xfrm rot="19457599">
          <a:off x="1224589" y="1733773"/>
          <a:ext cx="630627" cy="32915"/>
        </a:xfrm>
        <a:custGeom>
          <a:avLst/>
          <a:gdLst/>
          <a:ahLst/>
          <a:cxnLst/>
          <a:rect l="0" t="0" r="0" b="0"/>
          <a:pathLst>
            <a:path>
              <a:moveTo>
                <a:pt x="0" y="16457"/>
              </a:moveTo>
              <a:lnTo>
                <a:pt x="630627" y="164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9457599">
        <a:off x="1524138" y="1734465"/>
        <a:ext cx="31531" cy="31531"/>
      </dsp:txXfrm>
    </dsp:sp>
    <dsp:sp modelId="{98586ED5-931B-437D-8DB2-1052F8F546D7}">
      <dsp:nvSpPr>
        <dsp:cNvPr id="0" name=""/>
        <dsp:cNvSpPr/>
      </dsp:nvSpPr>
      <dsp:spPr>
        <a:xfrm>
          <a:off x="1795943" y="1246153"/>
          <a:ext cx="1280198" cy="6400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AU" sz="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Suspended solids 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AU" sz="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in water too fine to be filtered</a:t>
          </a:r>
          <a:endParaRPr kumimoji="0" lang="en-US" sz="800" b="1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endParaRPr>
        </a:p>
      </dsp:txBody>
      <dsp:txXfrm>
        <a:off x="1795943" y="1246153"/>
        <a:ext cx="1280198" cy="640099"/>
      </dsp:txXfrm>
    </dsp:sp>
    <dsp:sp modelId="{871879B3-CAEB-49DF-B0EA-42567041D1EA}">
      <dsp:nvSpPr>
        <dsp:cNvPr id="0" name=""/>
        <dsp:cNvSpPr/>
      </dsp:nvSpPr>
      <dsp:spPr>
        <a:xfrm>
          <a:off x="3076142" y="1549745"/>
          <a:ext cx="512079" cy="32915"/>
        </a:xfrm>
        <a:custGeom>
          <a:avLst/>
          <a:gdLst/>
          <a:ahLst/>
          <a:cxnLst/>
          <a:rect l="0" t="0" r="0" b="0"/>
          <a:pathLst>
            <a:path>
              <a:moveTo>
                <a:pt x="0" y="16457"/>
              </a:moveTo>
              <a:lnTo>
                <a:pt x="512079" y="1645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319379" y="1553400"/>
        <a:ext cx="25603" cy="25603"/>
      </dsp:txXfrm>
    </dsp:sp>
    <dsp:sp modelId="{23DBAE4F-8230-4AB8-971A-ABA27C678D28}">
      <dsp:nvSpPr>
        <dsp:cNvPr id="0" name=""/>
        <dsp:cNvSpPr/>
      </dsp:nvSpPr>
      <dsp:spPr>
        <a:xfrm>
          <a:off x="3588221" y="1246153"/>
          <a:ext cx="1280198" cy="6400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AU" sz="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Flocculation: Add alum – </a:t>
          </a:r>
          <a:r>
            <a:rPr kumimoji="0" lang="en-AU" sz="800" b="1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KAl</a:t>
          </a:r>
          <a:r>
            <a:rPr kumimoji="0" lang="en-AU" sz="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(SO</a:t>
          </a:r>
          <a:r>
            <a:rPr kumimoji="0" lang="en-AU" sz="800" b="1" i="0" u="none" strike="noStrike" kern="1200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4</a:t>
          </a:r>
          <a:r>
            <a:rPr kumimoji="0" lang="en-AU" sz="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)</a:t>
          </a:r>
          <a:r>
            <a:rPr kumimoji="0" lang="en-AU" sz="800" b="1" i="0" u="none" strike="noStrike" kern="1200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2  </a:t>
          </a:r>
          <a:r>
            <a:rPr kumimoji="0" lang="en-AU" sz="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or other </a:t>
          </a:r>
          <a:r>
            <a:rPr kumimoji="0" lang="en-AU" sz="800" b="1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flocculant</a:t>
          </a:r>
          <a:endParaRPr kumimoji="0" lang="en-US" sz="800" b="1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endParaRPr>
        </a:p>
      </dsp:txBody>
      <dsp:txXfrm>
        <a:off x="3588221" y="1246153"/>
        <a:ext cx="1280198" cy="640099"/>
      </dsp:txXfrm>
    </dsp:sp>
    <dsp:sp modelId="{C485512E-9128-4562-84EF-E834A3E934D6}">
      <dsp:nvSpPr>
        <dsp:cNvPr id="0" name=""/>
        <dsp:cNvSpPr/>
      </dsp:nvSpPr>
      <dsp:spPr>
        <a:xfrm rot="19457599">
          <a:off x="4809146" y="1365716"/>
          <a:ext cx="630627" cy="32915"/>
        </a:xfrm>
        <a:custGeom>
          <a:avLst/>
          <a:gdLst/>
          <a:ahLst/>
          <a:cxnLst/>
          <a:rect l="0" t="0" r="0" b="0"/>
          <a:pathLst>
            <a:path>
              <a:moveTo>
                <a:pt x="0" y="16457"/>
              </a:moveTo>
              <a:lnTo>
                <a:pt x="630627" y="1645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9457599">
        <a:off x="5108694" y="1366408"/>
        <a:ext cx="31531" cy="31531"/>
      </dsp:txXfrm>
    </dsp:sp>
    <dsp:sp modelId="{4480DDFF-18DC-4067-9F1C-E5B895159DD0}">
      <dsp:nvSpPr>
        <dsp:cNvPr id="0" name=""/>
        <dsp:cNvSpPr/>
      </dsp:nvSpPr>
      <dsp:spPr>
        <a:xfrm>
          <a:off x="5380499" y="878096"/>
          <a:ext cx="1280198" cy="6400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AU" sz="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Settling: Fine particles settle and are removed 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AU" sz="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by flocculation</a:t>
          </a:r>
          <a:endParaRPr kumimoji="0" lang="en-US" sz="800" b="1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endParaRPr>
        </a:p>
      </dsp:txBody>
      <dsp:txXfrm>
        <a:off x="5380499" y="878096"/>
        <a:ext cx="1280198" cy="640099"/>
      </dsp:txXfrm>
    </dsp:sp>
    <dsp:sp modelId="{C154E88D-E31D-480B-B103-7E1F2804D07A}">
      <dsp:nvSpPr>
        <dsp:cNvPr id="0" name=""/>
        <dsp:cNvSpPr/>
      </dsp:nvSpPr>
      <dsp:spPr>
        <a:xfrm rot="20424543">
          <a:off x="6645024" y="1090906"/>
          <a:ext cx="541493" cy="32915"/>
        </a:xfrm>
        <a:custGeom>
          <a:avLst/>
          <a:gdLst/>
          <a:ahLst/>
          <a:cxnLst/>
          <a:rect l="0" t="0" r="0" b="0"/>
          <a:pathLst>
            <a:path>
              <a:moveTo>
                <a:pt x="0" y="16457"/>
              </a:moveTo>
              <a:lnTo>
                <a:pt x="541493" y="1645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20424543">
        <a:off x="6902234" y="1093826"/>
        <a:ext cx="27074" cy="27074"/>
      </dsp:txXfrm>
    </dsp:sp>
    <dsp:sp modelId="{4CC19D47-E909-4C07-9A8B-8BEFFFAB1A1A}">
      <dsp:nvSpPr>
        <dsp:cNvPr id="0" name=""/>
        <dsp:cNvSpPr/>
      </dsp:nvSpPr>
      <dsp:spPr>
        <a:xfrm>
          <a:off x="7170844" y="696532"/>
          <a:ext cx="1280198" cy="6400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Flocculated particles settle out to the bottom of the tank as sludge</a:t>
          </a:r>
        </a:p>
      </dsp:txBody>
      <dsp:txXfrm>
        <a:off x="7170844" y="696532"/>
        <a:ext cx="1280198" cy="640099"/>
      </dsp:txXfrm>
    </dsp:sp>
    <dsp:sp modelId="{37C192F5-F0A8-44BF-AADE-A269A3A3482B}">
      <dsp:nvSpPr>
        <dsp:cNvPr id="0" name=""/>
        <dsp:cNvSpPr/>
      </dsp:nvSpPr>
      <dsp:spPr>
        <a:xfrm rot="2591585">
          <a:off x="4775543" y="1784367"/>
          <a:ext cx="685569" cy="32915"/>
        </a:xfrm>
        <a:custGeom>
          <a:avLst/>
          <a:gdLst/>
          <a:ahLst/>
          <a:cxnLst/>
          <a:rect l="0" t="0" r="0" b="0"/>
          <a:pathLst>
            <a:path>
              <a:moveTo>
                <a:pt x="0" y="16457"/>
              </a:moveTo>
              <a:lnTo>
                <a:pt x="685569" y="1645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2591585">
        <a:off x="5101188" y="1783685"/>
        <a:ext cx="34278" cy="34278"/>
      </dsp:txXfrm>
    </dsp:sp>
    <dsp:sp modelId="{EB5C909D-C500-4080-8DCB-D489DDF3AA6C}">
      <dsp:nvSpPr>
        <dsp:cNvPr id="0" name=""/>
        <dsp:cNvSpPr/>
      </dsp:nvSpPr>
      <dsp:spPr>
        <a:xfrm>
          <a:off x="5368235" y="1715397"/>
          <a:ext cx="1280198" cy="6400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AU" sz="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Disinfection: Bacterial treatment  of water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AU" sz="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with chlorine gas or ozone</a:t>
          </a:r>
          <a:endParaRPr kumimoji="0" lang="en-US" sz="800" b="1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endParaRPr>
        </a:p>
      </dsp:txBody>
      <dsp:txXfrm>
        <a:off x="5368235" y="1715397"/>
        <a:ext cx="1280198" cy="640099"/>
      </dsp:txXfrm>
    </dsp:sp>
    <dsp:sp modelId="{FC998CAF-999B-46BA-8DA5-DA30CF7A79AD}">
      <dsp:nvSpPr>
        <dsp:cNvPr id="0" name=""/>
        <dsp:cNvSpPr/>
      </dsp:nvSpPr>
      <dsp:spPr>
        <a:xfrm rot="1002140">
          <a:off x="6636928" y="2097366"/>
          <a:ext cx="545421" cy="32915"/>
        </a:xfrm>
        <a:custGeom>
          <a:avLst/>
          <a:gdLst/>
          <a:ahLst/>
          <a:cxnLst/>
          <a:rect l="0" t="0" r="0" b="0"/>
          <a:pathLst>
            <a:path>
              <a:moveTo>
                <a:pt x="0" y="16457"/>
              </a:moveTo>
              <a:lnTo>
                <a:pt x="545421" y="1645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02140">
        <a:off x="6896003" y="2100188"/>
        <a:ext cx="27271" cy="27271"/>
      </dsp:txXfrm>
    </dsp:sp>
    <dsp:sp modelId="{4D3C4D11-5D4B-48FD-B643-C562A6B0CCBC}">
      <dsp:nvSpPr>
        <dsp:cNvPr id="0" name=""/>
        <dsp:cNvSpPr/>
      </dsp:nvSpPr>
      <dsp:spPr>
        <a:xfrm>
          <a:off x="7170844" y="1872151"/>
          <a:ext cx="1280198" cy="6400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AU" sz="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Fluoride may be added 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AU" sz="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before pumping to households</a:t>
          </a:r>
          <a:endParaRPr kumimoji="0" lang="en-US" sz="800" b="1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endParaRPr>
        </a:p>
      </dsp:txBody>
      <dsp:txXfrm>
        <a:off x="7170844" y="1872151"/>
        <a:ext cx="1280198" cy="640099"/>
      </dsp:txXfrm>
    </dsp:sp>
    <dsp:sp modelId="{253D4264-FDD1-4D03-AD5B-334A9323D0BE}">
      <dsp:nvSpPr>
        <dsp:cNvPr id="0" name=""/>
        <dsp:cNvSpPr/>
      </dsp:nvSpPr>
      <dsp:spPr>
        <a:xfrm rot="2142401">
          <a:off x="1224589" y="2101831"/>
          <a:ext cx="630627" cy="32915"/>
        </a:xfrm>
        <a:custGeom>
          <a:avLst/>
          <a:gdLst/>
          <a:ahLst/>
          <a:cxnLst/>
          <a:rect l="0" t="0" r="0" b="0"/>
          <a:pathLst>
            <a:path>
              <a:moveTo>
                <a:pt x="0" y="16457"/>
              </a:moveTo>
              <a:lnTo>
                <a:pt x="630627" y="164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2142401">
        <a:off x="1524138" y="2102522"/>
        <a:ext cx="31531" cy="31531"/>
      </dsp:txXfrm>
    </dsp:sp>
    <dsp:sp modelId="{5A490AE7-E7F9-4348-91F3-4790DB45CEE2}">
      <dsp:nvSpPr>
        <dsp:cNvPr id="0" name=""/>
        <dsp:cNvSpPr/>
      </dsp:nvSpPr>
      <dsp:spPr>
        <a:xfrm>
          <a:off x="1795943" y="1982267"/>
          <a:ext cx="1280198" cy="6400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AU" sz="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Large solids 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AU" sz="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and 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AU" sz="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organic matter removed</a:t>
          </a:r>
          <a:endParaRPr kumimoji="0" lang="en-US" sz="800" b="1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endParaRPr>
        </a:p>
      </dsp:txBody>
      <dsp:txXfrm>
        <a:off x="1795943" y="1982267"/>
        <a:ext cx="1280198" cy="6400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AU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978382DF-1718-4253-B486-EB1C24989D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EB1A9F-30C3-4737-9D1C-5C8C2A8077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DF9AB7-3C90-48A6-962E-D0E3187310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pPr lvl="0"/>
            <a:endParaRPr lang="en-AU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ABD2F7-EEF5-4DE4-8718-3587676979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8CF720-1C52-4695-BE87-655FDB5B62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3C422-C80A-4AE5-9253-DC7CD2ABBC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C362AC-AAB2-4138-BDC7-F584CD0E80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C11AD-613C-4126-842E-8C1B299151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00C3EE-F306-4ACB-942B-7FB2FDC1C9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07A6C8-D7B3-478C-B4CB-90C49305F4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7D1FB7-EEEF-4634-B519-784545979D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A61EF1-7A18-4896-8BD9-A7B010556D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 sz="2400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 sz="240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 sz="2400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 sz="2400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 sz="2400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 sz="2400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 sz="2400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E91A14F4-FA5D-407E-A4AF-986F3A7AC6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Water Quality</a:t>
            </a:r>
            <a:endParaRPr 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l" eaLnBrk="1" hangingPunct="1">
              <a:buFont typeface="Wingdings" pitchFamily="2" charset="2"/>
              <a:buChar char="n"/>
            </a:pPr>
            <a:r>
              <a:rPr lang="en-AU" smtClean="0"/>
              <a:t>Criteria</a:t>
            </a:r>
          </a:p>
          <a:p>
            <a:pPr algn="l" eaLnBrk="1" hangingPunct="1">
              <a:buFont typeface="Wingdings" pitchFamily="2" charset="2"/>
              <a:buChar char="n"/>
            </a:pPr>
            <a:r>
              <a:rPr lang="en-AU" smtClean="0"/>
              <a:t>Factors influencing quality</a:t>
            </a:r>
          </a:p>
          <a:p>
            <a:pPr algn="l" eaLnBrk="1" hangingPunct="1">
              <a:buFont typeface="Wingdings" pitchFamily="2" charset="2"/>
              <a:buChar char="n"/>
            </a:pPr>
            <a:endParaRPr lang="en-US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Osmosis and water motion</a:t>
            </a:r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0100" y="2017713"/>
            <a:ext cx="7954988" cy="2411419"/>
          </a:xfrm>
        </p:spPr>
        <p:txBody>
          <a:bodyPr/>
          <a:lstStyle/>
          <a:p>
            <a:pPr eaLnBrk="1" hangingPunct="1"/>
            <a:r>
              <a:rPr lang="en-US" sz="2800" dirty="0" smtClean="0"/>
              <a:t>When </a:t>
            </a:r>
            <a:r>
              <a:rPr lang="en-US" sz="2800" dirty="0" smtClean="0"/>
              <a:t>two water (or other solvent) volumes are separated by a </a:t>
            </a:r>
            <a:r>
              <a:rPr lang="en-US" sz="2800" b="1" dirty="0" smtClean="0">
                <a:solidFill>
                  <a:schemeClr val="hlink"/>
                </a:solidFill>
              </a:rPr>
              <a:t>semi permeable membrane</a:t>
            </a:r>
            <a:r>
              <a:rPr lang="en-US" sz="2800" dirty="0" smtClean="0"/>
              <a:t>, water will flow from the side of low solute concentration, to the side of high solute </a:t>
            </a:r>
            <a:r>
              <a:rPr lang="en-US" sz="2800" dirty="0" smtClean="0"/>
              <a:t>concentration</a:t>
            </a:r>
            <a:endParaRPr lang="en-US" sz="2800" dirty="0" smtClean="0"/>
          </a:p>
        </p:txBody>
      </p:sp>
      <p:pic>
        <p:nvPicPr>
          <p:cNvPr id="13317" name="Picture 5" descr="http://www.lucasbrouwers.nl/blog/wp-content/uploads/2009/11/Osmos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4279213"/>
            <a:ext cx="4905370" cy="2460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What’s reverse osmosis?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7224" y="2214554"/>
            <a:ext cx="8097864" cy="1339849"/>
          </a:xfrm>
        </p:spPr>
        <p:txBody>
          <a:bodyPr/>
          <a:lstStyle/>
          <a:p>
            <a:pPr eaLnBrk="1" hangingPunct="1"/>
            <a:r>
              <a:rPr lang="en-US" sz="2400" dirty="0" smtClean="0"/>
              <a:t>In </a:t>
            </a:r>
            <a:r>
              <a:rPr lang="en-US" sz="2400" dirty="0" smtClean="0"/>
              <a:t>reverse osmosis, the idea is to use the membrane to act like an extremely fine filter to create drinkable water from salty (or otherwise contaminated) water. </a:t>
            </a:r>
          </a:p>
        </p:txBody>
      </p:sp>
      <p:pic>
        <p:nvPicPr>
          <p:cNvPr id="14341" name="Picture 5" descr="http://innovative-water.com/images/reverse_osmos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3857628"/>
            <a:ext cx="4921547" cy="262418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85786" y="3786190"/>
            <a:ext cx="314327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salty water is put on one side of the membrane and pressure is applied to stop, and then reverse, the osmotic process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dirty="0" smtClean="0"/>
              <a:t>Turbidity</a:t>
            </a:r>
            <a:endParaRPr lang="en-US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2017713"/>
            <a:ext cx="8240740" cy="212566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Turbidity </a:t>
            </a:r>
            <a:r>
              <a:rPr lang="en-US" sz="2400" dirty="0" smtClean="0"/>
              <a:t>is the amount of </a:t>
            </a:r>
            <a:r>
              <a:rPr lang="en-US" sz="2400" b="1" dirty="0" smtClean="0">
                <a:solidFill>
                  <a:schemeClr val="hlink"/>
                </a:solidFill>
              </a:rPr>
              <a:t>particulate matter that is suspended in water</a:t>
            </a:r>
            <a:r>
              <a:rPr lang="en-US" sz="2400" dirty="0" smtClean="0"/>
              <a:t> – it makes water cloudy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Turbidity measures the scattering effect that suspended solids have on light: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the </a:t>
            </a:r>
            <a:r>
              <a:rPr lang="en-US" sz="2000" dirty="0" smtClean="0"/>
              <a:t>greater the scattered </a:t>
            </a:r>
            <a:r>
              <a:rPr lang="en-US" sz="2000" dirty="0" smtClean="0"/>
              <a:t>light, the higher the </a:t>
            </a:r>
            <a:r>
              <a:rPr lang="en-US" sz="2000" dirty="0" smtClean="0"/>
              <a:t>turbidity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US" sz="2400" dirty="0" smtClean="0"/>
              <a:t> </a:t>
            </a:r>
            <a:endParaRPr lang="en-US" sz="2400" dirty="0" smtClean="0"/>
          </a:p>
        </p:txBody>
      </p:sp>
      <p:pic>
        <p:nvPicPr>
          <p:cNvPr id="16389" name="Picture 5" descr="http://www.water.ncsu.edu/watershedss/info/images/TurbidityJa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142852"/>
            <a:ext cx="2571768" cy="192882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286248" y="4214818"/>
            <a:ext cx="3786214" cy="1588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Drinking water should be less than 5 NTU (</a:t>
            </a:r>
            <a:r>
              <a:rPr lang="en-US" dirty="0" err="1" smtClean="0"/>
              <a:t>Nephelometric</a:t>
            </a:r>
            <a:r>
              <a:rPr lang="en-US" dirty="0" smtClean="0"/>
              <a:t> Turbidity Units) 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In the field, it can be measured using a </a:t>
            </a:r>
            <a:r>
              <a:rPr lang="en-US" dirty="0" err="1" smtClean="0"/>
              <a:t>secchi</a:t>
            </a:r>
            <a:r>
              <a:rPr lang="en-US" dirty="0" smtClean="0"/>
              <a:t> disk (see </a:t>
            </a:r>
            <a:r>
              <a:rPr lang="en-US" dirty="0" smtClean="0"/>
              <a:t>diagram left)</a:t>
            </a:r>
            <a:endParaRPr lang="en-US" dirty="0"/>
          </a:p>
        </p:txBody>
      </p:sp>
      <p:pic>
        <p:nvPicPr>
          <p:cNvPr id="16391" name="Picture 7" descr="http://www.miseagrant.umich.edu/flow/images/secchi_disk-l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4149731"/>
            <a:ext cx="3460567" cy="27082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Factors influencing Turbidity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AU" sz="2800" dirty="0" smtClean="0"/>
          </a:p>
          <a:p>
            <a:pPr eaLnBrk="1" hangingPunct="1"/>
            <a:r>
              <a:rPr lang="en-US" sz="2800" dirty="0" smtClean="0"/>
              <a:t>Material that cause water to be turbid include:</a:t>
            </a:r>
          </a:p>
          <a:p>
            <a:pPr lvl="1" eaLnBrk="1" hangingPunct="1"/>
            <a:r>
              <a:rPr lang="en-US" sz="2400" dirty="0" smtClean="0"/>
              <a:t>Clay/silt soil erosion </a:t>
            </a:r>
            <a:endParaRPr lang="en-US" sz="2400" dirty="0" smtClean="0"/>
          </a:p>
          <a:p>
            <a:pPr lvl="1" eaLnBrk="1" hangingPunct="1"/>
            <a:r>
              <a:rPr lang="en-US" sz="2400" dirty="0" smtClean="0"/>
              <a:t>Algal growth/</a:t>
            </a:r>
            <a:r>
              <a:rPr lang="en-US" sz="2400" dirty="0" err="1" smtClean="0"/>
              <a:t>eutrophication</a:t>
            </a:r>
            <a:r>
              <a:rPr lang="en-US" sz="2400" dirty="0" smtClean="0"/>
              <a:t> </a:t>
            </a:r>
            <a:endParaRPr lang="en-US" sz="2400" dirty="0" smtClean="0"/>
          </a:p>
          <a:p>
            <a:pPr lvl="1" eaLnBrk="1" hangingPunct="1"/>
            <a:r>
              <a:rPr lang="en-US" sz="2400" dirty="0" smtClean="0"/>
              <a:t>finely divided organic and inorganic matter </a:t>
            </a:r>
          </a:p>
          <a:p>
            <a:pPr lvl="1" eaLnBrk="1" hangingPunct="1"/>
            <a:r>
              <a:rPr lang="en-US" sz="2400" dirty="0" smtClean="0"/>
              <a:t>Urban run-off </a:t>
            </a:r>
            <a:endParaRPr lang="en-US" sz="2400" dirty="0" smtClean="0"/>
          </a:p>
          <a:p>
            <a:pPr lvl="1" eaLnBrk="1" hangingPunct="1"/>
            <a:r>
              <a:rPr lang="en-US" sz="2400" dirty="0" smtClean="0"/>
              <a:t>Waste discharge </a:t>
            </a:r>
            <a:endParaRPr lang="en-US" sz="2400" dirty="0" smtClean="0"/>
          </a:p>
          <a:p>
            <a:pPr eaLnBrk="1" hangingPunct="1"/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with Turbidity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8662" y="2017713"/>
            <a:ext cx="8026426" cy="2197105"/>
          </a:xfrm>
        </p:spPr>
        <p:txBody>
          <a:bodyPr/>
          <a:lstStyle/>
          <a:p>
            <a:r>
              <a:rPr lang="en-US" sz="2400" dirty="0" smtClean="0"/>
              <a:t>Turbid water absorbs more heat from the sun, leading to less dissolved O</a:t>
            </a:r>
            <a:r>
              <a:rPr lang="en-US" sz="2400" baseline="-25000" dirty="0" smtClean="0"/>
              <a:t>2</a:t>
            </a:r>
          </a:p>
          <a:p>
            <a:r>
              <a:rPr lang="en-US" sz="2400" dirty="0" smtClean="0"/>
              <a:t>Suspended solids in turbid water can clog fish gills, reduce growth rates, decrease resistance to disease, and prevent egg and larval development. </a:t>
            </a:r>
            <a:endParaRPr lang="en-US" sz="2400" dirty="0"/>
          </a:p>
        </p:txBody>
      </p:sp>
      <p:pic>
        <p:nvPicPr>
          <p:cNvPr id="51202" name="Picture 2" descr="http://www.treehugger.com/tongue-parasite-in-fis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4429132"/>
            <a:ext cx="3071802" cy="2162517"/>
          </a:xfrm>
          <a:prstGeom prst="rect">
            <a:avLst/>
          </a:prstGeom>
          <a:noFill/>
        </p:spPr>
      </p:pic>
      <p:pic>
        <p:nvPicPr>
          <p:cNvPr id="51204" name="Picture 4" descr="http://www.pmel.noaa.gov/foci/ice07/imagesOfTheDay/DSCN36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05047" y="4429132"/>
            <a:ext cx="2881333" cy="2161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00034" y="4500570"/>
            <a:ext cx="19288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Phytoplankton and fish can be adversely affected by turbidity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Acidity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AU" dirty="0" smtClean="0"/>
              <a:t>Can be influenced by:</a:t>
            </a:r>
          </a:p>
          <a:p>
            <a:pPr lvl="1" eaLnBrk="1" hangingPunct="1">
              <a:lnSpc>
                <a:spcPct val="90000"/>
              </a:lnSpc>
            </a:pPr>
            <a:r>
              <a:rPr lang="en-AU" dirty="0" smtClean="0"/>
              <a:t>Air pollutants – acid rain</a:t>
            </a:r>
          </a:p>
          <a:p>
            <a:pPr lvl="1" eaLnBrk="1" hangingPunct="1">
              <a:lnSpc>
                <a:spcPct val="90000"/>
              </a:lnSpc>
            </a:pPr>
            <a:r>
              <a:rPr lang="en-AU" dirty="0" smtClean="0"/>
              <a:t>Leached pollutants from mining sites</a:t>
            </a:r>
          </a:p>
          <a:p>
            <a:pPr lvl="1" eaLnBrk="1" hangingPunct="1">
              <a:lnSpc>
                <a:spcPct val="90000"/>
              </a:lnSpc>
            </a:pPr>
            <a:r>
              <a:rPr lang="en-AU" dirty="0" smtClean="0"/>
              <a:t>Acid </a:t>
            </a:r>
            <a:r>
              <a:rPr lang="en-AU" dirty="0" err="1" smtClean="0"/>
              <a:t>sulfate</a:t>
            </a:r>
            <a:r>
              <a:rPr lang="en-AU" dirty="0" smtClean="0"/>
              <a:t> </a:t>
            </a:r>
            <a:r>
              <a:rPr lang="en-AU" dirty="0" smtClean="0"/>
              <a:t>soils</a:t>
            </a:r>
          </a:p>
          <a:p>
            <a:pPr lvl="1" eaLnBrk="1" hangingPunct="1">
              <a:lnSpc>
                <a:spcPct val="90000"/>
              </a:lnSpc>
            </a:pPr>
            <a:r>
              <a:rPr lang="en-AU" dirty="0" smtClean="0"/>
              <a:t>Acid rain</a:t>
            </a:r>
            <a:endParaRPr lang="en-US" dirty="0" smtClean="0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AU" smtClean="0"/>
              <a:t>Chemicals effecting water acidity include:</a:t>
            </a:r>
          </a:p>
          <a:p>
            <a:pPr lvl="1" eaLnBrk="1" hangingPunct="1">
              <a:lnSpc>
                <a:spcPct val="90000"/>
              </a:lnSpc>
            </a:pPr>
            <a:r>
              <a:rPr lang="en-AU" smtClean="0"/>
              <a:t>Hydrogen ions</a:t>
            </a:r>
          </a:p>
          <a:p>
            <a:pPr lvl="1" eaLnBrk="1" hangingPunct="1">
              <a:lnSpc>
                <a:spcPct val="90000"/>
              </a:lnSpc>
            </a:pPr>
            <a:r>
              <a:rPr lang="en-AU" smtClean="0"/>
              <a:t>Dissolved CO</a:t>
            </a:r>
            <a:r>
              <a:rPr lang="en-AU" baseline="-25000" smtClean="0"/>
              <a:t>2</a:t>
            </a:r>
          </a:p>
          <a:p>
            <a:pPr lvl="1" eaLnBrk="1" hangingPunct="1">
              <a:lnSpc>
                <a:spcPct val="90000"/>
              </a:lnSpc>
            </a:pPr>
            <a:r>
              <a:rPr lang="en-AU" smtClean="0"/>
              <a:t>Phosphate ions</a:t>
            </a:r>
          </a:p>
          <a:p>
            <a:pPr lvl="1" eaLnBrk="1" hangingPunct="1">
              <a:lnSpc>
                <a:spcPct val="90000"/>
              </a:lnSpc>
            </a:pPr>
            <a:r>
              <a:rPr lang="en-AU" smtClean="0"/>
              <a:t>Organic acids from decaying organic matter</a:t>
            </a:r>
          </a:p>
          <a:p>
            <a:pPr lvl="1" eaLnBrk="1" hangingPunct="1">
              <a:lnSpc>
                <a:spcPct val="90000"/>
              </a:lnSpc>
            </a:pPr>
            <a:r>
              <a:rPr lang="en-AU" smtClean="0"/>
              <a:t>H</a:t>
            </a:r>
            <a:r>
              <a:rPr lang="en-AU" baseline="-25000" smtClean="0"/>
              <a:t>2</a:t>
            </a:r>
            <a:r>
              <a:rPr lang="en-AU" smtClean="0"/>
              <a:t>S</a:t>
            </a:r>
            <a:endParaRPr lang="en-US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A bit more …</a:t>
            </a:r>
            <a:endParaRPr lang="en-US" smtClean="0"/>
          </a:p>
        </p:txBody>
      </p:sp>
      <p:sp>
        <p:nvSpPr>
          <p:cNvPr id="1945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AU" smtClean="0"/>
          </a:p>
          <a:p>
            <a:pPr eaLnBrk="1" hangingPunct="1"/>
            <a:r>
              <a:rPr lang="en-AU" smtClean="0"/>
              <a:t>Increasing alkalinity:</a:t>
            </a:r>
          </a:p>
          <a:p>
            <a:pPr lvl="1" eaLnBrk="1" hangingPunct="1"/>
            <a:r>
              <a:rPr lang="en-AU" smtClean="0"/>
              <a:t>HCO</a:t>
            </a:r>
            <a:r>
              <a:rPr lang="en-AU" baseline="-25000" smtClean="0"/>
              <a:t>3</a:t>
            </a:r>
            <a:r>
              <a:rPr lang="en-AU" baseline="30000" smtClean="0"/>
              <a:t>-</a:t>
            </a:r>
            <a:r>
              <a:rPr lang="en-AU" smtClean="0"/>
              <a:t> </a:t>
            </a:r>
            <a:r>
              <a:rPr lang="en-AU" smtClean="0">
                <a:sym typeface="Wingdings" pitchFamily="2" charset="2"/>
              </a:rPr>
              <a:t> removes H</a:t>
            </a:r>
            <a:r>
              <a:rPr lang="en-AU" baseline="30000" smtClean="0">
                <a:sym typeface="Wingdings" pitchFamily="2" charset="2"/>
              </a:rPr>
              <a:t>+</a:t>
            </a:r>
            <a:r>
              <a:rPr lang="en-AU" smtClean="0">
                <a:sym typeface="Wingdings" pitchFamily="2" charset="2"/>
              </a:rPr>
              <a:t> from solution and increases [OH</a:t>
            </a:r>
            <a:r>
              <a:rPr lang="en-AU" baseline="30000" smtClean="0">
                <a:sym typeface="Wingdings" pitchFamily="2" charset="2"/>
              </a:rPr>
              <a:t>-</a:t>
            </a:r>
            <a:r>
              <a:rPr lang="en-AU" smtClean="0">
                <a:sym typeface="Wingdings" pitchFamily="2" charset="2"/>
              </a:rPr>
              <a:t>]</a:t>
            </a:r>
          </a:p>
          <a:p>
            <a:pPr lvl="1" eaLnBrk="1" hangingPunct="1"/>
            <a:r>
              <a:rPr lang="en-AU" smtClean="0">
                <a:sym typeface="Wingdings" pitchFamily="2" charset="2"/>
              </a:rPr>
              <a:t>The build-up of algae also tends to increase the pH of waterways</a:t>
            </a:r>
          </a:p>
          <a:p>
            <a:pPr lvl="1" eaLnBrk="1" hangingPunct="1"/>
            <a:endParaRPr lang="en-US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Effect of acidity on water quality</a:t>
            </a:r>
            <a:endParaRPr lang="en-US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AU" dirty="0" smtClean="0"/>
          </a:p>
          <a:p>
            <a:pPr eaLnBrk="1" hangingPunct="1"/>
            <a:r>
              <a:rPr lang="en-AU" dirty="0" smtClean="0"/>
              <a:t>Influences biological </a:t>
            </a:r>
            <a:r>
              <a:rPr lang="en-AU" dirty="0" smtClean="0"/>
              <a:t>factors directly – organisms can only survive in narrow pH ranges</a:t>
            </a:r>
            <a:endParaRPr lang="en-AU" dirty="0" smtClean="0"/>
          </a:p>
          <a:p>
            <a:pPr eaLnBrk="1" hangingPunct="1"/>
            <a:r>
              <a:rPr lang="en-AU" dirty="0" smtClean="0"/>
              <a:t>Leaching of further ions into </a:t>
            </a:r>
            <a:r>
              <a:rPr lang="en-AU" dirty="0" smtClean="0"/>
              <a:t>solution such as Al</a:t>
            </a:r>
            <a:r>
              <a:rPr lang="en-AU" baseline="30000" dirty="0" smtClean="0"/>
              <a:t>3+</a:t>
            </a:r>
            <a:r>
              <a:rPr lang="en-AU" dirty="0" smtClean="0"/>
              <a:t> which is toxic to many animals</a:t>
            </a:r>
            <a:endParaRPr lang="en-AU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Dissolved Oxygen</a:t>
            </a:r>
            <a:endParaRPr lang="en-US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AU" dirty="0" smtClean="0"/>
          </a:p>
          <a:p>
            <a:pPr eaLnBrk="1" hangingPunct="1"/>
            <a:r>
              <a:rPr lang="en-US" dirty="0" smtClean="0"/>
              <a:t>A small amount of oxygen, up to about ten molecules of oxygen per million of water, is actually dissolved in water. </a:t>
            </a:r>
          </a:p>
          <a:p>
            <a:pPr eaLnBrk="1" hangingPunct="1"/>
            <a:r>
              <a:rPr lang="en-US" dirty="0" smtClean="0"/>
              <a:t>This dissolved oxygen is </a:t>
            </a:r>
            <a:r>
              <a:rPr lang="en-US" dirty="0" smtClean="0"/>
              <a:t>used </a:t>
            </a:r>
            <a:r>
              <a:rPr lang="en-US" dirty="0" smtClean="0"/>
              <a:t>by fish and zooplankton </a:t>
            </a:r>
            <a:r>
              <a:rPr lang="en-US" dirty="0" smtClean="0"/>
              <a:t>during respiration </a:t>
            </a:r>
            <a:endParaRPr lang="en-US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100" y="2017713"/>
            <a:ext cx="7954988" cy="4114800"/>
          </a:xfrm>
        </p:spPr>
        <p:txBody>
          <a:bodyPr/>
          <a:lstStyle/>
          <a:p>
            <a:r>
              <a:rPr lang="en-US" sz="2800" dirty="0" smtClean="0"/>
              <a:t>BOD or biochemical oxygen demand is another test of water quality that measures the </a:t>
            </a:r>
            <a:r>
              <a:rPr lang="en-US" sz="2800" dirty="0" smtClean="0">
                <a:solidFill>
                  <a:srgbClr val="FF0000"/>
                </a:solidFill>
              </a:rPr>
              <a:t>amount of organic pollution</a:t>
            </a:r>
          </a:p>
          <a:p>
            <a:r>
              <a:rPr lang="en-US" sz="2800" dirty="0" smtClean="0"/>
              <a:t>Organic pollutants consume oxygen when they decompose, so the test involves using aerobic microbes to </a:t>
            </a:r>
            <a:r>
              <a:rPr lang="en-US" sz="2800" dirty="0" err="1" smtClean="0"/>
              <a:t>oxidise</a:t>
            </a:r>
            <a:r>
              <a:rPr lang="en-US" sz="2800" dirty="0" smtClean="0"/>
              <a:t> (decompose) these pollutants and then comparing the amount of oxygen present before and after. </a:t>
            </a:r>
            <a:endParaRPr lang="en-US" sz="2800" dirty="0" smtClean="0"/>
          </a:p>
          <a:p>
            <a:r>
              <a:rPr lang="en-US" sz="2800" dirty="0" smtClean="0"/>
              <a:t>Greater than 5ppm is polluted</a:t>
            </a:r>
            <a:endParaRPr lang="en-US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Why so important?</a:t>
            </a: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AU" dirty="0" smtClean="0"/>
          </a:p>
          <a:p>
            <a:pPr eaLnBrk="1" hangingPunct="1"/>
            <a:r>
              <a:rPr lang="en-AU" dirty="0" smtClean="0"/>
              <a:t>Water is fixed resource – amount available for use is fixed</a:t>
            </a:r>
          </a:p>
          <a:p>
            <a:pPr eaLnBrk="1" hangingPunct="1"/>
            <a:r>
              <a:rPr lang="en-AU" dirty="0" smtClean="0"/>
              <a:t>Role as </a:t>
            </a:r>
            <a:r>
              <a:rPr lang="en-AU" dirty="0" smtClean="0"/>
              <a:t>solvent (“universal solvent”)</a:t>
            </a:r>
            <a:endParaRPr lang="en-AU" dirty="0" smtClean="0"/>
          </a:p>
          <a:p>
            <a:pPr eaLnBrk="1" hangingPunct="1"/>
            <a:r>
              <a:rPr lang="en-AU" dirty="0" smtClean="0"/>
              <a:t>Importance to life</a:t>
            </a:r>
            <a:endParaRPr lang="en-US" dirty="0" smtClean="0"/>
          </a:p>
        </p:txBody>
      </p:sp>
      <p:pic>
        <p:nvPicPr>
          <p:cNvPr id="5127" name="Picture 7" descr="http://www.winnipeg.ca/waterandwaste/images/water/quali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4572008"/>
            <a:ext cx="2000232" cy="18802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Factors affecting dissolved oxygen</a:t>
            </a:r>
            <a:endParaRPr lang="en-US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AU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Rapidly moving water, such as in a mountain stream or large river, tends to contain a lot of dissolved oxygen, while </a:t>
            </a:r>
            <a:r>
              <a:rPr lang="en-US" b="1" smtClean="0">
                <a:solidFill>
                  <a:schemeClr val="hlink"/>
                </a:solidFill>
              </a:rPr>
              <a:t>stagnant water contains little</a:t>
            </a:r>
            <a:r>
              <a:rPr lang="en-US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Excess organic material in our lakes and rivers can lower dissolved oxygen concentrations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3600" dirty="0" smtClean="0"/>
              <a:t>Eutrophication</a:t>
            </a:r>
            <a:endParaRPr lang="en-US" sz="3600" dirty="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7224" y="2143117"/>
            <a:ext cx="8097864" cy="3989396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AU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b="1" dirty="0" smtClean="0">
                <a:solidFill>
                  <a:schemeClr val="hlink"/>
                </a:solidFill>
              </a:rPr>
              <a:t>Eutrophication</a:t>
            </a:r>
            <a:r>
              <a:rPr lang="en-US" sz="2800" dirty="0" smtClean="0"/>
              <a:t> is a process whereby water bodies, such as lakes, estuaries, or slow-moving streams receive excess nutrients that stimulate excessive plant growth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This enhanced plant growth, often called an algal bloom, </a:t>
            </a:r>
            <a:r>
              <a:rPr lang="en-US" sz="2800" b="1" dirty="0" smtClean="0">
                <a:solidFill>
                  <a:schemeClr val="hlink"/>
                </a:solidFill>
              </a:rPr>
              <a:t>reduces dissolved oxygen</a:t>
            </a:r>
            <a:r>
              <a:rPr lang="en-US" sz="2800" dirty="0" smtClean="0"/>
              <a:t> in the water when dead plant material decomposes and can cause other organisms to die. </a:t>
            </a:r>
          </a:p>
        </p:txBody>
      </p:sp>
      <p:pic>
        <p:nvPicPr>
          <p:cNvPr id="23557" name="Picture 5" descr="http://library.thinkquest.org/04oct/01590/pollution/eutrophic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5038" y="115911"/>
            <a:ext cx="4610100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dirty="0" smtClean="0"/>
              <a:t>Causes of Eutrophication</a:t>
            </a:r>
            <a:endParaRPr lang="en-US" dirty="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AU" dirty="0" smtClean="0"/>
          </a:p>
          <a:p>
            <a:pPr eaLnBrk="1" hangingPunct="1"/>
            <a:r>
              <a:rPr lang="en-AU" dirty="0" smtClean="0"/>
              <a:t>Natural – very slow</a:t>
            </a:r>
          </a:p>
          <a:p>
            <a:pPr eaLnBrk="1" hangingPunct="1"/>
            <a:r>
              <a:rPr lang="en-AU" dirty="0" smtClean="0"/>
              <a:t>Human influences - accelerated</a:t>
            </a:r>
          </a:p>
          <a:p>
            <a:pPr lvl="1" eaLnBrk="1" hangingPunct="1"/>
            <a:r>
              <a:rPr lang="en-US" dirty="0" smtClean="0"/>
              <a:t>add excessive amounts of plant nutrients – phosphates &amp; nitrates </a:t>
            </a:r>
            <a:r>
              <a:rPr lang="en-US" dirty="0" smtClean="0"/>
              <a:t>from fertilisers increases algal growth</a:t>
            </a:r>
            <a:endParaRPr lang="en-US" dirty="0" smtClean="0"/>
          </a:p>
          <a:p>
            <a:pPr lvl="1" eaLnBrk="1" hangingPunct="1"/>
            <a:r>
              <a:rPr lang="en-US" dirty="0" smtClean="0"/>
              <a:t>untreated, or partially-treated, domestic sewage </a:t>
            </a:r>
            <a:r>
              <a:rPr lang="en-US" dirty="0" smtClean="0"/>
              <a:t>increases algal growth</a:t>
            </a:r>
            <a:endParaRPr lang="en-US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dirty="0" smtClean="0"/>
              <a:t>Eutrophication explained</a:t>
            </a:r>
            <a:endParaRPr lang="en-US" dirty="0" smtClean="0"/>
          </a:p>
        </p:txBody>
      </p:sp>
      <p:pic>
        <p:nvPicPr>
          <p:cNvPr id="25603" name="Picture 6" descr="Eutrophic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2060575"/>
            <a:ext cx="7129463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Rectangle 2"/>
          <p:cNvSpPr>
            <a:spLocks noGrp="1" noChangeArrowheads="1"/>
          </p:cNvSpPr>
          <p:nvPr>
            <p:ph type="title"/>
          </p:nvPr>
        </p:nvSpPr>
        <p:spPr>
          <a:xfrm>
            <a:off x="1142976" y="571480"/>
            <a:ext cx="7793037" cy="911225"/>
          </a:xfrm>
        </p:spPr>
        <p:txBody>
          <a:bodyPr/>
          <a:lstStyle/>
          <a:p>
            <a:pPr eaLnBrk="1" hangingPunct="1"/>
            <a:r>
              <a:rPr lang="en-AU" dirty="0" smtClean="0"/>
              <a:t>Drinking Water Purification</a:t>
            </a:r>
            <a:endParaRPr lang="en-US" dirty="0" smtClean="0"/>
          </a:p>
        </p:txBody>
      </p:sp>
      <p:graphicFrame>
        <p:nvGraphicFramePr>
          <p:cNvPr id="4" name="Diagram 3"/>
          <p:cNvGraphicFramePr/>
          <p:nvPr/>
        </p:nvGraphicFramePr>
        <p:xfrm>
          <a:off x="428596" y="1857364"/>
          <a:ext cx="8456642" cy="35004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Waste Water Purification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71538" y="2643182"/>
            <a:ext cx="75724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Using your text book (pp 280 – 282 of Chemistry Contexts) draw a flow chart to summarise the stages of waste water treatment including:</a:t>
            </a:r>
          </a:p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Primary treatment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Secondary treatment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Tertiary treatment</a:t>
            </a:r>
            <a:endParaRPr lang="en-US" sz="2400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task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214414" y="2500306"/>
            <a:ext cx="5818204" cy="3054361"/>
          </a:xfrm>
        </p:spPr>
        <p:txBody>
          <a:bodyPr/>
          <a:lstStyle/>
          <a:p>
            <a:r>
              <a:rPr lang="en-US" sz="2400" dirty="0" smtClean="0"/>
              <a:t>Find </a:t>
            </a:r>
            <a:r>
              <a:rPr lang="en-US" sz="2400" dirty="0" smtClean="0"/>
              <a:t>out more details about the steps in the process of drinking water purification including the effectiveness of </a:t>
            </a:r>
            <a:r>
              <a:rPr lang="en-US" sz="2400" dirty="0" smtClean="0"/>
              <a:t>treatments and explain how microscopic membrane filters are designed and how they function</a:t>
            </a:r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Factors affecting quality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AU" smtClean="0"/>
              <a:t>Water quality determined by:</a:t>
            </a:r>
          </a:p>
          <a:p>
            <a:pPr eaLnBrk="1" hangingPunct="1">
              <a:lnSpc>
                <a:spcPct val="90000"/>
              </a:lnSpc>
            </a:pPr>
            <a:endParaRPr lang="en-AU" smtClean="0"/>
          </a:p>
          <a:p>
            <a:pPr lvl="2" eaLnBrk="1" hangingPunct="1">
              <a:lnSpc>
                <a:spcPct val="90000"/>
              </a:lnSpc>
            </a:pPr>
            <a:r>
              <a:rPr lang="en-AU" smtClean="0"/>
              <a:t>Ion concentration</a:t>
            </a:r>
          </a:p>
          <a:p>
            <a:pPr lvl="2" eaLnBrk="1" hangingPunct="1">
              <a:lnSpc>
                <a:spcPct val="90000"/>
              </a:lnSpc>
            </a:pPr>
            <a:r>
              <a:rPr lang="en-AU" smtClean="0"/>
              <a:t>Dissolved solids</a:t>
            </a:r>
          </a:p>
          <a:p>
            <a:pPr lvl="2" eaLnBrk="1" hangingPunct="1">
              <a:lnSpc>
                <a:spcPct val="90000"/>
              </a:lnSpc>
            </a:pPr>
            <a:r>
              <a:rPr lang="en-AU" smtClean="0"/>
              <a:t>Hardness</a:t>
            </a:r>
          </a:p>
          <a:p>
            <a:pPr lvl="2" eaLnBrk="1" hangingPunct="1">
              <a:lnSpc>
                <a:spcPct val="90000"/>
              </a:lnSpc>
            </a:pPr>
            <a:r>
              <a:rPr lang="en-AU" smtClean="0"/>
              <a:t>Turbidity</a:t>
            </a:r>
          </a:p>
          <a:p>
            <a:pPr lvl="2" eaLnBrk="1" hangingPunct="1">
              <a:lnSpc>
                <a:spcPct val="90000"/>
              </a:lnSpc>
            </a:pPr>
            <a:r>
              <a:rPr lang="en-AU" smtClean="0"/>
              <a:t>Acidity</a:t>
            </a:r>
          </a:p>
          <a:p>
            <a:pPr lvl="2" eaLnBrk="1" hangingPunct="1">
              <a:lnSpc>
                <a:spcPct val="90000"/>
              </a:lnSpc>
            </a:pPr>
            <a:r>
              <a:rPr lang="en-AU" smtClean="0"/>
              <a:t>Dissolved oxygen</a:t>
            </a:r>
          </a:p>
          <a:p>
            <a:pPr lvl="2" eaLnBrk="1" hangingPunct="1">
              <a:lnSpc>
                <a:spcPct val="90000"/>
              </a:lnSpc>
            </a:pPr>
            <a:r>
              <a:rPr lang="en-AU" smtClean="0"/>
              <a:t>Biological oxygen demand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Common ion concentration</a:t>
            </a:r>
            <a:endParaRPr 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AU" dirty="0" smtClean="0"/>
              <a:t>Water </a:t>
            </a:r>
            <a:r>
              <a:rPr lang="en-AU" dirty="0" smtClean="0"/>
              <a:t>retains soluble ions it dissolves as it moves through the environment</a:t>
            </a:r>
          </a:p>
          <a:p>
            <a:pPr eaLnBrk="1" hangingPunct="1"/>
            <a:r>
              <a:rPr lang="en-AU" dirty="0" smtClean="0"/>
              <a:t>These include:</a:t>
            </a:r>
          </a:p>
          <a:p>
            <a:pPr lvl="1" eaLnBrk="1" hangingPunct="1"/>
            <a:r>
              <a:rPr lang="en-AU" dirty="0" err="1" smtClean="0"/>
              <a:t>Cations</a:t>
            </a:r>
            <a:r>
              <a:rPr lang="en-AU" dirty="0" smtClean="0"/>
              <a:t> </a:t>
            </a:r>
          </a:p>
          <a:p>
            <a:pPr lvl="2" eaLnBrk="1" hangingPunct="1"/>
            <a:r>
              <a:rPr lang="en-AU" dirty="0" smtClean="0"/>
              <a:t>typical –  Na</a:t>
            </a:r>
            <a:r>
              <a:rPr lang="en-AU" baseline="30000" dirty="0" smtClean="0"/>
              <a:t>+</a:t>
            </a:r>
            <a:r>
              <a:rPr lang="en-AU" dirty="0" smtClean="0"/>
              <a:t>, Mg2+, Ca</a:t>
            </a:r>
            <a:r>
              <a:rPr lang="en-AU" baseline="30000" dirty="0" smtClean="0"/>
              <a:t>2+</a:t>
            </a:r>
            <a:r>
              <a:rPr lang="en-AU" dirty="0" smtClean="0"/>
              <a:t>, K</a:t>
            </a:r>
            <a:r>
              <a:rPr lang="en-AU" baseline="30000" dirty="0" smtClean="0"/>
              <a:t>+</a:t>
            </a:r>
            <a:r>
              <a:rPr lang="en-AU" dirty="0" smtClean="0"/>
              <a:t>, Fe</a:t>
            </a:r>
            <a:r>
              <a:rPr lang="en-AU" baseline="30000" dirty="0" smtClean="0"/>
              <a:t>3+</a:t>
            </a:r>
          </a:p>
          <a:p>
            <a:pPr lvl="2" eaLnBrk="1" hangingPunct="1"/>
            <a:r>
              <a:rPr lang="en-AU" dirty="0" smtClean="0"/>
              <a:t>Heavy metals – e.g. Pb</a:t>
            </a:r>
            <a:r>
              <a:rPr lang="en-AU" baseline="30000" dirty="0" smtClean="0"/>
              <a:t>2+</a:t>
            </a:r>
            <a:r>
              <a:rPr lang="en-AU" dirty="0" smtClean="0"/>
              <a:t>, Hg</a:t>
            </a:r>
            <a:r>
              <a:rPr lang="en-AU" baseline="30000" dirty="0" smtClean="0"/>
              <a:t>2+</a:t>
            </a:r>
            <a:r>
              <a:rPr lang="en-AU" dirty="0" smtClean="0"/>
              <a:t>, Cd</a:t>
            </a:r>
            <a:r>
              <a:rPr lang="en-AU" baseline="30000" dirty="0" smtClean="0"/>
              <a:t>2+</a:t>
            </a:r>
            <a:r>
              <a:rPr lang="en-AU" dirty="0" smtClean="0"/>
              <a:t>, Al</a:t>
            </a:r>
            <a:r>
              <a:rPr lang="en-AU" baseline="30000" dirty="0" smtClean="0"/>
              <a:t>3+</a:t>
            </a:r>
            <a:endParaRPr lang="en-AU" baseline="30000" dirty="0" smtClean="0"/>
          </a:p>
          <a:p>
            <a:pPr lvl="1" eaLnBrk="1" hangingPunct="1"/>
            <a:r>
              <a:rPr lang="en-AU" dirty="0" smtClean="0"/>
              <a:t>Anions</a:t>
            </a:r>
          </a:p>
          <a:p>
            <a:pPr lvl="2" eaLnBrk="1" hangingPunct="1"/>
            <a:r>
              <a:rPr lang="en-AU" dirty="0" smtClean="0"/>
              <a:t>Most common - </a:t>
            </a:r>
            <a:r>
              <a:rPr lang="en-AU" dirty="0" err="1" smtClean="0"/>
              <a:t>Cl</a:t>
            </a:r>
            <a:r>
              <a:rPr lang="en-AU" baseline="30000" dirty="0" smtClean="0"/>
              <a:t>-</a:t>
            </a:r>
            <a:r>
              <a:rPr lang="en-AU" dirty="0" smtClean="0"/>
              <a:t>, SO</a:t>
            </a:r>
            <a:r>
              <a:rPr lang="en-AU" baseline="-25000" dirty="0" smtClean="0"/>
              <a:t>4</a:t>
            </a:r>
            <a:r>
              <a:rPr lang="en-AU" baseline="30000" dirty="0" smtClean="0"/>
              <a:t>2-</a:t>
            </a:r>
            <a:r>
              <a:rPr lang="en-AU" dirty="0" smtClean="0"/>
              <a:t>, CO</a:t>
            </a:r>
            <a:r>
              <a:rPr lang="en-AU" baseline="-25000" dirty="0" smtClean="0"/>
              <a:t>3</a:t>
            </a:r>
            <a:r>
              <a:rPr lang="en-AU" baseline="30000" dirty="0" smtClean="0"/>
              <a:t>2-</a:t>
            </a:r>
            <a:r>
              <a:rPr lang="en-AU" dirty="0" smtClean="0"/>
              <a:t>, HCO</a:t>
            </a:r>
            <a:r>
              <a:rPr lang="en-AU" baseline="-25000" dirty="0" smtClean="0"/>
              <a:t>3</a:t>
            </a:r>
            <a:r>
              <a:rPr lang="en-AU" baseline="30000" dirty="0" smtClean="0"/>
              <a:t>-</a:t>
            </a:r>
            <a:r>
              <a:rPr lang="en-AU" dirty="0" smtClean="0"/>
              <a:t>, PO</a:t>
            </a:r>
            <a:r>
              <a:rPr lang="en-AU" baseline="-25000" dirty="0" smtClean="0"/>
              <a:t>4</a:t>
            </a:r>
            <a:r>
              <a:rPr lang="en-AU" baseline="30000" dirty="0" smtClean="0"/>
              <a:t>3-</a:t>
            </a:r>
            <a:endParaRPr lang="en-US" baseline="300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dirty="0" smtClean="0"/>
              <a:t>Salinity</a:t>
            </a:r>
            <a:endParaRPr 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662" y="2017713"/>
            <a:ext cx="8026426" cy="4114800"/>
          </a:xfrm>
        </p:spPr>
        <p:txBody>
          <a:bodyPr/>
          <a:lstStyle/>
          <a:p>
            <a:pPr eaLnBrk="1" hangingPunct="1"/>
            <a:r>
              <a:rPr lang="en-AU" dirty="0" smtClean="0"/>
              <a:t>Salinity </a:t>
            </a:r>
            <a:r>
              <a:rPr lang="en-AU" dirty="0" smtClean="0"/>
              <a:t>is due to increased concentrations of salts – not necessarily </a:t>
            </a:r>
            <a:r>
              <a:rPr lang="en-AU" dirty="0" smtClean="0"/>
              <a:t>just NaCl</a:t>
            </a:r>
            <a:endParaRPr lang="en-AU" dirty="0" smtClean="0"/>
          </a:p>
          <a:p>
            <a:pPr eaLnBrk="1" hangingPunct="1"/>
            <a:r>
              <a:rPr lang="en-AU" dirty="0" smtClean="0"/>
              <a:t>Influence on biological </a:t>
            </a:r>
            <a:r>
              <a:rPr lang="en-AU" dirty="0" smtClean="0"/>
              <a:t>factors – prevents water uptake by plants and direct toxicity in some plants (e.g. </a:t>
            </a:r>
            <a:r>
              <a:rPr lang="en-AU" dirty="0" err="1" smtClean="0"/>
              <a:t>Cl</a:t>
            </a:r>
            <a:r>
              <a:rPr lang="en-AU" baseline="30000" dirty="0" smtClean="0"/>
              <a:t>-</a:t>
            </a:r>
            <a:r>
              <a:rPr lang="en-AU" dirty="0" smtClean="0"/>
              <a:t>)</a:t>
            </a:r>
            <a:endParaRPr lang="en-AU" dirty="0" smtClean="0"/>
          </a:p>
          <a:p>
            <a:pPr eaLnBrk="1" hangingPunct="1"/>
            <a:r>
              <a:rPr lang="en-AU" dirty="0" smtClean="0"/>
              <a:t>Increased concentration = reduced use to </a:t>
            </a:r>
            <a:r>
              <a:rPr lang="en-AU" dirty="0" smtClean="0"/>
              <a:t>humans</a:t>
            </a:r>
            <a:endParaRPr lang="en-AU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Hardness</a:t>
            </a:r>
            <a:endParaRPr lang="en-US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AU" dirty="0" smtClean="0"/>
          </a:p>
          <a:p>
            <a:pPr eaLnBrk="1" hangingPunct="1">
              <a:lnSpc>
                <a:spcPct val="90000"/>
              </a:lnSpc>
            </a:pPr>
            <a:r>
              <a:rPr lang="en-AU" dirty="0" smtClean="0"/>
              <a:t>Hardness is due to high concentrations of metal ions – particularly Mg</a:t>
            </a:r>
            <a:r>
              <a:rPr lang="en-AU" baseline="30000" dirty="0" smtClean="0"/>
              <a:t>2+</a:t>
            </a:r>
            <a:r>
              <a:rPr lang="en-AU" dirty="0" smtClean="0"/>
              <a:t> &amp; Ca</a:t>
            </a:r>
            <a:r>
              <a:rPr lang="en-AU" baseline="30000" dirty="0" smtClean="0"/>
              <a:t>2+</a:t>
            </a:r>
          </a:p>
          <a:p>
            <a:pPr eaLnBrk="1" hangingPunct="1">
              <a:lnSpc>
                <a:spcPct val="90000"/>
              </a:lnSpc>
            </a:pPr>
            <a:r>
              <a:rPr lang="en-AU" dirty="0" smtClean="0"/>
              <a:t>Influences:</a:t>
            </a:r>
          </a:p>
          <a:p>
            <a:pPr lvl="1" eaLnBrk="1" hangingPunct="1">
              <a:lnSpc>
                <a:spcPct val="90000"/>
              </a:lnSpc>
            </a:pPr>
            <a:r>
              <a:rPr lang="en-AU" dirty="0" smtClean="0"/>
              <a:t>Hampers ability </a:t>
            </a:r>
            <a:r>
              <a:rPr lang="en-AU" dirty="0" smtClean="0"/>
              <a:t>to lather – form suds</a:t>
            </a:r>
          </a:p>
          <a:p>
            <a:pPr lvl="1" eaLnBrk="1" hangingPunct="1">
              <a:lnSpc>
                <a:spcPct val="90000"/>
              </a:lnSpc>
            </a:pPr>
            <a:r>
              <a:rPr lang="en-AU" dirty="0" smtClean="0"/>
              <a:t>Build-up of deposits in pipes – lime scale</a:t>
            </a:r>
          </a:p>
          <a:p>
            <a:pPr lvl="1" eaLnBrk="1" hangingPunct="1">
              <a:lnSpc>
                <a:spcPct val="90000"/>
              </a:lnSpc>
            </a:pPr>
            <a:r>
              <a:rPr lang="en-AU" dirty="0" smtClean="0"/>
              <a:t>Reduces life of </a:t>
            </a:r>
            <a:r>
              <a:rPr lang="en-AU" dirty="0" smtClean="0"/>
              <a:t>equipment (e.g. Washer)</a:t>
            </a:r>
            <a:endParaRPr lang="en-AU" dirty="0" smtClean="0"/>
          </a:p>
          <a:p>
            <a:pPr lvl="1" eaLnBrk="1" hangingPunct="1">
              <a:lnSpc>
                <a:spcPct val="90000"/>
              </a:lnSpc>
            </a:pPr>
            <a:r>
              <a:rPr lang="en-AU" dirty="0" smtClean="0"/>
              <a:t>Reduces life </a:t>
            </a:r>
            <a:r>
              <a:rPr lang="en-AU" dirty="0" smtClean="0"/>
              <a:t>of fabrics</a:t>
            </a:r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Softening water</a:t>
            </a:r>
            <a:endParaRPr lang="en-US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7224" y="2017713"/>
            <a:ext cx="8097864" cy="4114800"/>
          </a:xfrm>
        </p:spPr>
        <p:txBody>
          <a:bodyPr/>
          <a:lstStyle/>
          <a:p>
            <a:pPr eaLnBrk="1" hangingPunct="1"/>
            <a:r>
              <a:rPr lang="en-AU" dirty="0" smtClean="0"/>
              <a:t>The removal of Ca and Mg ions</a:t>
            </a:r>
            <a:endParaRPr lang="en-AU" dirty="0" smtClean="0"/>
          </a:p>
          <a:p>
            <a:pPr eaLnBrk="1" hangingPunct="1"/>
            <a:r>
              <a:rPr lang="en-AU" dirty="0" smtClean="0"/>
              <a:t>How is water softened?:</a:t>
            </a:r>
            <a:endParaRPr lang="en-AU" dirty="0" smtClean="0"/>
          </a:p>
          <a:p>
            <a:pPr lvl="1" eaLnBrk="1" hangingPunct="1"/>
            <a:r>
              <a:rPr lang="en-AU" dirty="0" smtClean="0">
                <a:solidFill>
                  <a:srgbClr val="FF0000"/>
                </a:solidFill>
              </a:rPr>
              <a:t>Ion exchangers </a:t>
            </a:r>
            <a:r>
              <a:rPr lang="en-AU" dirty="0" smtClean="0"/>
              <a:t>- </a:t>
            </a:r>
            <a:r>
              <a:rPr lang="en-US" dirty="0" smtClean="0"/>
              <a:t>replacing the calcium and magnesium ions in the water with other ions, for instance sodium or potassium </a:t>
            </a:r>
            <a:endParaRPr lang="en-US" dirty="0" smtClean="0"/>
          </a:p>
          <a:p>
            <a:pPr lvl="1" eaLnBrk="1" hangingPunct="1"/>
            <a:r>
              <a:rPr lang="en-US" dirty="0" smtClean="0">
                <a:solidFill>
                  <a:srgbClr val="FF0000"/>
                </a:solidFill>
              </a:rPr>
              <a:t>Distilling</a:t>
            </a:r>
            <a:r>
              <a:rPr lang="en-US" dirty="0" smtClean="0"/>
              <a:t> </a:t>
            </a:r>
          </a:p>
          <a:p>
            <a:pPr lvl="1" eaLnBrk="1" hangingPunct="1"/>
            <a:r>
              <a:rPr lang="en-US" dirty="0" smtClean="0">
                <a:solidFill>
                  <a:srgbClr val="FF0000"/>
                </a:solidFill>
              </a:rPr>
              <a:t>Boiling</a:t>
            </a:r>
            <a:r>
              <a:rPr lang="en-US" dirty="0" smtClean="0"/>
              <a:t> followed by settling of the lime Ca(OH)</a:t>
            </a:r>
            <a:r>
              <a:rPr lang="en-US" baseline="-25000" dirty="0" smtClean="0"/>
              <a:t>2</a:t>
            </a:r>
            <a:endParaRPr lang="en-US" baseline="-250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dirty="0" smtClean="0"/>
              <a:t>Total Dissolved solids (TDS)</a:t>
            </a:r>
            <a:endParaRPr lang="en-US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00100" y="2071679"/>
            <a:ext cx="7532716" cy="2571768"/>
          </a:xfrm>
        </p:spPr>
        <p:txBody>
          <a:bodyPr/>
          <a:lstStyle/>
          <a:p>
            <a:pPr eaLnBrk="1" hangingPunct="1"/>
            <a:r>
              <a:rPr lang="en-US" sz="2400" dirty="0" smtClean="0"/>
              <a:t>Total Dissolved Solids </a:t>
            </a:r>
            <a:r>
              <a:rPr lang="en-US" sz="2400" dirty="0" smtClean="0"/>
              <a:t>come from a variety of sources and lead to some typical problems:</a:t>
            </a:r>
          </a:p>
          <a:p>
            <a:pPr eaLnBrk="1" hangingPunct="1"/>
            <a:endParaRPr lang="en-US" dirty="0" smtClean="0"/>
          </a:p>
          <a:p>
            <a:pPr lvl="1" eaLnBrk="1" hangingPunct="1">
              <a:buNone/>
            </a:pPr>
            <a:endParaRPr lang="en-US" dirty="0" smtClean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857224" y="4714884"/>
            <a:ext cx="8096280" cy="1928825"/>
          </a:xfrm>
        </p:spPr>
        <p:txBody>
          <a:bodyPr/>
          <a:lstStyle/>
          <a:p>
            <a:pPr marL="0" lvl="1" eaLnBrk="1" hangingPunct="1">
              <a:buNone/>
            </a:pPr>
            <a:r>
              <a:rPr lang="en-US" sz="2000" dirty="0" smtClean="0"/>
              <a:t>High TDS may </a:t>
            </a:r>
            <a:r>
              <a:rPr lang="en-US" sz="2000" dirty="0" smtClean="0"/>
              <a:t>effect the aesthetic quality of the water, interfere with washing clothes and </a:t>
            </a:r>
            <a:r>
              <a:rPr lang="en-US" sz="2000" dirty="0" smtClean="0"/>
              <a:t>corrode </a:t>
            </a:r>
            <a:r>
              <a:rPr lang="en-US" sz="2000" dirty="0" smtClean="0"/>
              <a:t>plumbing fixtures.  For aesthetic reasons, </a:t>
            </a:r>
            <a:r>
              <a:rPr lang="en-US" sz="2000" dirty="0" smtClean="0"/>
              <a:t>the US EPA established a </a:t>
            </a:r>
            <a:r>
              <a:rPr lang="en-US" sz="2000" dirty="0" smtClean="0"/>
              <a:t>limit of </a:t>
            </a:r>
            <a:r>
              <a:rPr lang="en-US" sz="2000" dirty="0" smtClean="0">
                <a:solidFill>
                  <a:srgbClr val="FF0000"/>
                </a:solidFill>
              </a:rPr>
              <a:t>500 </a:t>
            </a:r>
            <a:r>
              <a:rPr lang="en-US" sz="2000" dirty="0" smtClean="0">
                <a:solidFill>
                  <a:srgbClr val="FF0000"/>
                </a:solidFill>
              </a:rPr>
              <a:t>mg/l</a:t>
            </a:r>
            <a:r>
              <a:rPr lang="en-US" sz="2000" dirty="0" smtClean="0"/>
              <a:t>, but in general is not a specific health hazard.</a:t>
            </a:r>
          </a:p>
          <a:p>
            <a:pPr marL="0" lvl="1" eaLnBrk="1" hangingPunct="1">
              <a:buNone/>
            </a:pPr>
            <a:r>
              <a:rPr lang="en-US" sz="2000" dirty="0" smtClean="0"/>
              <a:t>The typical test for TDS is </a:t>
            </a:r>
            <a:r>
              <a:rPr lang="en-US" sz="2000" dirty="0" smtClean="0">
                <a:solidFill>
                  <a:srgbClr val="FF0000"/>
                </a:solidFill>
              </a:rPr>
              <a:t>gravimetric</a:t>
            </a:r>
            <a:r>
              <a:rPr lang="en-US" sz="2000" dirty="0" smtClean="0"/>
              <a:t>, but an approximation can be given by measuring </a:t>
            </a:r>
            <a:r>
              <a:rPr lang="en-US" sz="2000" dirty="0" smtClean="0">
                <a:solidFill>
                  <a:srgbClr val="FF0000"/>
                </a:solidFill>
              </a:rPr>
              <a:t>conductivity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142976" y="3071810"/>
          <a:ext cx="7215238" cy="115824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3607619"/>
                <a:gridCol w="3607619"/>
              </a:tblGrid>
              <a:tr h="436244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Cations</a:t>
                      </a:r>
                      <a:r>
                        <a:rPr lang="en-US" sz="1600" dirty="0" smtClean="0"/>
                        <a:t> combined with carbonates  CaCO</a:t>
                      </a:r>
                      <a:r>
                        <a:rPr lang="en-US" sz="1600" baseline="-25000" dirty="0" smtClean="0"/>
                        <a:t>3</a:t>
                      </a:r>
                      <a:r>
                        <a:rPr lang="en-US" sz="1600" dirty="0" smtClean="0"/>
                        <a:t>, MgCO</a:t>
                      </a:r>
                      <a:r>
                        <a:rPr lang="en-US" sz="1600" baseline="-25000" dirty="0" smtClean="0"/>
                        <a:t>3</a:t>
                      </a:r>
                      <a:r>
                        <a:rPr lang="en-US" sz="1600" dirty="0" smtClean="0"/>
                        <a:t> etc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Associated with hardness, scale formation, bitter taste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Cations</a:t>
                      </a:r>
                      <a:r>
                        <a:rPr lang="en-US" sz="1600" dirty="0" smtClean="0"/>
                        <a:t> combined with Chloride</a:t>
                      </a:r>
                      <a:br>
                        <a:rPr lang="en-US" sz="1600" dirty="0" smtClean="0"/>
                      </a:br>
                      <a:r>
                        <a:rPr lang="en-US" sz="1600" dirty="0" smtClean="0"/>
                        <a:t>NaCl, </a:t>
                      </a:r>
                      <a:r>
                        <a:rPr lang="en-US" sz="1600" dirty="0" err="1" smtClean="0"/>
                        <a:t>KCl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Salty or brackish taste, increase </a:t>
                      </a:r>
                      <a:r>
                        <a:rPr lang="en-US" sz="1600" dirty="0" err="1" smtClean="0"/>
                        <a:t>corrosivity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Curing the problem of TDS</a:t>
            </a:r>
            <a:endParaRPr 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AU" dirty="0" smtClean="0"/>
          </a:p>
          <a:p>
            <a:pPr eaLnBrk="1" hangingPunct="1"/>
            <a:r>
              <a:rPr lang="en-US" dirty="0" smtClean="0"/>
              <a:t>Reduction is accomplished by reducing the total amount in the water. This is done during:</a:t>
            </a:r>
          </a:p>
          <a:p>
            <a:pPr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 the process of deionization or </a:t>
            </a:r>
          </a:p>
          <a:p>
            <a:pPr lvl="1" eaLnBrk="1" hangingPunct="1"/>
            <a:r>
              <a:rPr lang="en-US" dirty="0" smtClean="0"/>
              <a:t>reverse </a:t>
            </a:r>
            <a:r>
              <a:rPr lang="en-US" dirty="0" smtClean="0"/>
              <a:t>osmosis </a:t>
            </a:r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Blends 3">
    <a:dk1>
      <a:srgbClr val="000000"/>
    </a:dk1>
    <a:lt1>
      <a:srgbClr val="FFFFFF"/>
    </a:lt1>
    <a:dk2>
      <a:srgbClr val="333399"/>
    </a:dk2>
    <a:lt2>
      <a:srgbClr val="1C1C1C"/>
    </a:lt2>
    <a:accent1>
      <a:srgbClr val="00E4A8"/>
    </a:accent1>
    <a:accent2>
      <a:srgbClr val="FFCF01"/>
    </a:accent2>
    <a:accent3>
      <a:srgbClr val="FFFFFF"/>
    </a:accent3>
    <a:accent4>
      <a:srgbClr val="000000"/>
    </a:accent4>
    <a:accent5>
      <a:srgbClr val="AAEFD1"/>
    </a:accent5>
    <a:accent6>
      <a:srgbClr val="E7BB01"/>
    </a:accent6>
    <a:hlink>
      <a:srgbClr val="FF0000"/>
    </a:hlink>
    <a:folHlink>
      <a:srgbClr val="3333CC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617</TotalTime>
  <Words>1071</Words>
  <Application>Microsoft Office PowerPoint</Application>
  <PresentationFormat>On-screen Show (4:3)</PresentationFormat>
  <Paragraphs>150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Tahoma</vt:lpstr>
      <vt:lpstr>Arial</vt:lpstr>
      <vt:lpstr>Wingdings</vt:lpstr>
      <vt:lpstr>Calibri</vt:lpstr>
      <vt:lpstr>Blends</vt:lpstr>
      <vt:lpstr>Water Quality</vt:lpstr>
      <vt:lpstr>Why so important?</vt:lpstr>
      <vt:lpstr>Factors affecting quality</vt:lpstr>
      <vt:lpstr>Common ion concentration</vt:lpstr>
      <vt:lpstr>Salinity</vt:lpstr>
      <vt:lpstr>Hardness</vt:lpstr>
      <vt:lpstr>Softening water</vt:lpstr>
      <vt:lpstr>Total Dissolved solids (TDS)</vt:lpstr>
      <vt:lpstr>Curing the problem of TDS</vt:lpstr>
      <vt:lpstr>Osmosis and water motion</vt:lpstr>
      <vt:lpstr>What’s reverse osmosis?</vt:lpstr>
      <vt:lpstr>Turbidity</vt:lpstr>
      <vt:lpstr>Factors influencing Turbidity</vt:lpstr>
      <vt:lpstr>Problems with Turbidity</vt:lpstr>
      <vt:lpstr>Acidity</vt:lpstr>
      <vt:lpstr>A bit more …</vt:lpstr>
      <vt:lpstr>Effect of acidity on water quality</vt:lpstr>
      <vt:lpstr>Dissolved Oxygen</vt:lpstr>
      <vt:lpstr>BOD</vt:lpstr>
      <vt:lpstr>Factors affecting dissolved oxygen</vt:lpstr>
      <vt:lpstr>Eutrophication</vt:lpstr>
      <vt:lpstr>Causes of Eutrophication</vt:lpstr>
      <vt:lpstr>Eutrophication explained</vt:lpstr>
      <vt:lpstr>Drinking Water Purification</vt:lpstr>
      <vt:lpstr>Waste Water Purification</vt:lpstr>
      <vt:lpstr>Research task</vt:lpstr>
    </vt:vector>
  </TitlesOfParts>
  <Company>AIS Singapore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 Quality</dc:title>
  <dc:creator>Admin</dc:creator>
  <cp:lastModifiedBy>Rob</cp:lastModifiedBy>
  <cp:revision>37</cp:revision>
  <dcterms:created xsi:type="dcterms:W3CDTF">2005-04-06T06:30:17Z</dcterms:created>
  <dcterms:modified xsi:type="dcterms:W3CDTF">2010-05-02T11:42:06Z</dcterms:modified>
</cp:coreProperties>
</file>