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674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750796C-C3BF-4AFE-B48D-F45194882E36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362D0BA-A55A-4494-B9A7-708FBF90B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796C-C3BF-4AFE-B48D-F45194882E36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D0BA-A55A-4494-B9A7-708FBF90B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796C-C3BF-4AFE-B48D-F45194882E36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D0BA-A55A-4494-B9A7-708FBF90B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796C-C3BF-4AFE-B48D-F45194882E36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D0BA-A55A-4494-B9A7-708FBF90B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796C-C3BF-4AFE-B48D-F45194882E36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D0BA-A55A-4494-B9A7-708FBF90B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796C-C3BF-4AFE-B48D-F45194882E36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D0BA-A55A-4494-B9A7-708FBF90B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750796C-C3BF-4AFE-B48D-F45194882E36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62D0BA-A55A-4494-B9A7-708FBF90BB9B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750796C-C3BF-4AFE-B48D-F45194882E36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362D0BA-A55A-4494-B9A7-708FBF90B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796C-C3BF-4AFE-B48D-F45194882E36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D0BA-A55A-4494-B9A7-708FBF90B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796C-C3BF-4AFE-B48D-F45194882E36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D0BA-A55A-4494-B9A7-708FBF90B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0796C-C3BF-4AFE-B48D-F45194882E36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D0BA-A55A-4494-B9A7-708FBF90B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750796C-C3BF-4AFE-B48D-F45194882E36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362D0BA-A55A-4494-B9A7-708FBF90BB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Comparison of a Button Cell to a Dry Cell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smtClean="0"/>
              <a:t>Elisha, Jeremy </a:t>
            </a:r>
            <a:r>
              <a:rPr lang="en-US" dirty="0" smtClean="0"/>
              <a:t>and 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362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to its low constant voltage it is used for common appliances  such as torches, toys and portable radios/</a:t>
            </a:r>
            <a:r>
              <a:rPr lang="en-US" dirty="0" err="1" smtClean="0"/>
              <a:t>cds</a:t>
            </a:r>
            <a:endParaRPr lang="en-US" dirty="0" smtClean="0"/>
          </a:p>
          <a:p>
            <a:r>
              <a:rPr lang="en-US" dirty="0" smtClean="0"/>
              <a:t>Due to its mobility , portable items like flashlights could be used , therefore increasing the development of </a:t>
            </a:r>
            <a:r>
              <a:rPr lang="en-US" dirty="0" err="1" smtClean="0"/>
              <a:t>electrial</a:t>
            </a:r>
            <a:r>
              <a:rPr lang="en-US" dirty="0" smtClean="0"/>
              <a:t> </a:t>
            </a:r>
            <a:r>
              <a:rPr lang="en-US" dirty="0" err="1" smtClean="0"/>
              <a:t>equipments</a:t>
            </a:r>
            <a:r>
              <a:rPr lang="en-US" dirty="0" smtClean="0"/>
              <a:t>/ devices.</a:t>
            </a:r>
          </a:p>
          <a:p>
            <a:r>
              <a:rPr lang="en-US" dirty="0" smtClean="0"/>
              <a:t>The popularity of batteries have increased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421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Environmental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amounts of zinc are not problematic, however large amounts of zinc is a threat.</a:t>
            </a:r>
          </a:p>
          <a:p>
            <a:r>
              <a:rPr lang="en-US" dirty="0" smtClean="0"/>
              <a:t>Manganese is also a heavy metal, dispose in large quantities are not beneficial for the environment.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186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Button Cell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86000"/>
            <a:ext cx="4515664" cy="3733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667000"/>
            <a:ext cx="3284220" cy="236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530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Chemistry of the Button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Half Equations</a:t>
            </a:r>
          </a:p>
          <a:p>
            <a:pPr lvl="1"/>
            <a:r>
              <a:rPr lang="en-US" b="1" u="sng" dirty="0" smtClean="0">
                <a:solidFill>
                  <a:schemeClr val="accent6"/>
                </a:solidFill>
              </a:rPr>
              <a:t>Cathode reaction</a:t>
            </a:r>
          </a:p>
          <a:p>
            <a:pPr marL="457200" lvl="1" indent="0">
              <a:buNone/>
            </a:pPr>
            <a:r>
              <a:rPr lang="pt-BR" dirty="0">
                <a:solidFill>
                  <a:schemeClr val="accent6"/>
                </a:solidFill>
              </a:rPr>
              <a:t>Ag</a:t>
            </a:r>
            <a:r>
              <a:rPr lang="pt-BR" baseline="-25000" dirty="0">
                <a:solidFill>
                  <a:schemeClr val="accent6"/>
                </a:solidFill>
              </a:rPr>
              <a:t>2</a:t>
            </a:r>
            <a:r>
              <a:rPr lang="pt-BR" dirty="0">
                <a:solidFill>
                  <a:schemeClr val="accent6"/>
                </a:solidFill>
              </a:rPr>
              <a:t>O</a:t>
            </a:r>
            <a:r>
              <a:rPr lang="pt-BR" baseline="-25000" dirty="0">
                <a:solidFill>
                  <a:schemeClr val="accent6"/>
                </a:solidFill>
              </a:rPr>
              <a:t> (s)</a:t>
            </a:r>
            <a:r>
              <a:rPr lang="pt-BR" dirty="0">
                <a:solidFill>
                  <a:schemeClr val="accent6"/>
                </a:solidFill>
              </a:rPr>
              <a:t> + H</a:t>
            </a:r>
            <a:r>
              <a:rPr lang="pt-BR" baseline="-25000" dirty="0">
                <a:solidFill>
                  <a:schemeClr val="accent6"/>
                </a:solidFill>
              </a:rPr>
              <a:t>2</a:t>
            </a:r>
            <a:r>
              <a:rPr lang="pt-BR" dirty="0">
                <a:solidFill>
                  <a:schemeClr val="accent6"/>
                </a:solidFill>
              </a:rPr>
              <a:t>O</a:t>
            </a:r>
            <a:r>
              <a:rPr lang="pt-BR" baseline="-25000" dirty="0">
                <a:solidFill>
                  <a:schemeClr val="accent6"/>
                </a:solidFill>
              </a:rPr>
              <a:t> (l)</a:t>
            </a:r>
            <a:r>
              <a:rPr lang="pt-BR" dirty="0">
                <a:solidFill>
                  <a:schemeClr val="accent6"/>
                </a:solidFill>
              </a:rPr>
              <a:t> + 2e</a:t>
            </a:r>
            <a:r>
              <a:rPr lang="pt-BR" baseline="30000" dirty="0">
                <a:solidFill>
                  <a:schemeClr val="accent6"/>
                </a:solidFill>
              </a:rPr>
              <a:t>-</a:t>
            </a:r>
            <a:r>
              <a:rPr lang="pt-BR" dirty="0">
                <a:solidFill>
                  <a:schemeClr val="accent6"/>
                </a:solidFill>
              </a:rPr>
              <a:t> → 2Ag</a:t>
            </a:r>
            <a:r>
              <a:rPr lang="pt-BR" baseline="-25000" dirty="0">
                <a:solidFill>
                  <a:schemeClr val="accent6"/>
                </a:solidFill>
              </a:rPr>
              <a:t> (s)</a:t>
            </a:r>
            <a:r>
              <a:rPr lang="pt-BR" dirty="0">
                <a:solidFill>
                  <a:schemeClr val="accent6"/>
                </a:solidFill>
              </a:rPr>
              <a:t> + </a:t>
            </a:r>
            <a:r>
              <a:rPr lang="pt-BR" dirty="0" smtClean="0">
                <a:solidFill>
                  <a:schemeClr val="accent6"/>
                </a:solidFill>
              </a:rPr>
              <a:t>2OH</a:t>
            </a:r>
            <a:r>
              <a:rPr lang="pt-BR" baseline="30000" dirty="0" smtClean="0">
                <a:solidFill>
                  <a:schemeClr val="accent6"/>
                </a:solidFill>
              </a:rPr>
              <a:t>- </a:t>
            </a:r>
          </a:p>
          <a:p>
            <a:pPr lvl="1"/>
            <a:r>
              <a:rPr lang="pt-BR" b="1" u="sng" dirty="0" smtClean="0">
                <a:solidFill>
                  <a:schemeClr val="accent6"/>
                </a:solidFill>
              </a:rPr>
              <a:t>Anode Reaction </a:t>
            </a:r>
          </a:p>
          <a:p>
            <a:pPr marL="457200" lvl="1" indent="0">
              <a:buNone/>
            </a:pPr>
            <a:r>
              <a:rPr lang="pt-BR" dirty="0">
                <a:solidFill>
                  <a:schemeClr val="accent6"/>
                </a:solidFill>
              </a:rPr>
              <a:t>Zn</a:t>
            </a:r>
            <a:r>
              <a:rPr lang="pt-BR" baseline="-25000" dirty="0">
                <a:solidFill>
                  <a:schemeClr val="accent6"/>
                </a:solidFill>
              </a:rPr>
              <a:t> (s)</a:t>
            </a:r>
            <a:r>
              <a:rPr lang="pt-BR" dirty="0">
                <a:solidFill>
                  <a:schemeClr val="accent6"/>
                </a:solidFill>
              </a:rPr>
              <a:t> + 2OH</a:t>
            </a:r>
            <a:r>
              <a:rPr lang="pt-BR" baseline="30000" dirty="0">
                <a:solidFill>
                  <a:schemeClr val="accent6"/>
                </a:solidFill>
              </a:rPr>
              <a:t>-</a:t>
            </a:r>
            <a:r>
              <a:rPr lang="pt-BR" dirty="0">
                <a:solidFill>
                  <a:schemeClr val="accent6"/>
                </a:solidFill>
              </a:rPr>
              <a:t> → ZnO</a:t>
            </a:r>
            <a:r>
              <a:rPr lang="pt-BR" baseline="-25000" dirty="0">
                <a:solidFill>
                  <a:schemeClr val="accent6"/>
                </a:solidFill>
              </a:rPr>
              <a:t> (s)</a:t>
            </a:r>
            <a:r>
              <a:rPr lang="pt-BR" dirty="0">
                <a:solidFill>
                  <a:schemeClr val="accent6"/>
                </a:solidFill>
              </a:rPr>
              <a:t> + H</a:t>
            </a:r>
            <a:r>
              <a:rPr lang="pt-BR" baseline="-25000" dirty="0">
                <a:solidFill>
                  <a:schemeClr val="accent6"/>
                </a:solidFill>
              </a:rPr>
              <a:t>2</a:t>
            </a:r>
            <a:r>
              <a:rPr lang="pt-BR" dirty="0">
                <a:solidFill>
                  <a:schemeClr val="accent6"/>
                </a:solidFill>
              </a:rPr>
              <a:t>O + </a:t>
            </a:r>
            <a:r>
              <a:rPr lang="pt-BR" dirty="0" smtClean="0">
                <a:solidFill>
                  <a:schemeClr val="accent6"/>
                </a:solidFill>
              </a:rPr>
              <a:t>2e</a:t>
            </a:r>
            <a:r>
              <a:rPr lang="pt-BR" baseline="30000" dirty="0" smtClean="0">
                <a:solidFill>
                  <a:schemeClr val="accent6"/>
                </a:solidFill>
              </a:rPr>
              <a:t>-</a:t>
            </a:r>
            <a:endParaRPr lang="pt-BR" b="1" u="sng" dirty="0" smtClean="0">
              <a:solidFill>
                <a:schemeClr val="accent6"/>
              </a:solidFill>
            </a:endParaRPr>
          </a:p>
          <a:p>
            <a:r>
              <a:rPr lang="pt-BR" sz="2800" b="1" u="sng" dirty="0" smtClean="0"/>
              <a:t>Full Equation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</a:rPr>
              <a:t>    </a:t>
            </a:r>
            <a:r>
              <a:rPr lang="en-US" sz="2800" dirty="0" smtClean="0">
                <a:solidFill>
                  <a:schemeClr val="accent6"/>
                </a:solidFill>
              </a:rPr>
              <a:t>Zn</a:t>
            </a:r>
            <a:r>
              <a:rPr lang="en-US" sz="2800" baseline="-25000" dirty="0">
                <a:solidFill>
                  <a:schemeClr val="accent6"/>
                </a:solidFill>
              </a:rPr>
              <a:t> (s)</a:t>
            </a:r>
            <a:r>
              <a:rPr lang="en-US" sz="2800" dirty="0">
                <a:solidFill>
                  <a:schemeClr val="accent6"/>
                </a:solidFill>
              </a:rPr>
              <a:t> + Ag</a:t>
            </a:r>
            <a:r>
              <a:rPr lang="en-US" sz="2800" baseline="-25000" dirty="0">
                <a:solidFill>
                  <a:schemeClr val="accent6"/>
                </a:solidFill>
              </a:rPr>
              <a:t>2</a:t>
            </a:r>
            <a:r>
              <a:rPr lang="en-US" sz="2800" dirty="0">
                <a:solidFill>
                  <a:schemeClr val="accent6"/>
                </a:solidFill>
              </a:rPr>
              <a:t>O</a:t>
            </a:r>
            <a:r>
              <a:rPr lang="en-US" sz="2800" baseline="-25000" dirty="0">
                <a:solidFill>
                  <a:schemeClr val="accent6"/>
                </a:solidFill>
              </a:rPr>
              <a:t> (s)</a:t>
            </a:r>
            <a:r>
              <a:rPr lang="en-US" sz="2800" dirty="0">
                <a:solidFill>
                  <a:schemeClr val="accent6"/>
                </a:solidFill>
              </a:rPr>
              <a:t> → 2Ag</a:t>
            </a:r>
            <a:r>
              <a:rPr lang="en-US" sz="2800" baseline="-25000" dirty="0">
                <a:solidFill>
                  <a:schemeClr val="accent6"/>
                </a:solidFill>
              </a:rPr>
              <a:t> (s)</a:t>
            </a:r>
            <a:r>
              <a:rPr lang="en-US" sz="2800" dirty="0">
                <a:solidFill>
                  <a:schemeClr val="accent6"/>
                </a:solidFill>
              </a:rPr>
              <a:t> + ZnO</a:t>
            </a:r>
            <a:r>
              <a:rPr lang="en-US" sz="2800" baseline="-25000" dirty="0">
                <a:solidFill>
                  <a:schemeClr val="accent6"/>
                </a:solidFill>
              </a:rPr>
              <a:t> (s)</a:t>
            </a:r>
            <a:endParaRPr lang="pt-BR" sz="2800" b="1" u="sng" dirty="0" smtClean="0">
              <a:solidFill>
                <a:schemeClr val="accent6"/>
              </a:solidFill>
            </a:endParaRPr>
          </a:p>
          <a:p>
            <a:pPr lvl="2"/>
            <a:endParaRPr lang="pt-BR" b="1" u="sng" baseline="300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457200" lvl="1" indent="0">
              <a:buNone/>
            </a:pPr>
            <a:endParaRPr lang="pt-BR" baseline="30000" dirty="0" smtClean="0"/>
          </a:p>
          <a:p>
            <a:pPr marL="457200" lvl="1" indent="0">
              <a:buNone/>
            </a:pPr>
            <a:endParaRPr lang="en-US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3087501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Cost and Practicality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Silver is an expensive metal </a:t>
            </a:r>
          </a:p>
          <a:p>
            <a:r>
              <a:rPr lang="en-US" dirty="0" smtClean="0"/>
              <a:t>The production of the cell is therefore expensive</a:t>
            </a:r>
          </a:p>
          <a:p>
            <a:r>
              <a:rPr lang="en-US" dirty="0" smtClean="0"/>
              <a:t>Non rechargeable </a:t>
            </a:r>
          </a:p>
          <a:p>
            <a:r>
              <a:rPr lang="en-US" dirty="0" smtClean="0"/>
              <a:t>Small and light</a:t>
            </a:r>
          </a:p>
          <a:p>
            <a:r>
              <a:rPr lang="en-US" dirty="0" smtClean="0"/>
              <a:t>Has a relatively long life span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970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to its small size it has allowed the production of small electrical appliances</a:t>
            </a:r>
          </a:p>
          <a:p>
            <a:r>
              <a:rPr lang="en-US" dirty="0" smtClean="0"/>
              <a:t>Due to its non toxic nature it has allowed for it to be used inside the body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203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Environmental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to its unrechargeable nature, it has to be discarded or recycled after only one use</a:t>
            </a:r>
          </a:p>
          <a:p>
            <a:r>
              <a:rPr lang="en-US" dirty="0" smtClean="0"/>
              <a:t>Potassium hydroxide that is found within the cell is caustic (causing corrosion) </a:t>
            </a:r>
          </a:p>
          <a:p>
            <a:r>
              <a:rPr lang="en-US" dirty="0" smtClean="0"/>
              <a:t>No highly toxic materials that will harm the environment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34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Dry Cell/ Alkaline Cell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286000"/>
            <a:ext cx="3419475" cy="282892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209800"/>
            <a:ext cx="2754046" cy="275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156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Half Equations</a:t>
            </a:r>
          </a:p>
          <a:p>
            <a:pPr lvl="1"/>
            <a:r>
              <a:rPr lang="en-US" b="1" u="sng" dirty="0" smtClean="0"/>
              <a:t>Cathode reaction</a:t>
            </a:r>
          </a:p>
          <a:p>
            <a:pPr lvl="1"/>
            <a:r>
              <a:rPr lang="en-US" dirty="0" smtClean="0"/>
              <a:t>MnO</a:t>
            </a:r>
            <a:r>
              <a:rPr lang="en-US" sz="1600" dirty="0" smtClean="0"/>
              <a:t>2(s)</a:t>
            </a:r>
            <a:r>
              <a:rPr lang="en-US" dirty="0" smtClean="0"/>
              <a:t> + 2H</a:t>
            </a:r>
            <a:r>
              <a:rPr lang="en-US" sz="1600" dirty="0" smtClean="0"/>
              <a:t>2</a:t>
            </a:r>
            <a:r>
              <a:rPr lang="en-US" dirty="0" smtClean="0"/>
              <a:t>0</a:t>
            </a:r>
            <a:r>
              <a:rPr lang="en-US" sz="1600" dirty="0" smtClean="0"/>
              <a:t>(l) </a:t>
            </a:r>
            <a:r>
              <a:rPr lang="en-US" dirty="0" smtClean="0"/>
              <a:t>+2e 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Mn</a:t>
            </a:r>
            <a:r>
              <a:rPr lang="en-US" dirty="0" smtClean="0">
                <a:sym typeface="Wingdings" pitchFamily="2" charset="2"/>
              </a:rPr>
              <a:t>(OH)</a:t>
            </a:r>
            <a:r>
              <a:rPr lang="en-US" sz="1600" dirty="0" smtClean="0">
                <a:sym typeface="Wingdings" pitchFamily="2" charset="2"/>
              </a:rPr>
              <a:t>2 (s)</a:t>
            </a:r>
            <a:r>
              <a:rPr lang="en-US" dirty="0" smtClean="0">
                <a:sym typeface="Wingdings" pitchFamily="2" charset="2"/>
              </a:rPr>
              <a:t>+2OH   </a:t>
            </a:r>
            <a:r>
              <a:rPr lang="en-US" sz="1600" dirty="0" smtClean="0">
                <a:sym typeface="Wingdings" pitchFamily="2" charset="2"/>
              </a:rPr>
              <a:t>(</a:t>
            </a:r>
            <a:r>
              <a:rPr lang="en-US" sz="1600" dirty="0" err="1" smtClean="0">
                <a:sym typeface="Wingdings" pitchFamily="2" charset="2"/>
              </a:rPr>
              <a:t>aq</a:t>
            </a:r>
            <a:r>
              <a:rPr lang="en-US" sz="1600" dirty="0" smtClean="0">
                <a:sym typeface="Wingdings" pitchFamily="2" charset="2"/>
              </a:rPr>
              <a:t>)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 smtClean="0"/>
          </a:p>
          <a:p>
            <a:pPr lvl="1"/>
            <a:r>
              <a:rPr lang="pt-BR" b="1" u="sng" dirty="0" smtClean="0"/>
              <a:t>Anode Reaction</a:t>
            </a:r>
          </a:p>
          <a:p>
            <a:pPr marL="457200" lvl="1" indent="0">
              <a:buNone/>
            </a:pPr>
            <a:r>
              <a:rPr lang="pt-BR" dirty="0" smtClean="0"/>
              <a:t>Zn(s)+2OH   </a:t>
            </a:r>
            <a:r>
              <a:rPr lang="pt-BR" sz="1800" dirty="0" smtClean="0"/>
              <a:t>(aq) </a:t>
            </a:r>
            <a:r>
              <a:rPr lang="pt-BR" dirty="0" smtClean="0">
                <a:sym typeface="Wingdings" pitchFamily="2" charset="2"/>
              </a:rPr>
              <a:t> Zn (OH)</a:t>
            </a:r>
            <a:r>
              <a:rPr lang="pt-BR" sz="1800" dirty="0" smtClean="0">
                <a:sym typeface="Wingdings" pitchFamily="2" charset="2"/>
              </a:rPr>
              <a:t>2 (s) </a:t>
            </a:r>
            <a:r>
              <a:rPr lang="pt-BR" dirty="0" smtClean="0">
                <a:sym typeface="Wingdings" pitchFamily="2" charset="2"/>
              </a:rPr>
              <a:t> + 2e </a:t>
            </a:r>
            <a:endParaRPr lang="pt-BR" dirty="0" smtClean="0"/>
          </a:p>
          <a:p>
            <a:pPr lvl="1"/>
            <a:r>
              <a:rPr lang="pt-BR" b="1" u="sng" dirty="0" smtClean="0"/>
              <a:t>Overall Reaction</a:t>
            </a:r>
          </a:p>
          <a:p>
            <a:pPr lvl="1"/>
            <a:r>
              <a:rPr lang="en-US" dirty="0" smtClean="0"/>
              <a:t>MnO</a:t>
            </a:r>
            <a:r>
              <a:rPr lang="en-US" sz="1400" dirty="0" smtClean="0"/>
              <a:t>2(s)</a:t>
            </a:r>
            <a:r>
              <a:rPr lang="en-US" dirty="0" smtClean="0"/>
              <a:t> + 2H</a:t>
            </a:r>
            <a:r>
              <a:rPr lang="en-US" sz="1400" dirty="0" smtClean="0"/>
              <a:t>2</a:t>
            </a:r>
            <a:r>
              <a:rPr lang="en-US" dirty="0" smtClean="0"/>
              <a:t>0</a:t>
            </a:r>
            <a:r>
              <a:rPr lang="en-US" sz="1400" dirty="0" smtClean="0"/>
              <a:t>(l) </a:t>
            </a:r>
            <a:r>
              <a:rPr lang="en-US" dirty="0" smtClean="0"/>
              <a:t>+</a:t>
            </a:r>
            <a:r>
              <a:rPr lang="pt-BR" dirty="0" smtClean="0"/>
              <a:t> Zn(s)+2OH</a:t>
            </a:r>
            <a:r>
              <a:rPr lang="pt-BR" sz="1600" dirty="0" smtClean="0"/>
              <a:t>(aq)</a:t>
            </a:r>
            <a:r>
              <a:rPr lang="pt-BR" dirty="0" smtClean="0">
                <a:sym typeface="Wingdings" pitchFamily="2" charset="2"/>
              </a:rPr>
              <a:t></a:t>
            </a:r>
            <a:r>
              <a:rPr lang="en-US" dirty="0" err="1" smtClean="0">
                <a:sym typeface="Wingdings" pitchFamily="2" charset="2"/>
              </a:rPr>
              <a:t>Mn</a:t>
            </a:r>
            <a:r>
              <a:rPr lang="en-US" dirty="0" smtClean="0">
                <a:sym typeface="Wingdings" pitchFamily="2" charset="2"/>
              </a:rPr>
              <a:t>(OH)</a:t>
            </a:r>
            <a:r>
              <a:rPr lang="en-US" sz="1400" dirty="0" smtClean="0">
                <a:sym typeface="Wingdings" pitchFamily="2" charset="2"/>
              </a:rPr>
              <a:t>2 (s)</a:t>
            </a:r>
            <a:r>
              <a:rPr lang="en-US" dirty="0" smtClean="0">
                <a:sym typeface="Wingdings" pitchFamily="2" charset="2"/>
              </a:rPr>
              <a:t>+2OH </a:t>
            </a:r>
            <a:r>
              <a:rPr lang="en-US" sz="1400" dirty="0" smtClean="0">
                <a:sym typeface="Wingdings" pitchFamily="2" charset="2"/>
              </a:rPr>
              <a:t>(</a:t>
            </a:r>
            <a:r>
              <a:rPr lang="en-US" sz="1400" dirty="0" err="1" smtClean="0">
                <a:sym typeface="Wingdings" pitchFamily="2" charset="2"/>
              </a:rPr>
              <a:t>aq</a:t>
            </a:r>
            <a:r>
              <a:rPr lang="en-US" sz="1400" dirty="0" smtClean="0">
                <a:sym typeface="Wingdings" pitchFamily="2" charset="2"/>
              </a:rPr>
              <a:t>)</a:t>
            </a:r>
            <a:r>
              <a:rPr lang="en-US" dirty="0" smtClean="0">
                <a:sym typeface="Wingdings" pitchFamily="2" charset="2"/>
              </a:rPr>
              <a:t>+</a:t>
            </a:r>
            <a:r>
              <a:rPr lang="pt-BR" dirty="0" smtClean="0">
                <a:sym typeface="Wingdings" pitchFamily="2" charset="2"/>
              </a:rPr>
              <a:t>Zn (OH)</a:t>
            </a:r>
            <a:r>
              <a:rPr lang="pt-BR" sz="1600" dirty="0" smtClean="0">
                <a:sym typeface="Wingdings" pitchFamily="2" charset="2"/>
              </a:rPr>
              <a:t>2 (s)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472" y="2646219"/>
            <a:ext cx="3810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-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05600" y="2542311"/>
            <a:ext cx="838200" cy="4779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-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38400" y="3713019"/>
            <a:ext cx="4572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-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42264" y="3628159"/>
            <a:ext cx="685800" cy="3983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-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624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Cost and Practicality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Very cheap </a:t>
            </a:r>
          </a:p>
          <a:p>
            <a:r>
              <a:rPr lang="en-US" sz="2400" dirty="0" smtClean="0"/>
              <a:t>Form of paste it is very convenient , being very transportable. </a:t>
            </a:r>
          </a:p>
          <a:p>
            <a:r>
              <a:rPr lang="en-US" sz="2400" dirty="0" smtClean="0"/>
              <a:t>Small and easy to store and use </a:t>
            </a:r>
          </a:p>
          <a:p>
            <a:r>
              <a:rPr lang="en-US" sz="2400" dirty="0" smtClean="0"/>
              <a:t>Maintains a steady voltage, therefore they are good for a range of electronic such as torches, </a:t>
            </a:r>
            <a:r>
              <a:rPr lang="en-US" sz="2400" dirty="0" err="1" smtClean="0"/>
              <a:t>walkman</a:t>
            </a:r>
            <a:r>
              <a:rPr lang="en-US" sz="2400" dirty="0" smtClean="0"/>
              <a:t> and toys.</a:t>
            </a:r>
          </a:p>
          <a:p>
            <a:r>
              <a:rPr lang="en-US" sz="2400" dirty="0" smtClean="0"/>
              <a:t>Cannot be recharged</a:t>
            </a:r>
          </a:p>
          <a:p>
            <a:r>
              <a:rPr lang="en-US" sz="2400" dirty="0" smtClean="0"/>
              <a:t>Short life </a:t>
            </a:r>
          </a:p>
          <a:p>
            <a:r>
              <a:rPr lang="en-US" sz="2400" dirty="0" smtClean="0"/>
              <a:t>Cannot deliver a high current</a:t>
            </a:r>
          </a:p>
          <a:p>
            <a:r>
              <a:rPr lang="en-US" sz="2400" dirty="0" smtClean="0"/>
              <a:t>Battery may leak</a:t>
            </a:r>
          </a:p>
          <a:p>
            <a:endParaRPr lang="en-US" sz="20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6987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81</TotalTime>
  <Words>352</Words>
  <Application>Microsoft Office PowerPoint</Application>
  <PresentationFormat>On-screen Show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Comparison of a Button Cell to a Dry Cell</vt:lpstr>
      <vt:lpstr>Button Cell</vt:lpstr>
      <vt:lpstr>Chemistry of the Button Cell</vt:lpstr>
      <vt:lpstr>Cost and Practicality</vt:lpstr>
      <vt:lpstr>Impact on Society</vt:lpstr>
      <vt:lpstr>Environmental Impacts</vt:lpstr>
      <vt:lpstr>Dry Cell/ Alkaline Cell</vt:lpstr>
      <vt:lpstr>Chemistry </vt:lpstr>
      <vt:lpstr>Cost and Practicality</vt:lpstr>
      <vt:lpstr>Impact on Society</vt:lpstr>
      <vt:lpstr>Environmental Impact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of a Button Cell to a Dry Cell</dc:title>
  <dc:creator>Elisha Killer</dc:creator>
  <cp:lastModifiedBy>Elisha Killer</cp:lastModifiedBy>
  <cp:revision>17</cp:revision>
  <dcterms:created xsi:type="dcterms:W3CDTF">2011-11-30T00:46:34Z</dcterms:created>
  <dcterms:modified xsi:type="dcterms:W3CDTF">2011-12-01T05:40:08Z</dcterms:modified>
</cp:coreProperties>
</file>