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303" r:id="rId2"/>
    <p:sldId id="300" r:id="rId3"/>
    <p:sldId id="305" r:id="rId4"/>
    <p:sldId id="308" r:id="rId5"/>
    <p:sldId id="302" r:id="rId6"/>
    <p:sldId id="306" r:id="rId7"/>
    <p:sldId id="310" r:id="rId8"/>
    <p:sldId id="309" r:id="rId9"/>
    <p:sldId id="307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66"/>
    <a:srgbClr val="FF3300"/>
    <a:srgbClr val="CC6600"/>
    <a:srgbClr val="0000FF"/>
    <a:srgbClr val="000099"/>
    <a:srgbClr val="EAEAEA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90" autoAdjust="0"/>
  </p:normalViewPr>
  <p:slideViewPr>
    <p:cSldViewPr>
      <p:cViewPr varScale="1">
        <p:scale>
          <a:sx n="75" d="100"/>
          <a:sy n="75" d="100"/>
        </p:scale>
        <p:origin x="-97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1A6DEA-7F1F-4330-A781-3AB90B20F6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6CD905-CFB7-4E0C-ADF6-0162B1186750}" type="slidenum">
              <a:rPr lang="en-US"/>
              <a:pPr/>
              <a:t>5</a:t>
            </a:fld>
            <a:endParaRPr lang="en-US"/>
          </a:p>
        </p:txBody>
      </p:sp>
      <p:sp>
        <p:nvSpPr>
          <p:cNvPr id="5222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F6228-193D-4D2D-8762-FB5C20A19B14}" type="slidenum">
              <a:rPr lang="en-US"/>
              <a:pPr/>
              <a:t>6</a:t>
            </a:fld>
            <a:endParaRPr lang="en-US"/>
          </a:p>
        </p:txBody>
      </p:sp>
      <p:sp>
        <p:nvSpPr>
          <p:cNvPr id="5734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850108-3FD3-47C3-B034-36233B0ACB52}" type="slidenum">
              <a:rPr lang="en-US"/>
              <a:pPr/>
              <a:t>7</a:t>
            </a:fld>
            <a:endParaRPr lang="en-US"/>
          </a:p>
        </p:txBody>
      </p:sp>
      <p:sp>
        <p:nvSpPr>
          <p:cNvPr id="645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806F9-62CE-4CE1-BB27-05595AFA7400}" type="slidenum">
              <a:rPr lang="en-US"/>
              <a:pPr/>
              <a:t>8</a:t>
            </a:fld>
            <a:endParaRPr lang="en-US"/>
          </a:p>
        </p:txBody>
      </p:sp>
      <p:sp>
        <p:nvSpPr>
          <p:cNvPr id="6246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5629B3-9001-45A9-B7F1-616D542C0C0E}" type="slidenum">
              <a:rPr lang="en-US"/>
              <a:pPr/>
              <a:t>9</a:t>
            </a:fld>
            <a:endParaRPr lang="en-US"/>
          </a:p>
        </p:txBody>
      </p:sp>
      <p:sp>
        <p:nvSpPr>
          <p:cNvPr id="5939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F7172-0ABF-452A-B2AD-E1776199C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A5451-234C-4F5F-893A-CDBBDCD106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46B98-9075-4C36-94D9-80040D73B5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02C56-12A0-4D90-B1ED-CD2966F53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C4090-FBED-4134-AA82-188AFEAA4F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52EDF-D470-4E24-9D7E-258E1244A8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D32E-AEFB-4BD7-B900-8D766BCC16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BCD10-0B1D-44F5-B20F-DFEB1A354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23AFA-19CA-4A4E-8400-102EBEBD7E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029EF-89CC-4E79-9C02-970DFF75EC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1321-05F5-49AA-96E1-739F98C38A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46B98BE-714C-4735-B5DC-7D6700E0BA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alkbored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162487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4250" y="685800"/>
            <a:ext cx="5467350" cy="6019800"/>
          </a:xfrm>
          <a:prstGeom prst="rect">
            <a:avLst/>
          </a:prstGeom>
          <a:noFill/>
        </p:spPr>
      </p:pic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76200"/>
            <a:ext cx="4419600" cy="4038600"/>
          </a:xfrm>
        </p:spPr>
        <p:txBody>
          <a:bodyPr/>
          <a:lstStyle/>
          <a:p>
            <a:r>
              <a:rPr lang="en-US" sz="6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Predicting the pH     of salt solutions</a:t>
            </a:r>
            <a:endParaRPr lang="en-US" sz="6000" b="1">
              <a:solidFill>
                <a:srgbClr val="0066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5334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Hydrolysis of ions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91600" cy="5943600"/>
          </a:xfrm>
          <a:noFill/>
          <a:ln/>
        </p:spPr>
        <p:txBody>
          <a:bodyPr/>
          <a:lstStyle/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US">
                <a:solidFill>
                  <a:srgbClr val="000099"/>
                </a:solidFill>
                <a:latin typeface="Arial" charset="0"/>
              </a:rPr>
              <a:t>Hydrolysis refers to a reaction with water (e.g. splitting water into H</a:t>
            </a:r>
            <a:r>
              <a:rPr lang="en-US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US">
                <a:solidFill>
                  <a:srgbClr val="000099"/>
                </a:solidFill>
                <a:latin typeface="Arial" charset="0"/>
              </a:rPr>
              <a:t> and OH</a:t>
            </a:r>
            <a:r>
              <a:rPr lang="en-CA" b="1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US">
                <a:solidFill>
                  <a:srgbClr val="000099"/>
                </a:solidFill>
                <a:latin typeface="Arial" charset="0"/>
              </a:rPr>
              <a:t>)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US">
                <a:solidFill>
                  <a:srgbClr val="000099"/>
                </a:solidFill>
                <a:latin typeface="Arial" charset="0"/>
                <a:sym typeface="Symbol" pitchFamily="18" charset="2"/>
              </a:rPr>
              <a:t>When salts are added to water, pH can change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E.g. when Na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3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is added to water, ions form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Na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3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</a:t>
            </a:r>
            <a:r>
              <a:rPr lang="en-CA" b="1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3Na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+ 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3–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These ions may react with H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O, affecting the pH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      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3–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+ 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</a:t>
            </a:r>
            <a:r>
              <a:rPr lang="en-CA" b="1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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HPO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CA" b="1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      Na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+ OH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</a:t>
            </a:r>
            <a:r>
              <a:rPr lang="en-CA" b="1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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NaOH (aq)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If the anion (-ve) reacts to remove lots of 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but the cation (+ve) removes very little OH</a:t>
            </a:r>
            <a:r>
              <a:rPr lang="en-CA" b="1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, then 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will decrease and the solution will be basic.</a:t>
            </a:r>
            <a:endParaRPr lang="en-US">
              <a:solidFill>
                <a:srgbClr val="0000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5334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degree of hydrolysis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991600" cy="4191000"/>
          </a:xfrm>
          <a:noFill/>
          <a:ln/>
        </p:spPr>
        <p:txBody>
          <a:bodyPr/>
          <a:lstStyle/>
          <a:p>
            <a:pPr marL="295275" indent="-295275">
              <a:spcBef>
                <a:spcPct val="5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      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3–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+ 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</a:t>
            </a:r>
            <a:r>
              <a:rPr lang="en-CA" b="1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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HPO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CA" b="1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(aq) </a:t>
            </a:r>
          </a:p>
          <a:p>
            <a:pPr marL="295275" indent="-295275">
              <a:spcBef>
                <a:spcPct val="5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      Na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+ OH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b="1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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NaOH</a:t>
            </a:r>
          </a:p>
          <a:p>
            <a:pPr marL="295275" indent="-295275">
              <a:spcBef>
                <a:spcPct val="5000"/>
              </a:spcBef>
            </a:pPr>
            <a:r>
              <a:rPr lang="en-US">
                <a:solidFill>
                  <a:srgbClr val="000099"/>
                </a:solidFill>
                <a:latin typeface="Arial" charset="0"/>
              </a:rPr>
              <a:t>The problem with writing equilibria this way is we do not know the strength of the reactions</a:t>
            </a:r>
            <a:endParaRPr lang="en-CA">
              <a:solidFill>
                <a:srgbClr val="000099"/>
              </a:solidFill>
              <a:latin typeface="Arial" charset="0"/>
            </a:endParaRPr>
          </a:p>
          <a:p>
            <a:pPr marL="295275" indent="-295275">
              <a:spcBef>
                <a:spcPct val="5000"/>
              </a:spcBef>
            </a:pPr>
            <a:r>
              <a:rPr lang="en-CA">
                <a:solidFill>
                  <a:srgbClr val="000099"/>
                </a:solidFill>
                <a:latin typeface="Arial" charset="0"/>
              </a:rPr>
              <a:t>However, if we reverse the reaction we can look up Ka and Kb values (pg. 608, 615):</a:t>
            </a:r>
          </a:p>
          <a:p>
            <a:pPr marL="295275" indent="-295275">
              <a:spcBef>
                <a:spcPct val="5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      HPO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CA" b="1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b="1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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PO</a:t>
            </a:r>
            <a:r>
              <a:rPr lang="en-CA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3–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+ 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endParaRPr lang="en-CA">
              <a:solidFill>
                <a:srgbClr val="000099"/>
              </a:solidFill>
              <a:latin typeface="Arial" charset="0"/>
            </a:endParaRPr>
          </a:p>
          <a:p>
            <a:pPr marL="295275" indent="-295275">
              <a:spcBef>
                <a:spcPct val="5000"/>
              </a:spcBef>
              <a:buFontTx/>
              <a:buNone/>
            </a:pPr>
            <a:r>
              <a:rPr lang="en-CA">
                <a:solidFill>
                  <a:srgbClr val="000099"/>
                </a:solidFill>
                <a:latin typeface="Arial" charset="0"/>
              </a:rPr>
              <a:t>      NaOH </a:t>
            </a:r>
            <a:r>
              <a:rPr lang="en-CA" b="1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 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Na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>
                <a:solidFill>
                  <a:srgbClr val="000099"/>
                </a:solidFill>
                <a:latin typeface="Arial" charset="0"/>
              </a:rPr>
              <a:t> + OH</a:t>
            </a:r>
            <a:r>
              <a:rPr lang="en-CA" baseline="30000">
                <a:solidFill>
                  <a:srgbClr val="000099"/>
                </a:solidFill>
                <a:latin typeface="Arial" charset="0"/>
              </a:rPr>
              <a:t>–</a:t>
            </a:r>
            <a:endParaRPr lang="en-CA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257800" y="37338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1963" indent="-461963">
              <a:spcBef>
                <a:spcPct val="5000"/>
              </a:spcBef>
            </a:pPr>
            <a:r>
              <a:rPr lang="en-CA" sz="3200">
                <a:solidFill>
                  <a:srgbClr val="000099"/>
                </a:solidFill>
                <a:latin typeface="Arial" charset="0"/>
              </a:rPr>
              <a:t>Ka= </a:t>
            </a:r>
            <a:r>
              <a:rPr lang="en-US" sz="3200">
                <a:solidFill>
                  <a:srgbClr val="000099"/>
                </a:solidFill>
                <a:latin typeface="Arial" charset="0"/>
              </a:rPr>
              <a:t>4.5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 x 10</a:t>
            </a:r>
            <a:r>
              <a:rPr lang="en-CA" sz="3200" b="1" baseline="3000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US" sz="3200" baseline="30000">
                <a:solidFill>
                  <a:srgbClr val="000099"/>
                </a:solidFill>
                <a:latin typeface="Arial" charset="0"/>
              </a:rPr>
              <a:t>13</a:t>
            </a:r>
            <a:endParaRPr lang="en-CA" sz="3200" baseline="30000">
              <a:solidFill>
                <a:srgbClr val="000099"/>
              </a:solidFill>
              <a:latin typeface="Arial" charset="0"/>
            </a:endParaRPr>
          </a:p>
          <a:p>
            <a:pPr marL="461963" indent="-461963">
              <a:spcBef>
                <a:spcPct val="5000"/>
              </a:spcBef>
            </a:pPr>
            <a:r>
              <a:rPr lang="en-CA" sz="3200">
                <a:solidFill>
                  <a:srgbClr val="000099"/>
                </a:solidFill>
                <a:latin typeface="Arial" charset="0"/>
              </a:rPr>
              <a:t>Kb= 55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152400" y="4800600"/>
            <a:ext cx="8991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95275" indent="-295275">
              <a:spcBef>
                <a:spcPct val="5000"/>
              </a:spcBef>
              <a:buFontTx/>
              <a:buChar char="•"/>
            </a:pPr>
            <a:r>
              <a:rPr lang="en-CA" sz="3200">
                <a:solidFill>
                  <a:srgbClr val="000099"/>
                </a:solidFill>
                <a:latin typeface="Arial" charset="0"/>
              </a:rPr>
              <a:t>Small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Ka: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few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products;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adding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PO</a:t>
            </a:r>
            <a:r>
              <a:rPr lang="en-CA" sz="3200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sz="3200" baseline="30000">
                <a:solidFill>
                  <a:srgbClr val="000099"/>
                </a:solidFill>
                <a:latin typeface="Arial" charset="0"/>
              </a:rPr>
              <a:t>3–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=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shift</a:t>
            </a:r>
            <a:r>
              <a:rPr lang="en-CA" sz="280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left</a:t>
            </a:r>
          </a:p>
          <a:p>
            <a:pPr marL="295275" indent="-295275">
              <a:spcBef>
                <a:spcPct val="5000"/>
              </a:spcBef>
              <a:buFontTx/>
              <a:buChar char="•"/>
            </a:pPr>
            <a:r>
              <a:rPr lang="en-CA" sz="3200">
                <a:solidFill>
                  <a:srgbClr val="000099"/>
                </a:solidFill>
                <a:latin typeface="Arial" charset="0"/>
              </a:rPr>
              <a:t>Large Kb: mostly products; Na</a:t>
            </a:r>
            <a:r>
              <a:rPr lang="en-CA" sz="3200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 has little affect</a:t>
            </a:r>
          </a:p>
          <a:p>
            <a:pPr marL="295275" indent="-295275">
              <a:spcBef>
                <a:spcPct val="5000"/>
              </a:spcBef>
              <a:buFontTx/>
              <a:buChar char="•"/>
            </a:pPr>
            <a:r>
              <a:rPr lang="en-CA" sz="3200">
                <a:solidFill>
                  <a:srgbClr val="000099"/>
                </a:solidFill>
                <a:latin typeface="Arial" charset="0"/>
              </a:rPr>
              <a:t>Thus, adding Na</a:t>
            </a:r>
            <a:r>
              <a:rPr lang="en-CA" sz="3200" baseline="-25000">
                <a:solidFill>
                  <a:srgbClr val="000099"/>
                </a:solidFill>
                <a:latin typeface="Arial" charset="0"/>
              </a:rPr>
              <a:t>3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PO</a:t>
            </a:r>
            <a:r>
              <a:rPr lang="en-CA" sz="3200" baseline="-2500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 will cause more H</a:t>
            </a:r>
            <a:r>
              <a:rPr lang="en-CA" sz="3200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 sz="3200">
                <a:solidFill>
                  <a:srgbClr val="000099"/>
                </a:solidFill>
                <a:latin typeface="Arial" charset="0"/>
              </a:rPr>
              <a:t> to be removed, resulting in a basic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/>
      <p:bldP spid="55300" grpId="0" build="p" autoUpdateAnimBg="0"/>
      <p:bldP spid="5530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3810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Accuracy of predictions</a:t>
            </a:r>
          </a:p>
        </p:txBody>
      </p:sp>
      <p:sp>
        <p:nvSpPr>
          <p:cNvPr id="604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5562600"/>
          </a:xfrm>
          <a:noFill/>
          <a:ln/>
        </p:spPr>
        <p:txBody>
          <a:bodyPr/>
          <a:lstStyle/>
          <a:p>
            <a:pPr marL="461963" indent="-461963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Theoretically, using Ka and Kb values you could predict the exact pH resulting from a certain salt being added to distilled water.</a:t>
            </a:r>
          </a:p>
          <a:p>
            <a:pPr marL="461963" indent="-461963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However, you only need to be able to predict if a solution will be acidic, basic, or neutral.</a:t>
            </a:r>
          </a:p>
          <a:p>
            <a:pPr marL="461963" indent="-461963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Note: you can’t judge the pH change solely on the difference between Ka and Kb.  Other factors are involved (e.g. the formula of the compound and its molar mass both affect [ ])</a:t>
            </a:r>
          </a:p>
          <a:p>
            <a:pPr marL="461963" indent="-461963">
              <a:lnSpc>
                <a:spcPct val="95000"/>
              </a:lnSpc>
              <a:spcBef>
                <a:spcPct val="5000"/>
              </a:spcBef>
              <a:buFontTx/>
              <a:buNone/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Note: hydrolysis refers to reactions with water. Several variations for writing equilibriums exist.  However, focusing on how the H</a:t>
            </a:r>
            <a:r>
              <a:rPr lang="en-US" sz="2800" baseline="30000" dirty="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/OH</a:t>
            </a:r>
            <a:r>
              <a:rPr lang="en-CA" sz="2800" baseline="30000" dirty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 balance of water is affected is easiest.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Steps in determining pH </a:t>
            </a:r>
            <a:endParaRPr lang="en-US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15400" cy="3124200"/>
          </a:xfrm>
        </p:spPr>
        <p:txBody>
          <a:bodyPr/>
          <a:lstStyle/>
          <a:p>
            <a:pPr marL="609600" indent="-609600">
              <a:lnSpc>
                <a:spcPct val="95000"/>
              </a:lnSpc>
              <a:spcBef>
                <a:spcPct val="10000"/>
              </a:spcBef>
              <a:buFontTx/>
              <a:buAutoNum type="arabicPeriod"/>
            </a:pPr>
            <a:r>
              <a:rPr lang="en-US" sz="2000" dirty="0">
                <a:solidFill>
                  <a:srgbClr val="000099"/>
                </a:solidFill>
                <a:latin typeface="Arial" charset="0"/>
              </a:rPr>
              <a:t>Write the ions that form: e.g. </a:t>
            </a:r>
            <a:endParaRPr lang="en-US" sz="2000" dirty="0" smtClean="0">
              <a:solidFill>
                <a:srgbClr val="000099"/>
              </a:solidFill>
              <a:latin typeface="Arial" charset="0"/>
            </a:endParaRPr>
          </a:p>
          <a:p>
            <a:pPr marL="609600" indent="-609600">
              <a:lnSpc>
                <a:spcPct val="95000"/>
              </a:lnSpc>
              <a:spcBef>
                <a:spcPct val="10000"/>
              </a:spcBef>
              <a:buNone/>
            </a:pPr>
            <a:r>
              <a:rPr lang="en-US" sz="2000" dirty="0">
                <a:solidFill>
                  <a:srgbClr val="000099"/>
                </a:solidFill>
                <a:latin typeface="Arial" charset="0"/>
              </a:rPr>
              <a:t>	</a:t>
            </a:r>
            <a:r>
              <a:rPr lang="en-US" sz="2000" dirty="0" smtClean="0">
                <a:solidFill>
                  <a:srgbClr val="000099"/>
                </a:solidFill>
                <a:latin typeface="Arial" charset="0"/>
              </a:rPr>
              <a:t>NH</a:t>
            </a:r>
            <a:r>
              <a:rPr lang="en-US" sz="2000" baseline="-25000" dirty="0" smtClean="0">
                <a:solidFill>
                  <a:srgbClr val="000099"/>
                </a:solidFill>
                <a:latin typeface="Arial" charset="0"/>
              </a:rPr>
              <a:t>4</a:t>
            </a:r>
            <a:r>
              <a:rPr lang="en-US" sz="2000" dirty="0" smtClean="0">
                <a:solidFill>
                  <a:srgbClr val="000099"/>
                </a:solidFill>
                <a:latin typeface="Arial" charset="0"/>
              </a:rPr>
              <a:t>CN  </a:t>
            </a:r>
            <a:r>
              <a:rPr lang="en-US" sz="2000" b="1" dirty="0" smtClean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sz="2000" dirty="0" smtClean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NH</a:t>
            </a:r>
            <a:r>
              <a:rPr lang="en-US" sz="2000" baseline="-25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4</a:t>
            </a:r>
            <a:r>
              <a:rPr lang="en-US" sz="2000" baseline="30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+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+ </a:t>
            </a:r>
            <a:r>
              <a:rPr lang="en-CA" sz="2000" dirty="0">
                <a:solidFill>
                  <a:srgbClr val="000099"/>
                </a:solidFill>
                <a:latin typeface="Arial" charset="0"/>
              </a:rPr>
              <a:t>CN</a:t>
            </a:r>
            <a:r>
              <a:rPr lang="en-CA" sz="2000" baseline="300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2000" baseline="30000" dirty="0" smtClean="0">
                <a:solidFill>
                  <a:srgbClr val="000099"/>
                </a:solidFill>
                <a:latin typeface="Arial" charset="0"/>
              </a:rPr>
              <a:t>–</a:t>
            </a:r>
          </a:p>
          <a:p>
            <a:pPr marL="609600" indent="-609600">
              <a:lnSpc>
                <a:spcPct val="95000"/>
              </a:lnSpc>
              <a:spcBef>
                <a:spcPct val="10000"/>
              </a:spcBef>
              <a:buFontTx/>
              <a:buNone/>
            </a:pPr>
            <a:endParaRPr lang="en-US" sz="2000" dirty="0" smtClean="0">
              <a:solidFill>
                <a:srgbClr val="000099"/>
              </a:solidFill>
              <a:latin typeface="Arial" charset="0"/>
            </a:endParaRPr>
          </a:p>
          <a:p>
            <a:pPr marL="609600" indent="-609600">
              <a:lnSpc>
                <a:spcPct val="95000"/>
              </a:lnSpc>
              <a:spcBef>
                <a:spcPct val="10000"/>
              </a:spcBef>
              <a:buFontTx/>
              <a:buAutoNum type="arabicPeriod" startAt="2"/>
            </a:pPr>
            <a:r>
              <a:rPr lang="en-US" sz="2000" dirty="0" smtClean="0">
                <a:solidFill>
                  <a:srgbClr val="000099"/>
                </a:solidFill>
                <a:latin typeface="Arial" charset="0"/>
              </a:rPr>
              <a:t>Determine </a:t>
            </a:r>
            <a:r>
              <a:rPr lang="en-US" sz="2000" dirty="0">
                <a:solidFill>
                  <a:srgbClr val="000099"/>
                </a:solidFill>
                <a:latin typeface="Arial" charset="0"/>
              </a:rPr>
              <a:t>the reaction ions have with water:</a:t>
            </a:r>
          </a:p>
          <a:p>
            <a:pPr marL="609600" indent="-1280160">
              <a:lnSpc>
                <a:spcPct val="95000"/>
              </a:lnSpc>
              <a:spcBef>
                <a:spcPct val="10000"/>
              </a:spcBef>
              <a:buFontTx/>
              <a:buNone/>
            </a:pPr>
            <a:r>
              <a:rPr lang="en-US" sz="2000" dirty="0" smtClean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	NH</a:t>
            </a:r>
            <a:r>
              <a:rPr lang="en-US" sz="2000" baseline="-25000" dirty="0" smtClean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4</a:t>
            </a:r>
            <a:r>
              <a:rPr lang="en-US" sz="2000" baseline="30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+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+</a:t>
            </a:r>
            <a:r>
              <a:rPr lang="en-US" sz="7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OH</a:t>
            </a:r>
            <a:r>
              <a:rPr lang="en-CA" sz="2000" b="1" baseline="30000" dirty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US" sz="1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</a:t>
            </a:r>
            <a:r>
              <a:rPr lang="en-US" sz="7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NH</a:t>
            </a:r>
            <a:r>
              <a:rPr lang="en-US" sz="2000" baseline="-25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3</a:t>
            </a:r>
            <a:r>
              <a:rPr lang="en-US" sz="7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+</a:t>
            </a:r>
            <a:r>
              <a:rPr lang="en-US" sz="1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H</a:t>
            </a:r>
            <a:r>
              <a:rPr lang="en-US" sz="2000" baseline="-25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2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O,</a:t>
            </a:r>
            <a:r>
              <a:rPr lang="en-US" sz="14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NH</a:t>
            </a:r>
            <a:r>
              <a:rPr lang="en-US" sz="2000" baseline="-25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3</a:t>
            </a:r>
            <a:r>
              <a:rPr lang="en-US" sz="1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+</a:t>
            </a:r>
            <a:r>
              <a:rPr lang="en-US" sz="1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H</a:t>
            </a:r>
            <a:r>
              <a:rPr lang="en-US" sz="2000" baseline="-25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2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O</a:t>
            </a:r>
            <a:r>
              <a:rPr lang="en-US" sz="1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</a:t>
            </a:r>
            <a:r>
              <a:rPr lang="en-US" sz="1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NH</a:t>
            </a:r>
            <a:r>
              <a:rPr lang="en-US" sz="2000" baseline="-25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4</a:t>
            </a:r>
            <a:r>
              <a:rPr lang="en-US" sz="2000" baseline="30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+</a:t>
            </a:r>
            <a:r>
              <a:rPr lang="en-US" sz="1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+</a:t>
            </a:r>
            <a:r>
              <a:rPr lang="en-US" sz="1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OH</a:t>
            </a:r>
            <a:r>
              <a:rPr lang="en-CA" sz="2000" b="1" baseline="30000" dirty="0">
                <a:solidFill>
                  <a:srgbClr val="A50021"/>
                </a:solidFill>
                <a:latin typeface="Arial" charset="0"/>
              </a:rPr>
              <a:t>–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</a:t>
            </a:r>
            <a:endParaRPr lang="en-US" sz="2000" dirty="0">
              <a:solidFill>
                <a:srgbClr val="000099"/>
              </a:solidFill>
              <a:latin typeface="Arial" charset="0"/>
            </a:endParaRPr>
          </a:p>
          <a:p>
            <a:pPr marL="609600" indent="-1280160">
              <a:lnSpc>
                <a:spcPct val="95000"/>
              </a:lnSpc>
              <a:spcBef>
                <a:spcPct val="10000"/>
              </a:spcBef>
              <a:buFontTx/>
              <a:buNone/>
            </a:pPr>
            <a:r>
              <a:rPr lang="en-CA" sz="2000" dirty="0" smtClean="0">
                <a:solidFill>
                  <a:srgbClr val="000099"/>
                </a:solidFill>
                <a:latin typeface="Arial" charset="0"/>
              </a:rPr>
              <a:t>	CN</a:t>
            </a:r>
            <a:r>
              <a:rPr lang="en-CA" sz="2000" baseline="30000" dirty="0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CA" sz="2000" baseline="30000" dirty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CA" sz="2000" dirty="0">
                <a:solidFill>
                  <a:srgbClr val="000099"/>
                </a:solidFill>
                <a:latin typeface="Arial" charset="0"/>
              </a:rPr>
              <a:t> + H</a:t>
            </a:r>
            <a:r>
              <a:rPr lang="en-CA" sz="2000" baseline="30000" dirty="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CA" sz="20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2000" b="1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</a:t>
            </a:r>
            <a:r>
              <a:rPr lang="en-US" sz="20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 H</a:t>
            </a:r>
            <a:r>
              <a:rPr lang="en-CA" sz="2000" dirty="0">
                <a:solidFill>
                  <a:srgbClr val="000099"/>
                </a:solidFill>
                <a:latin typeface="Arial" charset="0"/>
              </a:rPr>
              <a:t>CN,         </a:t>
            </a:r>
            <a:r>
              <a:rPr lang="en-CA" sz="14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2000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H</a:t>
            </a:r>
            <a:r>
              <a:rPr lang="en-CA" sz="2000" dirty="0">
                <a:solidFill>
                  <a:srgbClr val="A50021"/>
                </a:solidFill>
                <a:latin typeface="Arial" charset="0"/>
              </a:rPr>
              <a:t>CN </a:t>
            </a:r>
            <a:r>
              <a:rPr lang="en-US" sz="2000" b="1" dirty="0">
                <a:solidFill>
                  <a:srgbClr val="A50021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en-CA" sz="2000" dirty="0">
                <a:solidFill>
                  <a:srgbClr val="A50021"/>
                </a:solidFill>
                <a:latin typeface="Arial" charset="0"/>
              </a:rPr>
              <a:t>CN</a:t>
            </a:r>
            <a:r>
              <a:rPr lang="en-CA" sz="2000" baseline="30000" dirty="0">
                <a:solidFill>
                  <a:srgbClr val="A50021"/>
                </a:solidFill>
                <a:latin typeface="Arial" charset="0"/>
              </a:rPr>
              <a:t>–</a:t>
            </a:r>
            <a:r>
              <a:rPr lang="en-CA" sz="2000" dirty="0">
                <a:solidFill>
                  <a:srgbClr val="A50021"/>
                </a:solidFill>
                <a:latin typeface="Arial" charset="0"/>
              </a:rPr>
              <a:t> + H</a:t>
            </a:r>
            <a:r>
              <a:rPr lang="en-CA" sz="2000" baseline="30000" dirty="0" smtClean="0">
                <a:solidFill>
                  <a:srgbClr val="A50021"/>
                </a:solidFill>
                <a:latin typeface="Arial" charset="0"/>
              </a:rPr>
              <a:t>+</a:t>
            </a:r>
          </a:p>
          <a:p>
            <a:pPr marL="609600" indent="-609600">
              <a:lnSpc>
                <a:spcPct val="95000"/>
              </a:lnSpc>
              <a:spcBef>
                <a:spcPct val="10000"/>
              </a:spcBef>
              <a:buFontTx/>
              <a:buNone/>
            </a:pPr>
            <a:endParaRPr lang="en-CA" sz="2000" dirty="0" smtClean="0">
              <a:solidFill>
                <a:srgbClr val="A50021"/>
              </a:solidFill>
              <a:latin typeface="Arial" charset="0"/>
            </a:endParaRPr>
          </a:p>
          <a:p>
            <a:pPr marL="609600" indent="-609600">
              <a:lnSpc>
                <a:spcPct val="95000"/>
              </a:lnSpc>
              <a:spcBef>
                <a:spcPct val="10000"/>
              </a:spcBef>
              <a:buFontTx/>
              <a:buAutoNum type="arabicPeriod" startAt="3"/>
            </a:pPr>
            <a:r>
              <a:rPr lang="en-US" sz="2000" dirty="0" smtClean="0">
                <a:solidFill>
                  <a:srgbClr val="000099"/>
                </a:solidFill>
                <a:latin typeface="Arial" charset="0"/>
              </a:rPr>
              <a:t>Look </a:t>
            </a:r>
            <a:r>
              <a:rPr lang="en-US" sz="2000" dirty="0">
                <a:solidFill>
                  <a:srgbClr val="000099"/>
                </a:solidFill>
                <a:latin typeface="Arial" charset="0"/>
              </a:rPr>
              <a:t>up the Ka of the conjugate acid and the Kb of the conjugate base: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28600" y="53340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10000"/>
              </a:spcBef>
              <a:buFontTx/>
              <a:buAutoNum type="arabicPeriod" startAt="4"/>
            </a:pPr>
            <a:r>
              <a:rPr lang="en-US" sz="2000" dirty="0">
                <a:solidFill>
                  <a:srgbClr val="000099"/>
                </a:solidFill>
                <a:latin typeface="Arial" charset="0"/>
              </a:rPr>
              <a:t>Determine if more H</a:t>
            </a:r>
            <a:r>
              <a:rPr lang="en-US" sz="2000" baseline="30000" dirty="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US" sz="2000" dirty="0">
                <a:solidFill>
                  <a:srgbClr val="000099"/>
                </a:solidFill>
                <a:latin typeface="Arial" charset="0"/>
              </a:rPr>
              <a:t> or OH</a:t>
            </a:r>
            <a:r>
              <a:rPr lang="en-CA" sz="2000" baseline="30000" dirty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US" sz="2000" dirty="0">
                <a:solidFill>
                  <a:srgbClr val="000099"/>
                </a:solidFill>
                <a:latin typeface="Arial" charset="0"/>
              </a:rPr>
              <a:t> is removed:</a:t>
            </a:r>
          </a:p>
          <a:p>
            <a:pPr marL="609600" indent="-609600">
              <a:spcBef>
                <a:spcPct val="10000"/>
              </a:spcBef>
            </a:pPr>
            <a:r>
              <a:rPr lang="en-US" sz="2000" dirty="0">
                <a:solidFill>
                  <a:srgbClr val="000099"/>
                </a:solidFill>
                <a:latin typeface="Arial" charset="0"/>
              </a:rPr>
              <a:t>	More H</a:t>
            </a:r>
            <a:r>
              <a:rPr lang="en-US" sz="2000" b="1" baseline="30000" dirty="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US" sz="2000" dirty="0">
                <a:solidFill>
                  <a:srgbClr val="000099"/>
                </a:solidFill>
                <a:latin typeface="Arial" charset="0"/>
              </a:rPr>
              <a:t> is removed, therefore BASIC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1295400" y="4495800"/>
            <a:ext cx="17716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</a:rPr>
              <a:t>= 1.8 x 10</a:t>
            </a:r>
            <a:r>
              <a:rPr lang="en-CA" b="1" baseline="30000" dirty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US" baseline="30000" dirty="0">
                <a:solidFill>
                  <a:srgbClr val="000099"/>
                </a:solidFill>
                <a:latin typeface="Arial" charset="0"/>
              </a:rPr>
              <a:t>5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62001" y="3581402"/>
            <a:ext cx="2580227" cy="857309"/>
            <a:chOff x="1254125" y="4277580"/>
            <a:chExt cx="3209925" cy="974090"/>
          </a:xfrm>
        </p:grpSpPr>
        <p:sp>
          <p:nvSpPr>
            <p:cNvPr id="50181" name="Rectangle 5"/>
            <p:cNvSpPr>
              <a:spLocks noChangeArrowheads="1"/>
            </p:cNvSpPr>
            <p:nvPr/>
          </p:nvSpPr>
          <p:spPr bwMode="auto">
            <a:xfrm>
              <a:off x="2486477" y="4277580"/>
              <a:ext cx="1717415" cy="419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rgbClr val="000099"/>
                  </a:solidFill>
                  <a:latin typeface="Arial" charset="0"/>
                </a:rPr>
                <a:t>[</a:t>
              </a:r>
              <a:r>
                <a:rPr lang="en-US" sz="18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NH</a:t>
              </a:r>
              <a:r>
                <a:rPr lang="en-US" sz="1800" baseline="-25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4</a:t>
              </a:r>
              <a:r>
                <a:rPr lang="en-US" sz="1800" baseline="30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+</a:t>
              </a:r>
              <a:r>
                <a:rPr lang="en-US" sz="18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][OH</a:t>
              </a:r>
              <a:r>
                <a:rPr lang="en-CA" sz="1800" b="1" baseline="30000" dirty="0">
                  <a:solidFill>
                    <a:srgbClr val="000099"/>
                  </a:solidFill>
                  <a:latin typeface="Arial" charset="0"/>
                </a:rPr>
                <a:t>–</a:t>
              </a:r>
              <a:r>
                <a:rPr lang="en-US" sz="18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]</a:t>
              </a:r>
            </a:p>
          </p:txBody>
        </p:sp>
        <p:sp>
          <p:nvSpPr>
            <p:cNvPr id="50182" name="Rectangle 6"/>
            <p:cNvSpPr>
              <a:spLocks noChangeArrowheads="1"/>
            </p:cNvSpPr>
            <p:nvPr/>
          </p:nvSpPr>
          <p:spPr bwMode="auto">
            <a:xfrm>
              <a:off x="2960459" y="4797058"/>
              <a:ext cx="985541" cy="454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[NH</a:t>
              </a:r>
              <a:r>
                <a:rPr lang="en-US" sz="2000" baseline="-25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3</a:t>
              </a:r>
              <a:r>
                <a:rPr lang="en-US" sz="2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]</a:t>
              </a:r>
            </a:p>
          </p:txBody>
        </p:sp>
        <p:sp>
          <p:nvSpPr>
            <p:cNvPr id="50183" name="Line 7"/>
            <p:cNvSpPr>
              <a:spLocks noChangeShapeType="1"/>
            </p:cNvSpPr>
            <p:nvPr/>
          </p:nvSpPr>
          <p:spPr bwMode="auto">
            <a:xfrm>
              <a:off x="2406650" y="4791075"/>
              <a:ext cx="2057400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1254125" y="4419600"/>
              <a:ext cx="1027418" cy="524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99"/>
                  </a:solidFill>
                  <a:latin typeface="Arial" charset="0"/>
                </a:rPr>
                <a:t>Kb =</a:t>
              </a:r>
            </a:p>
          </p:txBody>
        </p:sp>
      </p:grp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4800600" y="4495800"/>
            <a:ext cx="18854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Arial" charset="0"/>
              </a:rPr>
              <a:t>= 6.2 x 10</a:t>
            </a:r>
            <a:r>
              <a:rPr lang="en-CA" b="1" baseline="30000" dirty="0">
                <a:solidFill>
                  <a:srgbClr val="000099"/>
                </a:solidFill>
                <a:latin typeface="Arial" charset="0"/>
              </a:rPr>
              <a:t>–</a:t>
            </a:r>
            <a:r>
              <a:rPr lang="en-US" baseline="30000" dirty="0">
                <a:solidFill>
                  <a:srgbClr val="000099"/>
                </a:solidFill>
                <a:latin typeface="Arial" charset="0"/>
              </a:rPr>
              <a:t>10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343400" y="3505200"/>
            <a:ext cx="2587625" cy="918865"/>
            <a:chOff x="5292725" y="4267200"/>
            <a:chExt cx="2587625" cy="918865"/>
          </a:xfrm>
        </p:grpSpPr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6207125" y="4267200"/>
              <a:ext cx="12666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0099"/>
                  </a:solidFill>
                  <a:latin typeface="Arial" charset="0"/>
                </a:rPr>
                <a:t>[</a:t>
              </a:r>
              <a:r>
                <a:rPr lang="en-CA" sz="2000" dirty="0">
                  <a:solidFill>
                    <a:srgbClr val="000099"/>
                  </a:solidFill>
                  <a:latin typeface="Arial" charset="0"/>
                </a:rPr>
                <a:t>CN</a:t>
              </a:r>
              <a:r>
                <a:rPr lang="en-CA" sz="2000" baseline="30000" dirty="0">
                  <a:solidFill>
                    <a:srgbClr val="000099"/>
                  </a:solidFill>
                  <a:latin typeface="Arial" charset="0"/>
                </a:rPr>
                <a:t> –</a:t>
              </a:r>
              <a:r>
                <a:rPr lang="en-US" sz="2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][</a:t>
              </a:r>
              <a:r>
                <a:rPr lang="en-CA" sz="2000" dirty="0">
                  <a:solidFill>
                    <a:srgbClr val="000099"/>
                  </a:solidFill>
                  <a:latin typeface="Arial" charset="0"/>
                </a:rPr>
                <a:t>H</a:t>
              </a:r>
              <a:r>
                <a:rPr lang="en-CA" sz="2000" baseline="30000" dirty="0">
                  <a:solidFill>
                    <a:srgbClr val="000099"/>
                  </a:solidFill>
                  <a:latin typeface="Arial" charset="0"/>
                </a:rPr>
                <a:t>+</a:t>
              </a:r>
              <a:r>
                <a:rPr lang="en-US" sz="2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]</a:t>
              </a:r>
            </a:p>
          </p:txBody>
        </p:sp>
        <p:sp>
          <p:nvSpPr>
            <p:cNvPr id="50187" name="Rectangle 11"/>
            <p:cNvSpPr>
              <a:spLocks noChangeArrowheads="1"/>
            </p:cNvSpPr>
            <p:nvPr/>
          </p:nvSpPr>
          <p:spPr bwMode="auto">
            <a:xfrm>
              <a:off x="6359525" y="4724400"/>
              <a:ext cx="96853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 </a:t>
              </a:r>
              <a:r>
                <a:rPr lang="en-US" sz="2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[H</a:t>
              </a:r>
              <a:r>
                <a:rPr lang="en-CA" sz="2000" dirty="0">
                  <a:solidFill>
                    <a:srgbClr val="000099"/>
                  </a:solidFill>
                  <a:latin typeface="Arial" charset="0"/>
                </a:rPr>
                <a:t>CN</a:t>
              </a:r>
              <a:r>
                <a:rPr lang="en-US" sz="2000" dirty="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]</a:t>
              </a:r>
            </a:p>
          </p:txBody>
        </p: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>
              <a:off x="6019800" y="4714875"/>
              <a:ext cx="1860550" cy="9525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0" name="Rectangle 14"/>
            <p:cNvSpPr>
              <a:spLocks noChangeArrowheads="1"/>
            </p:cNvSpPr>
            <p:nvPr/>
          </p:nvSpPr>
          <p:spPr bwMode="auto">
            <a:xfrm>
              <a:off x="5292725" y="4495800"/>
              <a:ext cx="7184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0099"/>
                  </a:solidFill>
                  <a:latin typeface="Arial" charset="0"/>
                </a:rPr>
                <a:t>Ka 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  <p:bldP spid="50180" grpId="0" build="p" autoUpdateAnimBg="0"/>
      <p:bldP spid="50184" grpId="0" autoUpdateAnimBg="0"/>
      <p:bldP spid="5018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Buffers - lab</a:t>
            </a:r>
            <a:endParaRPr lang="en-US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915400" cy="5867400"/>
          </a:xfrm>
        </p:spPr>
        <p:txBody>
          <a:bodyPr/>
          <a:lstStyle/>
          <a:p>
            <a:pPr marL="461963" indent="-461963">
              <a:spcBef>
                <a:spcPct val="1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Arial" charset="0"/>
              </a:rPr>
              <a:t>Calibrate 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pH meter, get a plastic bottle with distilled H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O to rinse your pH meter btw tests</a:t>
            </a:r>
          </a:p>
          <a:p>
            <a:pPr marL="461963" indent="-461963">
              <a:spcBef>
                <a:spcPct val="10000"/>
              </a:spcBef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You will use 4 solutions (</a:t>
            </a:r>
            <a:r>
              <a:rPr lang="en-US" sz="2800" dirty="0">
                <a:solidFill>
                  <a:srgbClr val="000099"/>
                </a:solidFill>
                <a:latin typeface="Arial" charset="0"/>
                <a:sym typeface="Symbol" pitchFamily="18" charset="2"/>
              </a:rPr>
              <a:t>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20 </a:t>
            </a:r>
            <a:r>
              <a:rPr lang="en-US" sz="2800" dirty="0" err="1">
                <a:solidFill>
                  <a:srgbClr val="000099"/>
                </a:solidFill>
                <a:latin typeface="Arial" charset="0"/>
              </a:rPr>
              <a:t>mL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 of each):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	 distilled water, water + NaC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H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3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O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 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(5 scoops), 0.2 M HC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H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3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O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, 0.2 M HC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H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3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O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 + NaC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H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3</a:t>
            </a:r>
            <a:r>
              <a:rPr lang="en-US" sz="2800" dirty="0">
                <a:solidFill>
                  <a:srgbClr val="000099"/>
                </a:solidFill>
                <a:latin typeface="Arial" charset="0"/>
              </a:rPr>
              <a:t>O</a:t>
            </a:r>
            <a:r>
              <a:rPr lang="en-US" sz="2800" baseline="-25000" dirty="0">
                <a:solidFill>
                  <a:srgbClr val="000099"/>
                </a:solidFill>
                <a:latin typeface="Arial" charset="0"/>
              </a:rPr>
              <a:t>2</a:t>
            </a:r>
            <a:endParaRPr lang="en-US" sz="2800" dirty="0">
              <a:solidFill>
                <a:srgbClr val="000099"/>
              </a:solidFill>
              <a:latin typeface="Arial" charset="0"/>
            </a:endParaRPr>
          </a:p>
          <a:p>
            <a:pPr marL="461963" indent="-461963">
              <a:spcBef>
                <a:spcPct val="10000"/>
              </a:spcBef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For each, record the initial pH and the pH upon addition of 5, 10, and 15 drops of 1 M </a:t>
            </a:r>
            <a:r>
              <a:rPr lang="en-US" sz="2800" dirty="0" err="1">
                <a:solidFill>
                  <a:srgbClr val="000099"/>
                </a:solidFill>
                <a:latin typeface="Arial" charset="0"/>
              </a:rPr>
              <a:t>HCl</a:t>
            </a:r>
            <a:endParaRPr lang="en-US" sz="2800" dirty="0">
              <a:solidFill>
                <a:srgbClr val="000099"/>
              </a:solidFill>
              <a:latin typeface="Arial" charset="0"/>
            </a:endParaRPr>
          </a:p>
          <a:p>
            <a:pPr marL="461963" indent="-461963">
              <a:spcBef>
                <a:spcPct val="10000"/>
              </a:spcBef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Remake the 4 solutions</a:t>
            </a:r>
          </a:p>
          <a:p>
            <a:pPr marL="461963" indent="-461963">
              <a:spcBef>
                <a:spcPct val="10000"/>
              </a:spcBef>
            </a:pPr>
            <a:r>
              <a:rPr lang="en-US" sz="2800" dirty="0">
                <a:solidFill>
                  <a:srgbClr val="000099"/>
                </a:solidFill>
                <a:latin typeface="Arial" charset="0"/>
              </a:rPr>
              <a:t>For each, record the initial pH and the pH upon addition of 5, 10, and 15 drops of 1 M </a:t>
            </a:r>
            <a:r>
              <a:rPr lang="en-US" sz="2800" dirty="0" err="1">
                <a:solidFill>
                  <a:srgbClr val="000099"/>
                </a:solidFill>
                <a:latin typeface="Arial" charset="0"/>
              </a:rPr>
              <a:t>NaOH</a:t>
            </a:r>
            <a:endParaRPr lang="en-US" dirty="0">
              <a:solidFill>
                <a:srgbClr val="0000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Group 2"/>
          <p:cNvGraphicFramePr>
            <a:graphicFrameLocks noGrp="1"/>
          </p:cNvGraphicFramePr>
          <p:nvPr/>
        </p:nvGraphicFramePr>
        <p:xfrm>
          <a:off x="152400" y="52388"/>
          <a:ext cx="8839200" cy="3383280"/>
        </p:xfrm>
        <a:graphic>
          <a:graphicData uri="http://schemas.openxmlformats.org/drawingml/2006/table">
            <a:tbl>
              <a:tblPr/>
              <a:tblGrid>
                <a:gridCol w="990600"/>
                <a:gridCol w="1447800"/>
                <a:gridCol w="2133600"/>
                <a:gridCol w="2057400"/>
                <a:gridCol w="2209800"/>
              </a:tblGrid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HCl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+ 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528" name="Group 40"/>
          <p:cNvGraphicFramePr>
            <a:graphicFrameLocks noGrp="1"/>
          </p:cNvGraphicFramePr>
          <p:nvPr/>
        </p:nvGraphicFramePr>
        <p:xfrm>
          <a:off x="152400" y="3429000"/>
          <a:ext cx="8839200" cy="3383280"/>
        </p:xfrm>
        <a:graphic>
          <a:graphicData uri="http://schemas.openxmlformats.org/drawingml/2006/table">
            <a:tbl>
              <a:tblPr/>
              <a:tblGrid>
                <a:gridCol w="990600"/>
                <a:gridCol w="1447800"/>
                <a:gridCol w="2133600"/>
                <a:gridCol w="2057400"/>
                <a:gridCol w="2209800"/>
              </a:tblGrid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NaOH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+ 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605" name="Group 165"/>
          <p:cNvGraphicFramePr>
            <a:graphicFrameLocks noGrp="1"/>
          </p:cNvGraphicFramePr>
          <p:nvPr/>
        </p:nvGraphicFramePr>
        <p:xfrm>
          <a:off x="152400" y="52388"/>
          <a:ext cx="8839200" cy="3383280"/>
        </p:xfrm>
        <a:graphic>
          <a:graphicData uri="http://schemas.openxmlformats.org/drawingml/2006/table">
            <a:tbl>
              <a:tblPr/>
              <a:tblGrid>
                <a:gridCol w="990600"/>
                <a:gridCol w="1447800"/>
                <a:gridCol w="2133600"/>
                <a:gridCol w="2057400"/>
                <a:gridCol w="2209800"/>
              </a:tblGrid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HCl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+ 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6.9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6.3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2.6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1.6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5.7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4.9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606" name="Group 166"/>
          <p:cNvGraphicFramePr>
            <a:graphicFrameLocks noGrp="1"/>
          </p:cNvGraphicFramePr>
          <p:nvPr/>
        </p:nvGraphicFramePr>
        <p:xfrm>
          <a:off x="152400" y="3429000"/>
          <a:ext cx="8839200" cy="3383280"/>
        </p:xfrm>
        <a:graphic>
          <a:graphicData uri="http://schemas.openxmlformats.org/drawingml/2006/table">
            <a:tbl>
              <a:tblPr/>
              <a:tblGrid>
                <a:gridCol w="990600"/>
                <a:gridCol w="1447800"/>
                <a:gridCol w="2133600"/>
                <a:gridCol w="2057400"/>
                <a:gridCol w="2209800"/>
              </a:tblGrid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NaOH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+ HC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3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6.9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7.7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2.6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5.3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11.1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10.3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2.7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11.3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10.5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11.4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10.8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3.4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5.3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Buffers - summary</a:t>
            </a:r>
            <a:endParaRPr lang="en-US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4114800"/>
          </a:xfrm>
        </p:spPr>
        <p:txBody>
          <a:bodyPr rIns="0"/>
          <a:lstStyle/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US">
                <a:solidFill>
                  <a:srgbClr val="000099"/>
                </a:solidFill>
                <a:latin typeface="Arial" charset="0"/>
              </a:rPr>
              <a:t>Solutions with buffers resist changes in pH, when small amounts of acid or base are added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US">
                <a:solidFill>
                  <a:srgbClr val="000099"/>
                </a:solidFill>
                <a:latin typeface="Arial" charset="0"/>
              </a:rPr>
              <a:t>Buffers are important in blood, cells, resisting the effects of acid rain on lake ecosystems.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US">
                <a:solidFill>
                  <a:srgbClr val="000099"/>
                </a:solidFill>
                <a:latin typeface="Arial" charset="0"/>
              </a:rPr>
              <a:t>A buffer is created when a weak acid is mixed with a salt that contains the identical ion.</a:t>
            </a:r>
          </a:p>
          <a:p>
            <a:pPr marL="461963" indent="-461963">
              <a:spcBef>
                <a:spcPct val="10000"/>
              </a:spcBef>
              <a:buFontTx/>
              <a:buNone/>
            </a:pPr>
            <a:r>
              <a:rPr lang="en-US">
                <a:solidFill>
                  <a:srgbClr val="000099"/>
                </a:solidFill>
                <a:latin typeface="Arial" charset="0"/>
              </a:rPr>
              <a:t>Two equilibria contribute to the consistent [H</a:t>
            </a:r>
            <a:r>
              <a:rPr lang="en-US" baseline="30000">
                <a:solidFill>
                  <a:srgbClr val="000099"/>
                </a:solidFill>
                <a:latin typeface="Arial" charset="0"/>
              </a:rPr>
              <a:t>+</a:t>
            </a:r>
            <a:r>
              <a:rPr lang="en-US">
                <a:solidFill>
                  <a:srgbClr val="000099"/>
                </a:solidFill>
                <a:latin typeface="Arial" charset="0"/>
              </a:rPr>
              <a:t>] </a:t>
            </a:r>
          </a:p>
        </p:txBody>
      </p:sp>
      <p:grpSp>
        <p:nvGrpSpPr>
          <p:cNvPr id="58382" name="Group 14"/>
          <p:cNvGrpSpPr>
            <a:grpSpLocks/>
          </p:cNvGrpSpPr>
          <p:nvPr/>
        </p:nvGrpSpPr>
        <p:grpSpPr bwMode="auto">
          <a:xfrm>
            <a:off x="1898650" y="4737100"/>
            <a:ext cx="3243263" cy="733425"/>
            <a:chOff x="1052" y="2812"/>
            <a:chExt cx="2043" cy="462"/>
          </a:xfrm>
        </p:grpSpPr>
        <p:sp>
          <p:nvSpPr>
            <p:cNvPr id="58372" name="Rectangle 4"/>
            <p:cNvSpPr>
              <a:spLocks noChangeArrowheads="1"/>
            </p:cNvSpPr>
            <p:nvPr/>
          </p:nvSpPr>
          <p:spPr bwMode="auto">
            <a:xfrm>
              <a:off x="1052" y="2870"/>
              <a:ext cx="5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</a:rPr>
                <a:t>HA</a:t>
              </a:r>
              <a:endParaRPr lang="en-CA" sz="3600" b="1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73" name="Rectangle 5"/>
            <p:cNvSpPr>
              <a:spLocks noChangeArrowheads="1"/>
            </p:cNvSpPr>
            <p:nvPr/>
          </p:nvSpPr>
          <p:spPr bwMode="auto">
            <a:xfrm>
              <a:off x="1584" y="2812"/>
              <a:ext cx="4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</a:t>
              </a:r>
              <a:endParaRPr lang="en-CA" sz="3600" b="1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74" name="Rectangle 6"/>
            <p:cNvSpPr>
              <a:spLocks noChangeArrowheads="1"/>
            </p:cNvSpPr>
            <p:nvPr/>
          </p:nvSpPr>
          <p:spPr bwMode="auto">
            <a:xfrm>
              <a:off x="2040" y="2870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</a:rPr>
                <a:t>H</a:t>
              </a:r>
              <a:r>
                <a:rPr lang="en-US" sz="3600" b="1" baseline="30000">
                  <a:solidFill>
                    <a:srgbClr val="000099"/>
                  </a:solidFill>
                  <a:latin typeface="Arial" charset="0"/>
                </a:rPr>
                <a:t>+</a:t>
              </a:r>
              <a:endParaRPr lang="en-CA" sz="3600" b="1" baseline="30000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75" name="Rectangle 7"/>
            <p:cNvSpPr>
              <a:spLocks noChangeArrowheads="1"/>
            </p:cNvSpPr>
            <p:nvPr/>
          </p:nvSpPr>
          <p:spPr bwMode="auto">
            <a:xfrm>
              <a:off x="2424" y="2870"/>
              <a:ext cx="28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</a:rPr>
                <a:t>+</a:t>
              </a:r>
              <a:endParaRPr lang="en-CA" sz="3600" b="1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76" name="Rectangle 8"/>
            <p:cNvSpPr>
              <a:spLocks noChangeArrowheads="1"/>
            </p:cNvSpPr>
            <p:nvPr/>
          </p:nvSpPr>
          <p:spPr bwMode="auto">
            <a:xfrm>
              <a:off x="2664" y="2870"/>
              <a:ext cx="4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</a:rPr>
                <a:t>A</a:t>
              </a:r>
              <a:r>
                <a:rPr lang="en-US" sz="3600" b="1" baseline="30000">
                  <a:solidFill>
                    <a:srgbClr val="000099"/>
                  </a:solidFill>
                  <a:latin typeface="Arial" charset="0"/>
                </a:rPr>
                <a:t>–</a:t>
              </a:r>
              <a:endParaRPr lang="en-CA" sz="3600" b="1" baseline="30000">
                <a:solidFill>
                  <a:srgbClr val="000099"/>
                </a:solidFill>
                <a:latin typeface="Arial" charset="0"/>
              </a:endParaRPr>
            </a:p>
          </p:txBody>
        </p:sp>
      </p:grpSp>
      <p:grpSp>
        <p:nvGrpSpPr>
          <p:cNvPr id="58383" name="Group 15"/>
          <p:cNvGrpSpPr>
            <a:grpSpLocks/>
          </p:cNvGrpSpPr>
          <p:nvPr/>
        </p:nvGrpSpPr>
        <p:grpSpPr bwMode="auto">
          <a:xfrm>
            <a:off x="3549650" y="5378450"/>
            <a:ext cx="3765550" cy="717550"/>
            <a:chOff x="2092" y="3216"/>
            <a:chExt cx="2372" cy="452"/>
          </a:xfrm>
        </p:grpSpPr>
        <p:sp>
          <p:nvSpPr>
            <p:cNvPr id="58377" name="Rectangle 9"/>
            <p:cNvSpPr>
              <a:spLocks noChangeArrowheads="1"/>
            </p:cNvSpPr>
            <p:nvPr/>
          </p:nvSpPr>
          <p:spPr bwMode="auto">
            <a:xfrm>
              <a:off x="3772" y="3264"/>
              <a:ext cx="69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</a:rPr>
                <a:t>NaA</a:t>
              </a:r>
              <a:endParaRPr lang="en-CA" sz="3600" b="1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78" name="Rectangle 10"/>
            <p:cNvSpPr>
              <a:spLocks noChangeArrowheads="1"/>
            </p:cNvSpPr>
            <p:nvPr/>
          </p:nvSpPr>
          <p:spPr bwMode="auto">
            <a:xfrm>
              <a:off x="2620" y="3264"/>
              <a:ext cx="5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</a:rPr>
                <a:t>+</a:t>
              </a:r>
              <a:endParaRPr lang="en-CA" sz="3600" b="1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79" name="Rectangle 11"/>
            <p:cNvSpPr>
              <a:spLocks noChangeArrowheads="1"/>
            </p:cNvSpPr>
            <p:nvPr/>
          </p:nvSpPr>
          <p:spPr bwMode="auto">
            <a:xfrm>
              <a:off x="3340" y="3216"/>
              <a:ext cx="4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</a:t>
              </a:r>
              <a:endParaRPr lang="en-CA" sz="3600" b="1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80" name="Rectangle 12"/>
            <p:cNvSpPr>
              <a:spLocks noChangeArrowheads="1"/>
            </p:cNvSpPr>
            <p:nvPr/>
          </p:nvSpPr>
          <p:spPr bwMode="auto">
            <a:xfrm>
              <a:off x="2092" y="3264"/>
              <a:ext cx="59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Na</a:t>
              </a:r>
              <a:r>
                <a:rPr lang="en-US" sz="3600" b="1" baseline="30000">
                  <a:solidFill>
                    <a:srgbClr val="000099"/>
                  </a:solidFill>
                  <a:latin typeface="Arial" charset="0"/>
                  <a:sym typeface="Symbol" pitchFamily="18" charset="2"/>
                </a:rPr>
                <a:t>+</a:t>
              </a:r>
              <a:endParaRPr lang="en-CA" sz="3600" b="1" baseline="30000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58381" name="Rectangle 13"/>
            <p:cNvSpPr>
              <a:spLocks noChangeArrowheads="1"/>
            </p:cNvSpPr>
            <p:nvPr/>
          </p:nvSpPr>
          <p:spPr bwMode="auto">
            <a:xfrm>
              <a:off x="2909" y="3264"/>
              <a:ext cx="4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  <a:latin typeface="Arial" charset="0"/>
                </a:rPr>
                <a:t>A</a:t>
              </a:r>
              <a:r>
                <a:rPr lang="en-US" sz="3600" b="1" baseline="30000">
                  <a:solidFill>
                    <a:srgbClr val="000099"/>
                  </a:solidFill>
                  <a:latin typeface="Arial" charset="0"/>
                </a:rPr>
                <a:t>–</a:t>
              </a:r>
              <a:endParaRPr lang="en-CA" sz="3600" b="1" baseline="30000">
                <a:solidFill>
                  <a:srgbClr val="000099"/>
                </a:solidFill>
                <a:latin typeface="Arial" charset="0"/>
              </a:endParaRPr>
            </a:p>
          </p:txBody>
        </p:sp>
      </p:grp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7772400" y="6464300"/>
            <a:ext cx="1295400" cy="317500"/>
          </a:xfrm>
          <a:prstGeom prst="rect">
            <a:avLst/>
          </a:prstGeom>
          <a:solidFill>
            <a:srgbClr val="80808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For more lessons, visit </a:t>
            </a:r>
            <a:r>
              <a:rPr lang="en-US" sz="1000">
                <a:hlinkClick r:id="rId3"/>
              </a:rPr>
              <a:t>www.chalkbored.com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652</Words>
  <Application>Microsoft Office PowerPoint</Application>
  <PresentationFormat>On-screen Show (4:3)</PresentationFormat>
  <Paragraphs>142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Times New Roman</vt:lpstr>
      <vt:lpstr>Bookman Old Style</vt:lpstr>
      <vt:lpstr>Arial</vt:lpstr>
      <vt:lpstr>Symbol</vt:lpstr>
      <vt:lpstr>Default Design</vt:lpstr>
      <vt:lpstr>Predicting the pH     of salt solutions</vt:lpstr>
      <vt:lpstr>Hydrolysis of ions</vt:lpstr>
      <vt:lpstr>The degree of hydrolysis</vt:lpstr>
      <vt:lpstr>Accuracy of predictions</vt:lpstr>
      <vt:lpstr>Steps in determining pH </vt:lpstr>
      <vt:lpstr>Buffers - lab</vt:lpstr>
      <vt:lpstr>Slide 7</vt:lpstr>
      <vt:lpstr>Slide 8</vt:lpstr>
      <vt:lpstr>Buffers -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- pH of Salt Solution Prediction - Ka, Kb, Buffer</dc:title>
  <dc:subject>Chemistry Resources for High School Teachers and Students - PowerPoint Lessons, Notes, Labs, Worksheets, Handouts, Practice Problems, and Solutions.</dc:subject>
  <dc:creator>Jeremy Schneider</dc:creator>
  <dc:description>Copyright 2007 - All Rights Reserved -_x000d_
visit www.chalkbored.com for details</dc:description>
  <cp:lastModifiedBy>Rob</cp:lastModifiedBy>
  <cp:revision>51</cp:revision>
  <dcterms:created xsi:type="dcterms:W3CDTF">1999-05-25T01:42:48Z</dcterms:created>
  <dcterms:modified xsi:type="dcterms:W3CDTF">2010-10-31T09:37:08Z</dcterms:modified>
</cp:coreProperties>
</file>