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72" r:id="rId2"/>
    <p:sldId id="277" r:id="rId3"/>
    <p:sldId id="278" r:id="rId4"/>
    <p:sldId id="279" r:id="rId5"/>
    <p:sldId id="258" r:id="rId6"/>
    <p:sldId id="260" r:id="rId7"/>
    <p:sldId id="288" r:id="rId8"/>
    <p:sldId id="280" r:id="rId9"/>
    <p:sldId id="290" r:id="rId10"/>
    <p:sldId id="261" r:id="rId11"/>
    <p:sldId id="291" r:id="rId12"/>
    <p:sldId id="281" r:id="rId13"/>
    <p:sldId id="263" r:id="rId14"/>
    <p:sldId id="266" r:id="rId15"/>
    <p:sldId id="292" r:id="rId16"/>
    <p:sldId id="284" r:id="rId17"/>
    <p:sldId id="293" r:id="rId18"/>
    <p:sldId id="276" r:id="rId19"/>
    <p:sldId id="268" r:id="rId20"/>
    <p:sldId id="294" r:id="rId21"/>
    <p:sldId id="269" r:id="rId22"/>
    <p:sldId id="285" r:id="rId23"/>
    <p:sldId id="286" r:id="rId24"/>
    <p:sldId id="28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84B820-E27D-4323-B4D0-DDEDD4D8FC0E}" type="datetimeFigureOut">
              <a:rPr lang="en-AU" smtClean="0"/>
              <a:pPr/>
              <a:t>5/09/2011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195E9-2139-4E56-9264-76C7EA130437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1199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F136-2481-4122-8E6E-4194E3254C82}" type="datetime1">
              <a:rPr lang="en-AU" smtClean="0"/>
              <a:pPr/>
              <a:t>5/09/2011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3FC2F-3433-4EB6-89FB-26B4FB28EDDD}" type="datetime1">
              <a:rPr lang="en-AU" smtClean="0"/>
              <a:pPr/>
              <a:t>5/09/2011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94C4-C5E1-41D4-9FA3-DF962F95B74B}" type="datetime1">
              <a:rPr lang="en-AU" smtClean="0"/>
              <a:pPr/>
              <a:t>5/09/2011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49B73-88B7-4BC8-B98A-7063539076AF}" type="datetime1">
              <a:rPr lang="en-AU" smtClean="0"/>
              <a:pPr/>
              <a:t>5/09/2011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7F13-E604-4929-9B04-77E8588C0EAC}" type="datetime1">
              <a:rPr lang="en-AU" smtClean="0"/>
              <a:pPr/>
              <a:t>5/09/2011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D8BC-1A64-4C8A-A6E7-4DA0743C5D5C}" type="datetime1">
              <a:rPr lang="en-AU" smtClean="0"/>
              <a:pPr/>
              <a:t>5/09/2011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90AAF-E334-48D1-9DDE-3AE120B71335}" type="datetime1">
              <a:rPr lang="en-AU" smtClean="0"/>
              <a:pPr/>
              <a:t>5/09/2011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A513D-AE4C-4808-9EE0-2271392F7A0C}" type="datetime1">
              <a:rPr lang="en-AU" smtClean="0"/>
              <a:pPr/>
              <a:t>5/09/2011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F211B-0808-47C4-8461-A389E6FBDDF2}" type="datetime1">
              <a:rPr lang="en-AU" smtClean="0"/>
              <a:pPr/>
              <a:t>5/09/2011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91CA0-37BB-4E37-BCC9-85D0156D0B7D}" type="datetime1">
              <a:rPr lang="en-AU" smtClean="0"/>
              <a:pPr/>
              <a:t>5/09/2011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9B064-B90B-4904-9B44-54D4E15803F9}" type="datetime1">
              <a:rPr lang="en-AU" smtClean="0"/>
              <a:pPr/>
              <a:t>5/09/2011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8039ECF-C8C5-4247-906C-9509B6FD6BC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E38D29-08D0-4DE0-AF72-D6A3C388E24F}" type="datetime1">
              <a:rPr lang="en-AU" smtClean="0"/>
              <a:pPr/>
              <a:t>5/09/2011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039ECF-C8C5-4247-906C-9509B6FD6BC7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224135"/>
          </a:xfrm>
        </p:spPr>
        <p:txBody>
          <a:bodyPr/>
          <a:lstStyle/>
          <a:p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1</a:t>
            </a:fld>
            <a:endParaRPr lang="en-AU"/>
          </a:p>
        </p:txBody>
      </p:sp>
      <p:pic>
        <p:nvPicPr>
          <p:cNvPr id="19458" name="Picture 2" descr="C:\Users\andru\Desktop\titanic-ja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060848"/>
            <a:ext cx="5832648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AU" sz="2800" dirty="0" smtClean="0">
                <a:latin typeface="+mj-lt"/>
              </a:rPr>
              <a:t>Hydrogen </a:t>
            </a:r>
            <a:r>
              <a:rPr lang="en-AU" sz="2800" dirty="0">
                <a:latin typeface="+mj-lt"/>
              </a:rPr>
              <a:t>ions can produce small acidic environments as low as pH 4 in some locations around a </a:t>
            </a:r>
            <a:r>
              <a:rPr lang="en-AU" sz="2800" dirty="0" smtClean="0">
                <a:latin typeface="+mj-lt"/>
              </a:rPr>
              <a:t>shipwreck</a:t>
            </a:r>
            <a:endParaRPr lang="en-AU" sz="2800" dirty="0">
              <a:latin typeface="+mj-lt"/>
            </a:endParaRPr>
          </a:p>
          <a:p>
            <a:r>
              <a:rPr lang="en-AU" sz="2800" dirty="0" smtClean="0">
                <a:latin typeface="+mj-lt"/>
              </a:rPr>
              <a:t>H</a:t>
            </a:r>
            <a:r>
              <a:rPr lang="en-AU" sz="2800" baseline="-25000" dirty="0" smtClean="0">
                <a:latin typeface="+mj-lt"/>
              </a:rPr>
              <a:t>2</a:t>
            </a:r>
            <a:r>
              <a:rPr lang="en-AU" sz="2800" dirty="0" smtClean="0">
                <a:latin typeface="+mj-lt"/>
              </a:rPr>
              <a:t>S </a:t>
            </a:r>
            <a:r>
              <a:rPr lang="en-AU" sz="2800" dirty="0">
                <a:latin typeface="+mj-lt"/>
              </a:rPr>
              <a:t>produced by the action of SRB is a weak acid that releases hydrogen ions and </a:t>
            </a:r>
            <a:r>
              <a:rPr lang="en-AU" sz="2800" dirty="0" err="1">
                <a:latin typeface="+mj-lt"/>
              </a:rPr>
              <a:t>sulfide</a:t>
            </a:r>
            <a:r>
              <a:rPr lang="en-AU" sz="2800" dirty="0">
                <a:latin typeface="+mj-lt"/>
              </a:rPr>
              <a:t> </a:t>
            </a:r>
            <a:r>
              <a:rPr lang="en-AU" sz="2800" dirty="0" smtClean="0">
                <a:latin typeface="+mj-lt"/>
              </a:rPr>
              <a:t>ions</a:t>
            </a:r>
            <a:r>
              <a:rPr lang="en-AU" sz="2800" dirty="0">
                <a:latin typeface="+mj-lt"/>
              </a:rPr>
              <a:t>: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	H</a:t>
            </a:r>
            <a:r>
              <a:rPr lang="en-AU" sz="2800" baseline="-25000" dirty="0" smtClean="0">
                <a:latin typeface="+mj-lt"/>
              </a:rPr>
              <a:t>2</a:t>
            </a:r>
            <a:r>
              <a:rPr lang="en-AU" sz="2800" dirty="0" smtClean="0">
                <a:latin typeface="+mj-lt"/>
              </a:rPr>
              <a:t>S       2H</a:t>
            </a:r>
            <a:r>
              <a:rPr lang="en-AU" sz="2800" baseline="30000" dirty="0">
                <a:latin typeface="+mj-lt"/>
              </a:rPr>
              <a:t>+</a:t>
            </a:r>
            <a:r>
              <a:rPr lang="en-AU" sz="2800" dirty="0">
                <a:latin typeface="+mj-lt"/>
              </a:rPr>
              <a:t> + S</a:t>
            </a:r>
            <a:r>
              <a:rPr lang="en-AU" sz="2800" baseline="30000" dirty="0">
                <a:latin typeface="+mj-lt"/>
              </a:rPr>
              <a:t>2–</a:t>
            </a:r>
            <a:endParaRPr lang="en-AU" sz="2800" dirty="0">
              <a:latin typeface="+mj-lt"/>
            </a:endParaRPr>
          </a:p>
          <a:p>
            <a:pPr lvl="0"/>
            <a:r>
              <a:rPr lang="en-AU" sz="2800" dirty="0" smtClean="0">
                <a:latin typeface="+mj-lt"/>
              </a:rPr>
              <a:t>H</a:t>
            </a:r>
            <a:r>
              <a:rPr lang="en-AU" sz="2800" baseline="-25000" dirty="0" smtClean="0">
                <a:latin typeface="+mj-lt"/>
              </a:rPr>
              <a:t>2</a:t>
            </a:r>
            <a:r>
              <a:rPr lang="en-AU" sz="2800" dirty="0" smtClean="0">
                <a:latin typeface="+mj-lt"/>
              </a:rPr>
              <a:t>S produced by </a:t>
            </a:r>
            <a:r>
              <a:rPr lang="en-AU" sz="2800" dirty="0" err="1" smtClean="0">
                <a:latin typeface="+mj-lt"/>
              </a:rPr>
              <a:t>sulfate</a:t>
            </a:r>
            <a:r>
              <a:rPr lang="en-AU" sz="2800" dirty="0" smtClean="0">
                <a:latin typeface="+mj-lt"/>
              </a:rPr>
              <a:t> reducing bacteria can react with just about any metal except gold and silver</a:t>
            </a:r>
          </a:p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10</a:t>
            </a:fld>
            <a:endParaRPr lang="en-AU"/>
          </a:p>
        </p:txBody>
      </p:sp>
      <p:pic>
        <p:nvPicPr>
          <p:cNvPr id="4" name="Picture 3" descr="double arrow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022878"/>
            <a:ext cx="2794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sz="2800" dirty="0" smtClean="0">
                <a:latin typeface="+mj-lt"/>
              </a:rPr>
              <a:t>The </a:t>
            </a:r>
            <a:r>
              <a:rPr lang="en-AU" sz="2800" dirty="0" err="1" smtClean="0">
                <a:latin typeface="+mj-lt"/>
              </a:rPr>
              <a:t>sulfide</a:t>
            </a:r>
            <a:r>
              <a:rPr lang="en-AU" sz="2800" dirty="0" smtClean="0">
                <a:latin typeface="+mj-lt"/>
              </a:rPr>
              <a:t> ions from the H</a:t>
            </a:r>
            <a:r>
              <a:rPr lang="en-AU" sz="2800" baseline="-25000" dirty="0" smtClean="0">
                <a:latin typeface="+mj-lt"/>
              </a:rPr>
              <a:t>2</a:t>
            </a:r>
            <a:r>
              <a:rPr lang="en-AU" sz="2800" dirty="0" smtClean="0">
                <a:latin typeface="+mj-lt"/>
              </a:rPr>
              <a:t>S can precipitate Fe</a:t>
            </a:r>
            <a:r>
              <a:rPr lang="en-AU" sz="2800" baseline="30000" dirty="0" smtClean="0">
                <a:latin typeface="+mj-lt"/>
              </a:rPr>
              <a:t>2+</a:t>
            </a:r>
            <a:r>
              <a:rPr lang="en-AU" sz="2800" dirty="0" smtClean="0">
                <a:latin typeface="+mj-lt"/>
              </a:rPr>
              <a:t> ions to form insoluble black iron (II) </a:t>
            </a:r>
            <a:r>
              <a:rPr lang="en-AU" sz="2800" dirty="0" err="1" smtClean="0">
                <a:latin typeface="+mj-lt"/>
              </a:rPr>
              <a:t>sulfide</a:t>
            </a:r>
            <a:r>
              <a:rPr lang="en-AU" sz="2800" dirty="0" smtClean="0">
                <a:latin typeface="+mj-lt"/>
              </a:rPr>
              <a:t> </a:t>
            </a:r>
            <a:r>
              <a:rPr lang="en-AU" sz="2800" dirty="0" err="1" smtClean="0">
                <a:latin typeface="+mj-lt"/>
              </a:rPr>
              <a:t>FeS</a:t>
            </a:r>
            <a:r>
              <a:rPr lang="en-AU" sz="2800" dirty="0" smtClean="0">
                <a:latin typeface="+mj-lt"/>
              </a:rPr>
              <a:t>: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	Fe</a:t>
            </a:r>
            <a:r>
              <a:rPr lang="en-AU" sz="2800" baseline="30000" dirty="0" smtClean="0">
                <a:latin typeface="+mj-lt"/>
              </a:rPr>
              <a:t>2+</a:t>
            </a:r>
            <a:r>
              <a:rPr lang="en-AU" sz="2800" dirty="0" smtClean="0">
                <a:latin typeface="+mj-lt"/>
              </a:rPr>
              <a:t> + S</a:t>
            </a:r>
            <a:r>
              <a:rPr lang="en-AU" sz="2800" baseline="30000" dirty="0" smtClean="0">
                <a:latin typeface="+mj-lt"/>
              </a:rPr>
              <a:t>2–</a:t>
            </a:r>
            <a:r>
              <a:rPr lang="en-AU" sz="2800" dirty="0" smtClean="0">
                <a:latin typeface="+mj-lt"/>
              </a:rPr>
              <a:t> --&gt; </a:t>
            </a:r>
            <a:r>
              <a:rPr lang="en-AU" sz="2800" dirty="0" err="1" smtClean="0">
                <a:latin typeface="+mj-lt"/>
              </a:rPr>
              <a:t>FeS</a:t>
            </a:r>
            <a:r>
              <a:rPr lang="en-AU" sz="2800" dirty="0" smtClean="0">
                <a:latin typeface="+mj-lt"/>
              </a:rPr>
              <a:t>(s)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 </a:t>
            </a:r>
          </a:p>
          <a:p>
            <a:r>
              <a:rPr lang="en-AU" sz="2800" dirty="0" smtClean="0">
                <a:latin typeface="+mj-lt"/>
              </a:rPr>
              <a:t>The presence of black </a:t>
            </a:r>
            <a:r>
              <a:rPr lang="en-AU" sz="2800" dirty="0" err="1" smtClean="0">
                <a:latin typeface="+mj-lt"/>
              </a:rPr>
              <a:t>FeS</a:t>
            </a:r>
            <a:r>
              <a:rPr lang="en-AU" sz="2800" dirty="0" smtClean="0">
                <a:latin typeface="+mj-lt"/>
              </a:rPr>
              <a:t> indicates that SRB are present</a:t>
            </a:r>
          </a:p>
          <a:p>
            <a:endParaRPr lang="en-AU" sz="2800" dirty="0" smtClean="0">
              <a:latin typeface="+mj-lt"/>
            </a:endParaRPr>
          </a:p>
          <a:p>
            <a:r>
              <a:rPr lang="en-AU" sz="2800" dirty="0" smtClean="0">
                <a:latin typeface="+mj-lt"/>
              </a:rPr>
              <a:t>The precipitation of </a:t>
            </a:r>
            <a:r>
              <a:rPr lang="en-AU" sz="2800" dirty="0" err="1" smtClean="0">
                <a:latin typeface="+mj-lt"/>
              </a:rPr>
              <a:t>FeS</a:t>
            </a:r>
            <a:r>
              <a:rPr lang="en-AU" sz="2800" dirty="0" smtClean="0">
                <a:latin typeface="+mj-lt"/>
              </a:rPr>
              <a:t> removes </a:t>
            </a:r>
            <a:r>
              <a:rPr lang="en-AU" sz="2800" dirty="0" err="1" smtClean="0">
                <a:latin typeface="+mj-lt"/>
              </a:rPr>
              <a:t>sulfide</a:t>
            </a:r>
            <a:r>
              <a:rPr lang="en-AU" sz="2800" dirty="0" smtClean="0">
                <a:latin typeface="+mj-lt"/>
              </a:rPr>
              <a:t> ions and encourages further ionisation of H</a:t>
            </a:r>
            <a:r>
              <a:rPr lang="en-AU" sz="2800" baseline="-25000" dirty="0" smtClean="0">
                <a:latin typeface="+mj-lt"/>
              </a:rPr>
              <a:t>2</a:t>
            </a:r>
            <a:r>
              <a:rPr lang="en-AU" sz="2800" dirty="0" smtClean="0">
                <a:latin typeface="+mj-lt"/>
              </a:rPr>
              <a:t>S releasing more H</a:t>
            </a:r>
            <a:r>
              <a:rPr lang="en-AU" sz="2800" baseline="30000" dirty="0" smtClean="0">
                <a:latin typeface="+mj-lt"/>
              </a:rPr>
              <a:t>+</a:t>
            </a:r>
            <a:endParaRPr lang="en-AU" sz="2800" dirty="0" smtClean="0">
              <a:latin typeface="+mj-lt"/>
            </a:endParaRP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11</a:t>
            </a:fld>
            <a:endParaRPr lang="en-A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AU" sz="2400" dirty="0">
                <a:latin typeface="+mj-lt"/>
              </a:rPr>
              <a:t>Metal near wood on the Titanic was badly </a:t>
            </a:r>
            <a:r>
              <a:rPr lang="en-AU" sz="2400" dirty="0" smtClean="0">
                <a:latin typeface="+mj-lt"/>
              </a:rPr>
              <a:t>corroded</a:t>
            </a:r>
          </a:p>
          <a:p>
            <a:pPr lvl="0"/>
            <a:endParaRPr lang="en-AU" sz="2400" dirty="0" smtClean="0">
              <a:latin typeface="+mj-lt"/>
            </a:endParaRPr>
          </a:p>
          <a:p>
            <a:pPr lvl="0"/>
            <a:r>
              <a:rPr lang="en-AU" sz="2400" dirty="0" smtClean="0">
                <a:latin typeface="+mj-lt"/>
              </a:rPr>
              <a:t>As </a:t>
            </a:r>
            <a:r>
              <a:rPr lang="en-AU" sz="2400" dirty="0">
                <a:latin typeface="+mj-lt"/>
              </a:rPr>
              <a:t>the wood </a:t>
            </a:r>
            <a:r>
              <a:rPr lang="en-AU" sz="2400" dirty="0" smtClean="0">
                <a:latin typeface="+mj-lt"/>
              </a:rPr>
              <a:t>cellulose </a:t>
            </a:r>
            <a:r>
              <a:rPr lang="en-AU" sz="2400" dirty="0">
                <a:latin typeface="+mj-lt"/>
              </a:rPr>
              <a:t>(</a:t>
            </a:r>
            <a:r>
              <a:rPr lang="en-AU" sz="2400" dirty="0" smtClean="0">
                <a:latin typeface="+mj-lt"/>
              </a:rPr>
              <a:t>C</a:t>
            </a:r>
            <a:r>
              <a:rPr lang="en-AU" sz="2400" baseline="-25000" dirty="0" smtClean="0">
                <a:latin typeface="+mj-lt"/>
              </a:rPr>
              <a:t>6</a:t>
            </a:r>
            <a:r>
              <a:rPr lang="en-AU" sz="2400" dirty="0" smtClean="0">
                <a:latin typeface="+mj-lt"/>
              </a:rPr>
              <a:t>H</a:t>
            </a:r>
            <a:r>
              <a:rPr lang="en-AU" sz="2400" baseline="-25000" dirty="0" smtClean="0">
                <a:latin typeface="+mj-lt"/>
              </a:rPr>
              <a:t>10</a:t>
            </a:r>
            <a:r>
              <a:rPr lang="en-AU" sz="2400" dirty="0" smtClean="0">
                <a:latin typeface="+mj-lt"/>
              </a:rPr>
              <a:t>O</a:t>
            </a:r>
            <a:r>
              <a:rPr lang="en-AU" sz="2400" baseline="-25000" dirty="0" smtClean="0">
                <a:latin typeface="+mj-lt"/>
              </a:rPr>
              <a:t>5</a:t>
            </a:r>
            <a:r>
              <a:rPr lang="en-AU" sz="2400" dirty="0" smtClean="0">
                <a:latin typeface="+mj-lt"/>
              </a:rPr>
              <a:t>)</a:t>
            </a:r>
            <a:r>
              <a:rPr lang="en-AU" sz="2400" baseline="-25000" dirty="0" smtClean="0">
                <a:latin typeface="+mj-lt"/>
              </a:rPr>
              <a:t>n</a:t>
            </a:r>
            <a:r>
              <a:rPr lang="en-AU" sz="2400" dirty="0" smtClean="0">
                <a:latin typeface="+mj-lt"/>
              </a:rPr>
              <a:t> decayed </a:t>
            </a:r>
            <a:r>
              <a:rPr lang="en-AU" sz="2400" dirty="0">
                <a:latin typeface="+mj-lt"/>
              </a:rPr>
              <a:t>it released oxygen which stimulated the growth of aerobic </a:t>
            </a:r>
            <a:r>
              <a:rPr lang="en-AU" sz="2400" dirty="0" smtClean="0">
                <a:latin typeface="+mj-lt"/>
              </a:rPr>
              <a:t>bacteria</a:t>
            </a:r>
          </a:p>
          <a:p>
            <a:pPr lvl="0"/>
            <a:endParaRPr lang="en-AU" sz="2400" dirty="0" smtClean="0">
              <a:latin typeface="+mj-lt"/>
            </a:endParaRPr>
          </a:p>
          <a:p>
            <a:pPr lvl="0"/>
            <a:r>
              <a:rPr lang="en-AU" sz="2400" dirty="0" smtClean="0">
                <a:latin typeface="+mj-lt"/>
              </a:rPr>
              <a:t>Waste </a:t>
            </a:r>
            <a:r>
              <a:rPr lang="en-AU" sz="2400" dirty="0">
                <a:latin typeface="+mj-lt"/>
              </a:rPr>
              <a:t>from these aerobic bacteria provided nourishment to the anaerobic </a:t>
            </a:r>
            <a:r>
              <a:rPr lang="en-AU" sz="2400" dirty="0" smtClean="0">
                <a:latin typeface="+mj-lt"/>
              </a:rPr>
              <a:t>SRB</a:t>
            </a:r>
          </a:p>
          <a:p>
            <a:pPr lvl="0"/>
            <a:endParaRPr lang="en-AU" sz="2400" dirty="0" smtClean="0">
              <a:latin typeface="+mj-lt"/>
            </a:endParaRPr>
          </a:p>
          <a:p>
            <a:pPr lvl="0"/>
            <a:r>
              <a:rPr lang="en-AU" sz="2400" dirty="0" smtClean="0">
                <a:latin typeface="+mj-lt"/>
              </a:rPr>
              <a:t>Hence the </a:t>
            </a:r>
            <a:r>
              <a:rPr lang="en-AU" sz="2400" dirty="0">
                <a:latin typeface="+mj-lt"/>
              </a:rPr>
              <a:t>SRB flourished and increased corrosion of </a:t>
            </a:r>
            <a:r>
              <a:rPr lang="en-AU" sz="2400" dirty="0" smtClean="0">
                <a:latin typeface="+mj-lt"/>
              </a:rPr>
              <a:t>metal </a:t>
            </a:r>
            <a:r>
              <a:rPr lang="en-AU" sz="2400" dirty="0">
                <a:latin typeface="+mj-lt"/>
              </a:rPr>
              <a:t>near </a:t>
            </a:r>
            <a:r>
              <a:rPr lang="en-AU" sz="2400" dirty="0" smtClean="0">
                <a:latin typeface="+mj-lt"/>
              </a:rPr>
              <a:t>wood </a:t>
            </a:r>
            <a:endParaRPr lang="en-AU" sz="2400" dirty="0">
              <a:latin typeface="+mj-lt"/>
            </a:endParaRP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12</a:t>
            </a:fld>
            <a:endParaRPr lang="en-A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b="1" dirty="0"/>
              <a:t>	</a:t>
            </a:r>
            <a:r>
              <a:rPr lang="en-AU" sz="2800" b="1" dirty="0" smtClean="0">
                <a:latin typeface="+mj-lt"/>
              </a:rPr>
              <a:t>Acidic </a:t>
            </a:r>
            <a:r>
              <a:rPr lang="en-AU" sz="2800" b="1" dirty="0">
                <a:latin typeface="+mj-lt"/>
              </a:rPr>
              <a:t>environments accelerate corrosion in non-</a:t>
            </a:r>
            <a:r>
              <a:rPr lang="en-AU" sz="2800" b="1" dirty="0" err="1">
                <a:latin typeface="+mj-lt"/>
              </a:rPr>
              <a:t>passivating</a:t>
            </a:r>
            <a:r>
              <a:rPr lang="en-AU" sz="2800" b="1" dirty="0">
                <a:latin typeface="+mj-lt"/>
              </a:rPr>
              <a:t> </a:t>
            </a:r>
            <a:r>
              <a:rPr lang="en-AU" sz="2800" b="1" dirty="0" smtClean="0">
                <a:latin typeface="+mj-lt"/>
              </a:rPr>
              <a:t>metals</a:t>
            </a:r>
            <a:endParaRPr lang="en-AU" sz="2800" dirty="0">
              <a:latin typeface="+mj-lt"/>
            </a:endParaRPr>
          </a:p>
          <a:p>
            <a:pPr lvl="0"/>
            <a:r>
              <a:rPr lang="en-AU" sz="2800" dirty="0">
                <a:latin typeface="+mj-lt"/>
              </a:rPr>
              <a:t>Acidic conditions lead to an acceleration of the corrosion process compared with basic or neutral </a:t>
            </a:r>
            <a:r>
              <a:rPr lang="en-AU" sz="2800" dirty="0" smtClean="0">
                <a:latin typeface="+mj-lt"/>
              </a:rPr>
              <a:t>conditions</a:t>
            </a:r>
            <a:endParaRPr lang="en-AU" sz="2800" dirty="0">
              <a:latin typeface="+mj-lt"/>
            </a:endParaRPr>
          </a:p>
          <a:p>
            <a:pPr lvl="0"/>
            <a:r>
              <a:rPr lang="en-AU" sz="2800" dirty="0">
                <a:latin typeface="+mj-lt"/>
              </a:rPr>
              <a:t>Hydrogen ions can react with non-</a:t>
            </a:r>
            <a:r>
              <a:rPr lang="en-AU" sz="2800" dirty="0" err="1">
                <a:latin typeface="+mj-lt"/>
              </a:rPr>
              <a:t>passivating</a:t>
            </a:r>
            <a:r>
              <a:rPr lang="en-AU" sz="2800" dirty="0">
                <a:latin typeface="+mj-lt"/>
              </a:rPr>
              <a:t> metals, such as iron. </a:t>
            </a:r>
            <a:br>
              <a:rPr lang="en-AU" sz="2800" dirty="0">
                <a:latin typeface="+mj-lt"/>
              </a:rPr>
            </a:br>
            <a:r>
              <a:rPr lang="en-AU" sz="2800" dirty="0">
                <a:latin typeface="+mj-lt"/>
              </a:rPr>
              <a:t>Fe(s) + 2H</a:t>
            </a:r>
            <a:r>
              <a:rPr lang="en-AU" sz="2800" baseline="30000" dirty="0">
                <a:latin typeface="+mj-lt"/>
              </a:rPr>
              <a:t>+</a:t>
            </a:r>
            <a:r>
              <a:rPr lang="en-AU" sz="2800" dirty="0">
                <a:latin typeface="+mj-lt"/>
              </a:rPr>
              <a:t> --&gt; Fe</a:t>
            </a:r>
            <a:r>
              <a:rPr lang="en-AU" sz="2800" baseline="30000" dirty="0">
                <a:latin typeface="+mj-lt"/>
              </a:rPr>
              <a:t>2+</a:t>
            </a:r>
            <a:r>
              <a:rPr lang="en-AU" sz="2800" dirty="0">
                <a:latin typeface="+mj-lt"/>
              </a:rPr>
              <a:t> + H</a:t>
            </a:r>
            <a:r>
              <a:rPr lang="en-AU" sz="2800" baseline="-25000" dirty="0">
                <a:latin typeface="+mj-lt"/>
              </a:rPr>
              <a:t>2</a:t>
            </a:r>
            <a:r>
              <a:rPr lang="en-AU" sz="2800" dirty="0">
                <a:latin typeface="+mj-lt"/>
              </a:rPr>
              <a:t>(g) 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13</a:t>
            </a:fld>
            <a:endParaRPr lang="en-A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AU" b="1" dirty="0" smtClean="0"/>
              <a:t>	</a:t>
            </a:r>
            <a:r>
              <a:rPr lang="en-AU" b="1" dirty="0" smtClean="0">
                <a:latin typeface="+mj-lt"/>
              </a:rPr>
              <a:t>Account </a:t>
            </a:r>
            <a:r>
              <a:rPr lang="en-AU" b="1" dirty="0">
                <a:latin typeface="+mj-lt"/>
              </a:rPr>
              <a:t>for the differences in corrosion of active and </a:t>
            </a:r>
            <a:r>
              <a:rPr lang="en-AU" b="1" dirty="0" err="1">
                <a:latin typeface="+mj-lt"/>
              </a:rPr>
              <a:t>passivating</a:t>
            </a:r>
            <a:r>
              <a:rPr lang="en-AU" b="1" dirty="0">
                <a:latin typeface="+mj-lt"/>
              </a:rPr>
              <a:t> metals</a:t>
            </a:r>
            <a:endParaRPr lang="en-AU" dirty="0">
              <a:latin typeface="+mj-lt"/>
            </a:endParaRPr>
          </a:p>
          <a:p>
            <a:pPr lvl="0">
              <a:lnSpc>
                <a:spcPct val="170000"/>
              </a:lnSpc>
            </a:pPr>
            <a:r>
              <a:rPr lang="en-AU" dirty="0">
                <a:latin typeface="+mj-lt"/>
              </a:rPr>
              <a:t>Corrosion is </a:t>
            </a:r>
            <a:r>
              <a:rPr lang="en-AU" dirty="0" smtClean="0">
                <a:latin typeface="+mj-lt"/>
              </a:rPr>
              <a:t>the </a:t>
            </a:r>
            <a:r>
              <a:rPr lang="en-AU" dirty="0">
                <a:latin typeface="+mj-lt"/>
              </a:rPr>
              <a:t>oxidation of metal in the presence of </a:t>
            </a:r>
            <a:r>
              <a:rPr lang="en-AU" dirty="0" smtClean="0">
                <a:latin typeface="+mj-lt"/>
              </a:rPr>
              <a:t>oxygen, water, and an electrolyte</a:t>
            </a:r>
            <a:endParaRPr lang="en-AU" dirty="0">
              <a:latin typeface="+mj-lt"/>
            </a:endParaRPr>
          </a:p>
          <a:p>
            <a:pPr lvl="0">
              <a:lnSpc>
                <a:spcPct val="170000"/>
              </a:lnSpc>
            </a:pPr>
            <a:r>
              <a:rPr lang="en-AU" dirty="0" smtClean="0">
                <a:latin typeface="+mj-lt"/>
              </a:rPr>
              <a:t>Non-</a:t>
            </a:r>
            <a:r>
              <a:rPr lang="en-AU" dirty="0" err="1" smtClean="0">
                <a:latin typeface="+mj-lt"/>
              </a:rPr>
              <a:t>passivating</a:t>
            </a:r>
            <a:r>
              <a:rPr lang="en-AU" dirty="0" smtClean="0">
                <a:latin typeface="+mj-lt"/>
              </a:rPr>
              <a:t> (active) metals such as iron </a:t>
            </a:r>
            <a:r>
              <a:rPr lang="en-AU" dirty="0">
                <a:latin typeface="+mj-lt"/>
              </a:rPr>
              <a:t>continues to corrode because rust is a porous compound that allows oxygen and water to reach the fresh layers of iron </a:t>
            </a:r>
            <a:r>
              <a:rPr lang="en-AU" dirty="0" smtClean="0">
                <a:latin typeface="+mj-lt"/>
              </a:rPr>
              <a:t>below</a:t>
            </a:r>
            <a:endParaRPr lang="en-AU" dirty="0">
              <a:latin typeface="+mj-lt"/>
            </a:endParaRP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14</a:t>
            </a:fld>
            <a:endParaRPr lang="en-A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sz="2600" b="1" dirty="0" err="1">
                <a:latin typeface="+mj-lt"/>
              </a:rPr>
              <a:t>Passivation</a:t>
            </a:r>
            <a:r>
              <a:rPr lang="en-AU" sz="2600" dirty="0">
                <a:latin typeface="+mj-lt"/>
              </a:rPr>
              <a:t> is the </a:t>
            </a:r>
            <a:r>
              <a:rPr lang="en-AU" sz="2600" dirty="0" err="1" smtClean="0">
                <a:latin typeface="+mj-lt"/>
              </a:rPr>
              <a:t>spontanious</a:t>
            </a:r>
            <a:r>
              <a:rPr lang="en-AU" sz="2600" dirty="0" smtClean="0">
                <a:latin typeface="+mj-lt"/>
              </a:rPr>
              <a:t> process </a:t>
            </a:r>
            <a:r>
              <a:rPr lang="en-AU" sz="2600" dirty="0">
                <a:latin typeface="+mj-lt"/>
              </a:rPr>
              <a:t>of making a material "passive</a:t>
            </a:r>
            <a:r>
              <a:rPr lang="en-AU" sz="2600" dirty="0" smtClean="0">
                <a:latin typeface="+mj-lt"/>
              </a:rPr>
              <a:t>" by </a:t>
            </a:r>
            <a:r>
              <a:rPr lang="en-AU" sz="2600" dirty="0">
                <a:latin typeface="+mj-lt"/>
              </a:rPr>
              <a:t>the deposition of </a:t>
            </a:r>
            <a:r>
              <a:rPr lang="en-AU" sz="2600" dirty="0" smtClean="0">
                <a:latin typeface="+mj-lt"/>
              </a:rPr>
              <a:t>an oxide layer a few </a:t>
            </a:r>
            <a:r>
              <a:rPr lang="en-AU" sz="2600" dirty="0" err="1" smtClean="0">
                <a:latin typeface="+mj-lt"/>
              </a:rPr>
              <a:t>nanometers</a:t>
            </a:r>
            <a:r>
              <a:rPr lang="en-AU" sz="2600" dirty="0" smtClean="0">
                <a:latin typeface="+mj-lt"/>
              </a:rPr>
              <a:t> thick that adheres to the metals surface and inhibits further corrosion</a:t>
            </a:r>
          </a:p>
          <a:p>
            <a:endParaRPr lang="en-AU" sz="2600" dirty="0" smtClean="0">
              <a:latin typeface="+mj-lt"/>
            </a:endParaRPr>
          </a:p>
          <a:p>
            <a:r>
              <a:rPr lang="en-AU" sz="2600" dirty="0" smtClean="0">
                <a:latin typeface="+mj-lt"/>
              </a:rPr>
              <a:t>Metals with protective </a:t>
            </a:r>
            <a:r>
              <a:rPr lang="en-AU" sz="2600" dirty="0" err="1" smtClean="0">
                <a:latin typeface="+mj-lt"/>
              </a:rPr>
              <a:t>passivation</a:t>
            </a:r>
            <a:r>
              <a:rPr lang="en-AU" sz="2600" dirty="0" smtClean="0">
                <a:latin typeface="+mj-lt"/>
              </a:rPr>
              <a:t> layers include aluminium, chromium, titanium, and tin</a:t>
            </a:r>
          </a:p>
          <a:p>
            <a:endParaRPr lang="en-AU" sz="2600" dirty="0" smtClean="0">
              <a:latin typeface="+mj-lt"/>
            </a:endParaRPr>
          </a:p>
          <a:p>
            <a:r>
              <a:rPr lang="en-AU" sz="2600" dirty="0" smtClean="0">
                <a:latin typeface="+mj-lt"/>
              </a:rPr>
              <a:t>Non-</a:t>
            </a:r>
            <a:r>
              <a:rPr lang="en-AU" sz="2600" dirty="0" err="1" smtClean="0">
                <a:latin typeface="+mj-lt"/>
              </a:rPr>
              <a:t>passivating</a:t>
            </a:r>
            <a:r>
              <a:rPr lang="en-AU" sz="2600" dirty="0" smtClean="0">
                <a:latin typeface="+mj-lt"/>
              </a:rPr>
              <a:t> metals such as iron do not have a protective oxide layer that would prevent hydrogen ions reacting with metal atoms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15</a:t>
            </a:fld>
            <a:endParaRPr lang="en-A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AU" sz="3200" b="1" dirty="0">
                <a:latin typeface="+mj-lt"/>
              </a:rPr>
              <a:t>Rust</a:t>
            </a:r>
            <a:r>
              <a:rPr lang="en-AU" sz="3200" dirty="0">
                <a:latin typeface="+mj-lt"/>
              </a:rPr>
              <a:t> is </a:t>
            </a:r>
            <a:r>
              <a:rPr lang="en-AU" sz="3200" dirty="0" smtClean="0">
                <a:latin typeface="+mj-lt"/>
              </a:rPr>
              <a:t>formed when iron compounds </a:t>
            </a:r>
            <a:r>
              <a:rPr lang="en-AU" sz="3200" dirty="0">
                <a:latin typeface="+mj-lt"/>
              </a:rPr>
              <a:t>corrode in the presence of </a:t>
            </a:r>
            <a:r>
              <a:rPr lang="en-AU" sz="3200" dirty="0" smtClean="0">
                <a:latin typeface="+mj-lt"/>
              </a:rPr>
              <a:t>water and oxygen to form a </a:t>
            </a:r>
            <a:r>
              <a:rPr lang="en-AU" sz="3200" dirty="0">
                <a:latin typeface="+mj-lt"/>
              </a:rPr>
              <a:t>mixture of iron oxides and </a:t>
            </a:r>
            <a:r>
              <a:rPr lang="en-AU" sz="3200" dirty="0" smtClean="0">
                <a:latin typeface="+mj-lt"/>
              </a:rPr>
              <a:t>hydroxides </a:t>
            </a:r>
          </a:p>
          <a:p>
            <a:pPr lvl="0"/>
            <a:endParaRPr lang="en-AU" sz="3200" dirty="0">
              <a:latin typeface="+mj-lt"/>
            </a:endParaRPr>
          </a:p>
          <a:p>
            <a:pPr lvl="0"/>
            <a:r>
              <a:rPr lang="en-AU" sz="3200" dirty="0">
                <a:latin typeface="+mj-lt"/>
              </a:rPr>
              <a:t>Iron is found naturally </a:t>
            </a:r>
            <a:r>
              <a:rPr lang="en-AU" sz="3200" dirty="0" smtClean="0">
                <a:latin typeface="+mj-lt"/>
              </a:rPr>
              <a:t>as </a:t>
            </a:r>
            <a:r>
              <a:rPr lang="en-AU" sz="3200" dirty="0">
                <a:latin typeface="+mj-lt"/>
              </a:rPr>
              <a:t>iron </a:t>
            </a:r>
            <a:r>
              <a:rPr lang="en-AU" sz="3200" dirty="0" smtClean="0">
                <a:latin typeface="+mj-lt"/>
              </a:rPr>
              <a:t>oxide </a:t>
            </a:r>
            <a:r>
              <a:rPr lang="en-AU" sz="3200" dirty="0">
                <a:latin typeface="+mj-lt"/>
              </a:rPr>
              <a:t>and purified iron quickly returns to a similar state when exposed to air and </a:t>
            </a:r>
            <a:r>
              <a:rPr lang="en-AU" sz="3200" dirty="0" smtClean="0">
                <a:latin typeface="+mj-lt"/>
              </a:rPr>
              <a:t>water</a:t>
            </a:r>
          </a:p>
          <a:p>
            <a:pPr lvl="0"/>
            <a:endParaRPr lang="en-AU" sz="45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16</a:t>
            </a:fld>
            <a:endParaRPr lang="en-A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AU" sz="2600" dirty="0" smtClean="0">
                <a:latin typeface="+mj-lt"/>
              </a:rPr>
              <a:t>This corrosion is due to the oxidation of a metal being an energetically favourable process: rust formation is exothermic</a:t>
            </a:r>
          </a:p>
          <a:p>
            <a:pPr lvl="0"/>
            <a:endParaRPr lang="en-AU" sz="2600" dirty="0" smtClean="0">
              <a:latin typeface="+mj-lt"/>
            </a:endParaRPr>
          </a:p>
          <a:p>
            <a:pPr lvl="0"/>
            <a:r>
              <a:rPr lang="en-AU" sz="2600" dirty="0" smtClean="0">
                <a:latin typeface="+mj-lt"/>
              </a:rPr>
              <a:t>The process of rusting can be summarised as three basic stages:</a:t>
            </a:r>
          </a:p>
          <a:p>
            <a:pPr lvl="0">
              <a:buNone/>
            </a:pPr>
            <a:r>
              <a:rPr lang="en-AU" sz="2600" dirty="0" smtClean="0">
                <a:latin typeface="+mj-lt"/>
              </a:rPr>
              <a:t>	-The formation of iron (II) ions from the metal</a:t>
            </a:r>
          </a:p>
          <a:p>
            <a:pPr lvl="0">
              <a:buNone/>
            </a:pPr>
            <a:r>
              <a:rPr lang="en-AU" sz="2600" dirty="0" smtClean="0">
                <a:latin typeface="+mj-lt"/>
              </a:rPr>
              <a:t>	-The formation of hydroxide ions</a:t>
            </a:r>
          </a:p>
          <a:p>
            <a:pPr lvl="0">
              <a:buNone/>
            </a:pPr>
            <a:r>
              <a:rPr lang="en-AU" sz="2600" dirty="0" smtClean="0">
                <a:latin typeface="+mj-lt"/>
              </a:rPr>
              <a:t>	-Their reaction together with the addition of oxygen to        create rust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17</a:t>
            </a:fld>
            <a:endParaRPr lang="en-A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AU" sz="2800" dirty="0" smtClean="0"/>
              <a:t>	</a:t>
            </a:r>
            <a:r>
              <a:rPr lang="en-AU" sz="2800" b="1" dirty="0" smtClean="0">
                <a:latin typeface="+mj-lt"/>
              </a:rPr>
              <a:t>The formation of iron (II) ions from the metal</a:t>
            </a:r>
          </a:p>
          <a:p>
            <a:r>
              <a:rPr lang="en-AU" sz="2800" dirty="0" smtClean="0">
                <a:latin typeface="+mj-lt"/>
              </a:rPr>
              <a:t>When an iron compound comes in to contact with a drop of water an electrochemical process starts</a:t>
            </a:r>
          </a:p>
          <a:p>
            <a:pPr lvl="0">
              <a:buNone/>
            </a:pPr>
            <a:endParaRPr lang="en-AU" sz="2800" dirty="0" smtClean="0">
              <a:latin typeface="+mj-lt"/>
            </a:endParaRPr>
          </a:p>
          <a:p>
            <a:pPr lvl="0"/>
            <a:r>
              <a:rPr lang="en-AU" sz="2800" dirty="0" smtClean="0">
                <a:latin typeface="+mj-lt"/>
              </a:rPr>
              <a:t>On the surface of the metal iron is oxidised to iron (II):</a:t>
            </a:r>
          </a:p>
          <a:p>
            <a:pPr lvl="0">
              <a:buNone/>
            </a:pPr>
            <a:r>
              <a:rPr lang="en-AU" sz="2800" dirty="0" smtClean="0">
                <a:latin typeface="+mj-lt"/>
              </a:rPr>
              <a:t> 	Fe -&gt; Fe</a:t>
            </a:r>
            <a:r>
              <a:rPr lang="en-AU" sz="2800" baseline="30000" dirty="0" smtClean="0">
                <a:latin typeface="+mj-lt"/>
              </a:rPr>
              <a:t>2+</a:t>
            </a:r>
            <a:r>
              <a:rPr lang="en-AU" sz="2800" dirty="0" smtClean="0">
                <a:latin typeface="+mj-lt"/>
              </a:rPr>
              <a:t> + 2e</a:t>
            </a:r>
            <a:r>
              <a:rPr lang="en-AU" sz="2800" baseline="30000" dirty="0" smtClean="0">
                <a:latin typeface="+mj-lt"/>
              </a:rPr>
              <a:t>-</a:t>
            </a:r>
            <a:endParaRPr lang="en-AU" sz="2800" dirty="0" smtClean="0">
              <a:latin typeface="+mj-lt"/>
            </a:endParaRP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18</a:t>
            </a:fld>
            <a:endParaRPr lang="en-A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AU" sz="2600" dirty="0" smtClean="0"/>
              <a:t>	</a:t>
            </a:r>
            <a:r>
              <a:rPr lang="en-AU" sz="3200" b="1" dirty="0" smtClean="0">
                <a:latin typeface="+mj-lt"/>
              </a:rPr>
              <a:t>The formation of hydroxide ions</a:t>
            </a:r>
          </a:p>
          <a:p>
            <a:pPr lvl="0"/>
            <a:endParaRPr lang="en-AU" sz="3200" dirty="0" smtClean="0">
              <a:latin typeface="+mj-lt"/>
            </a:endParaRPr>
          </a:p>
          <a:p>
            <a:pPr lvl="0"/>
            <a:r>
              <a:rPr lang="en-AU" sz="3200" dirty="0" smtClean="0">
                <a:latin typeface="+mj-lt"/>
              </a:rPr>
              <a:t>The </a:t>
            </a:r>
            <a:r>
              <a:rPr lang="en-AU" sz="3200" dirty="0">
                <a:latin typeface="+mj-lt"/>
              </a:rPr>
              <a:t>electrons released travel to the edges of the water </a:t>
            </a:r>
            <a:r>
              <a:rPr lang="en-AU" sz="3200" dirty="0" smtClean="0">
                <a:latin typeface="+mj-lt"/>
              </a:rPr>
              <a:t>droplet </a:t>
            </a:r>
            <a:r>
              <a:rPr lang="en-AU" sz="3200" dirty="0">
                <a:latin typeface="+mj-lt"/>
              </a:rPr>
              <a:t>where there is plenty of dissolved oxygen. They </a:t>
            </a:r>
            <a:r>
              <a:rPr lang="en-AU" sz="3200" dirty="0" smtClean="0">
                <a:latin typeface="+mj-lt"/>
              </a:rPr>
              <a:t>reduce the </a:t>
            </a:r>
            <a:r>
              <a:rPr lang="en-AU" sz="3200" dirty="0">
                <a:latin typeface="+mj-lt"/>
              </a:rPr>
              <a:t>oxygen and water to hydroxide ions: </a:t>
            </a:r>
          </a:p>
          <a:p>
            <a:pPr lvl="0">
              <a:buNone/>
            </a:pPr>
            <a:r>
              <a:rPr lang="en-AU" sz="3200" dirty="0" smtClean="0">
                <a:latin typeface="+mj-lt"/>
              </a:rPr>
              <a:t>	2e</a:t>
            </a:r>
            <a:r>
              <a:rPr lang="en-AU" sz="3200" baseline="30000" dirty="0" smtClean="0">
                <a:latin typeface="+mj-lt"/>
              </a:rPr>
              <a:t>-</a:t>
            </a:r>
            <a:r>
              <a:rPr lang="en-AU" sz="3200" dirty="0" smtClean="0">
                <a:latin typeface="+mj-lt"/>
              </a:rPr>
              <a:t> </a:t>
            </a:r>
            <a:r>
              <a:rPr lang="en-AU" sz="3200" dirty="0">
                <a:latin typeface="+mj-lt"/>
              </a:rPr>
              <a:t>+ 1/2O</a:t>
            </a:r>
            <a:r>
              <a:rPr lang="en-AU" sz="3200" baseline="-25000" dirty="0">
                <a:latin typeface="+mj-lt"/>
              </a:rPr>
              <a:t>2</a:t>
            </a:r>
            <a:r>
              <a:rPr lang="en-AU" sz="3200" dirty="0">
                <a:latin typeface="+mj-lt"/>
              </a:rPr>
              <a:t> + H</a:t>
            </a:r>
            <a:r>
              <a:rPr lang="en-AU" sz="3200" baseline="-25000" dirty="0">
                <a:latin typeface="+mj-lt"/>
              </a:rPr>
              <a:t>2</a:t>
            </a:r>
            <a:r>
              <a:rPr lang="en-AU" sz="3200" dirty="0">
                <a:latin typeface="+mj-lt"/>
              </a:rPr>
              <a:t>O -&gt; OH</a:t>
            </a:r>
            <a:r>
              <a:rPr lang="en-AU" sz="3200" baseline="30000" dirty="0">
                <a:latin typeface="+mj-lt"/>
              </a:rPr>
              <a:t>-</a:t>
            </a:r>
            <a:endParaRPr lang="en-AU" sz="3200" dirty="0">
              <a:latin typeface="+mj-lt"/>
            </a:endParaRPr>
          </a:p>
          <a:p>
            <a:pPr lvl="0">
              <a:buNone/>
            </a:pPr>
            <a:endParaRPr lang="en-AU" sz="2600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19</a:t>
            </a:fld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AU" sz="3200" dirty="0" smtClean="0">
                <a:latin typeface="+mj-lt"/>
              </a:rPr>
              <a:t>The wreck of the Titanic was found in 4000m deep waters</a:t>
            </a:r>
          </a:p>
          <a:p>
            <a:pPr lvl="0"/>
            <a:endParaRPr lang="en-AU" sz="3200" dirty="0" smtClean="0">
              <a:latin typeface="+mj-lt"/>
            </a:endParaRPr>
          </a:p>
          <a:p>
            <a:r>
              <a:rPr lang="en-AU" sz="3200" dirty="0" smtClean="0">
                <a:latin typeface="+mj-lt"/>
              </a:rPr>
              <a:t>Ship wrecks at great depths are corroded by </a:t>
            </a:r>
            <a:r>
              <a:rPr lang="en-AU" sz="3200" b="1" dirty="0" smtClean="0">
                <a:latin typeface="+mj-lt"/>
              </a:rPr>
              <a:t>electrochemical reactions </a:t>
            </a:r>
            <a:r>
              <a:rPr lang="en-AU" sz="3200" dirty="0" smtClean="0">
                <a:latin typeface="+mj-lt"/>
              </a:rPr>
              <a:t>and by </a:t>
            </a:r>
            <a:r>
              <a:rPr lang="en-AU" sz="3200" b="1" dirty="0" smtClean="0">
                <a:latin typeface="+mj-lt"/>
              </a:rPr>
              <a:t>anaerobic bacteria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AU" dirty="0" smtClean="0"/>
              <a:t>	</a:t>
            </a:r>
            <a:r>
              <a:rPr lang="en-AU" sz="2800" b="1" dirty="0" smtClean="0">
                <a:latin typeface="+mj-lt"/>
              </a:rPr>
              <a:t>Their reaction together with the addition of oxygen to create rust</a:t>
            </a:r>
          </a:p>
          <a:p>
            <a:pPr lvl="0">
              <a:buNone/>
            </a:pPr>
            <a:endParaRPr lang="en-AU" sz="2800" b="1" dirty="0" smtClean="0">
              <a:latin typeface="+mj-lt"/>
            </a:endParaRPr>
          </a:p>
          <a:p>
            <a:r>
              <a:rPr lang="en-AU" sz="2800" dirty="0" smtClean="0">
                <a:latin typeface="+mj-lt"/>
              </a:rPr>
              <a:t>The hydroxide ions react with the iron (II) ions and more dissolved oxygen to form iron oxide. The hydration is variable (with </a:t>
            </a:r>
            <a:r>
              <a:rPr lang="en-AU" sz="2800" i="1" dirty="0" smtClean="0">
                <a:latin typeface="+mj-lt"/>
              </a:rPr>
              <a:t>x</a:t>
            </a:r>
            <a:r>
              <a:rPr lang="en-AU" sz="2800" dirty="0" smtClean="0">
                <a:latin typeface="+mj-lt"/>
              </a:rPr>
              <a:t> water molecules surrounding each iron oxide molecule): </a:t>
            </a:r>
          </a:p>
          <a:p>
            <a:pPr lvl="0">
              <a:buNone/>
            </a:pPr>
            <a:r>
              <a:rPr lang="en-AU" sz="2800" dirty="0" smtClean="0">
                <a:latin typeface="+mj-lt"/>
              </a:rPr>
              <a:t>	Fe</a:t>
            </a:r>
            <a:r>
              <a:rPr lang="en-AU" sz="2800" baseline="30000" dirty="0" smtClean="0">
                <a:latin typeface="+mj-lt"/>
              </a:rPr>
              <a:t>2+</a:t>
            </a:r>
            <a:r>
              <a:rPr lang="en-AU" sz="2800" dirty="0" smtClean="0">
                <a:latin typeface="+mj-lt"/>
              </a:rPr>
              <a:t> + 2OH</a:t>
            </a:r>
            <a:r>
              <a:rPr lang="en-AU" sz="2800" baseline="30000" dirty="0" smtClean="0">
                <a:latin typeface="+mj-lt"/>
              </a:rPr>
              <a:t>-</a:t>
            </a:r>
            <a:r>
              <a:rPr lang="en-AU" sz="2800" dirty="0" smtClean="0">
                <a:latin typeface="+mj-lt"/>
              </a:rPr>
              <a:t> -&gt; Fe</a:t>
            </a:r>
            <a:r>
              <a:rPr lang="en-AU" sz="2800" baseline="-25000" dirty="0" smtClean="0">
                <a:latin typeface="+mj-lt"/>
              </a:rPr>
              <a:t>2</a:t>
            </a:r>
            <a:r>
              <a:rPr lang="en-AU" sz="2800" dirty="0" smtClean="0">
                <a:latin typeface="+mj-lt"/>
              </a:rPr>
              <a:t>O</a:t>
            </a:r>
            <a:r>
              <a:rPr lang="en-AU" sz="2800" baseline="-25000" dirty="0" smtClean="0">
                <a:latin typeface="+mj-lt"/>
              </a:rPr>
              <a:t>3</a:t>
            </a:r>
            <a:r>
              <a:rPr lang="en-AU" sz="2800" dirty="0" smtClean="0">
                <a:latin typeface="+mj-lt"/>
              </a:rPr>
              <a:t>.</a:t>
            </a:r>
            <a:r>
              <a:rPr lang="en-AU" sz="2800" i="1" dirty="0" smtClean="0">
                <a:latin typeface="+mj-lt"/>
              </a:rPr>
              <a:t>x</a:t>
            </a:r>
            <a:r>
              <a:rPr lang="en-AU" sz="2800" dirty="0" smtClean="0">
                <a:latin typeface="+mj-lt"/>
              </a:rPr>
              <a:t>H</a:t>
            </a:r>
            <a:r>
              <a:rPr lang="en-AU" sz="2800" baseline="-25000" dirty="0" smtClean="0">
                <a:latin typeface="+mj-lt"/>
              </a:rPr>
              <a:t>2</a:t>
            </a:r>
            <a:r>
              <a:rPr lang="en-AU" sz="2800" dirty="0" smtClean="0">
                <a:latin typeface="+mj-lt"/>
              </a:rPr>
              <a:t>O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20</a:t>
            </a:fld>
            <a:endParaRPr lang="en-A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AU" dirty="0" smtClean="0"/>
              <a:t>	</a:t>
            </a:r>
            <a:r>
              <a:rPr lang="en-AU" sz="3200" b="1" dirty="0" smtClean="0">
                <a:latin typeface="+mj-lt"/>
              </a:rPr>
              <a:t>Conclusion</a:t>
            </a:r>
          </a:p>
          <a:p>
            <a:pPr lvl="0"/>
            <a:r>
              <a:rPr lang="en-AU" sz="3200" dirty="0" smtClean="0">
                <a:latin typeface="+mj-lt"/>
              </a:rPr>
              <a:t>Rusting </a:t>
            </a:r>
            <a:r>
              <a:rPr lang="en-AU" sz="3200" dirty="0">
                <a:latin typeface="+mj-lt"/>
              </a:rPr>
              <a:t>tends to happen faster </a:t>
            </a:r>
            <a:r>
              <a:rPr lang="en-AU" sz="3200" dirty="0" smtClean="0">
                <a:latin typeface="+mj-lt"/>
              </a:rPr>
              <a:t>in deep sea</a:t>
            </a:r>
          </a:p>
          <a:p>
            <a:pPr lvl="0"/>
            <a:endParaRPr lang="en-AU" sz="3200" dirty="0" smtClean="0">
              <a:latin typeface="+mj-lt"/>
            </a:endParaRPr>
          </a:p>
          <a:p>
            <a:r>
              <a:rPr lang="en-AU" sz="3200" dirty="0" smtClean="0">
                <a:latin typeface="+mj-lt"/>
              </a:rPr>
              <a:t>Ship wrecks at great depths are corroded due to factors such as: </a:t>
            </a:r>
            <a:r>
              <a:rPr lang="en-AU" sz="3200" b="1" dirty="0" smtClean="0">
                <a:solidFill>
                  <a:srgbClr val="FF0000"/>
                </a:solidFill>
                <a:latin typeface="+mj-lt"/>
              </a:rPr>
              <a:t>pH, temperature, </a:t>
            </a:r>
            <a:r>
              <a:rPr lang="en-AU" sz="3200" b="1" dirty="0" err="1" smtClean="0">
                <a:solidFill>
                  <a:srgbClr val="FF0000"/>
                </a:solidFill>
                <a:latin typeface="+mj-lt"/>
              </a:rPr>
              <a:t>sulfur</a:t>
            </a:r>
            <a:r>
              <a:rPr lang="en-AU" sz="3200" b="1" dirty="0" smtClean="0">
                <a:solidFill>
                  <a:srgbClr val="FF0000"/>
                </a:solidFill>
                <a:latin typeface="+mj-lt"/>
              </a:rPr>
              <a:t> compounds, anaerobic bacteria, electrochemical reactions 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21</a:t>
            </a:fld>
            <a:endParaRPr lang="en-A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Questions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1. </a:t>
            </a:r>
            <a:r>
              <a:rPr lang="en-AU" sz="3200" dirty="0" smtClean="0">
                <a:latin typeface="+mj-lt"/>
              </a:rPr>
              <a:t>How is a </a:t>
            </a:r>
            <a:r>
              <a:rPr lang="en-AU" sz="3200" dirty="0" err="1" smtClean="0">
                <a:latin typeface="+mj-lt"/>
              </a:rPr>
              <a:t>passivating</a:t>
            </a:r>
            <a:r>
              <a:rPr lang="en-AU" sz="3200" dirty="0" smtClean="0">
                <a:latin typeface="+mj-lt"/>
              </a:rPr>
              <a:t> metal protected from corrosion</a:t>
            </a:r>
          </a:p>
          <a:p>
            <a:pPr>
              <a:buNone/>
            </a:pPr>
            <a:r>
              <a:rPr lang="en-AU" sz="3200" dirty="0" smtClean="0">
                <a:latin typeface="+mj-lt"/>
              </a:rPr>
              <a:t>2. Using equations explain how corrosion in a non-</a:t>
            </a:r>
            <a:r>
              <a:rPr lang="en-AU" sz="3200" dirty="0" err="1" smtClean="0">
                <a:latin typeface="+mj-lt"/>
              </a:rPr>
              <a:t>passivating</a:t>
            </a:r>
            <a:r>
              <a:rPr lang="en-AU" sz="3200" dirty="0" smtClean="0">
                <a:latin typeface="+mj-lt"/>
              </a:rPr>
              <a:t> metal such as iron is accelerated in an acidic medium</a:t>
            </a:r>
          </a:p>
          <a:p>
            <a:pPr>
              <a:buNone/>
            </a:pPr>
            <a:r>
              <a:rPr lang="en-AU" sz="3200" dirty="0" smtClean="0">
                <a:latin typeface="+mj-lt"/>
              </a:rPr>
              <a:t>3. Identify if seawater is acidic or basic</a:t>
            </a:r>
          </a:p>
          <a:p>
            <a:pPr>
              <a:buNone/>
            </a:pPr>
            <a:r>
              <a:rPr lang="en-AU" sz="3200" dirty="0" smtClean="0">
                <a:latin typeface="+mj-lt"/>
              </a:rPr>
              <a:t>4. Account for the presence of anaerobic bacteria at great depths in the ocean</a:t>
            </a:r>
            <a:endParaRPr lang="en-AU" sz="32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22</a:t>
            </a:fld>
            <a:endParaRPr lang="en-A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Questions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AU" dirty="0" smtClean="0"/>
              <a:t>5. </a:t>
            </a:r>
            <a:r>
              <a:rPr lang="en-AU" sz="3200" dirty="0" smtClean="0">
                <a:latin typeface="+mj-lt"/>
              </a:rPr>
              <a:t>Compare the role of electrochemical cells and anaerobic bacteria at great depths in the ocean</a:t>
            </a:r>
          </a:p>
          <a:p>
            <a:pPr>
              <a:buNone/>
            </a:pPr>
            <a:r>
              <a:rPr lang="en-AU" sz="3200" dirty="0" smtClean="0">
                <a:latin typeface="+mj-lt"/>
              </a:rPr>
              <a:t>6. By using oxidation numbers demonstrate the reduction of </a:t>
            </a:r>
            <a:r>
              <a:rPr lang="en-AU" sz="3200" dirty="0" err="1" smtClean="0">
                <a:latin typeface="+mj-lt"/>
              </a:rPr>
              <a:t>sulfate</a:t>
            </a:r>
            <a:r>
              <a:rPr lang="en-AU" sz="3200" dirty="0" smtClean="0">
                <a:latin typeface="+mj-lt"/>
              </a:rPr>
              <a:t> ions to </a:t>
            </a:r>
            <a:r>
              <a:rPr lang="en-AU" sz="3200" dirty="0" err="1" smtClean="0">
                <a:latin typeface="+mj-lt"/>
              </a:rPr>
              <a:t>sulfide</a:t>
            </a:r>
            <a:r>
              <a:rPr lang="en-AU" sz="3200" dirty="0" smtClean="0">
                <a:latin typeface="+mj-lt"/>
              </a:rPr>
              <a:t> ions as utilised by anaerobic bacteria</a:t>
            </a:r>
          </a:p>
          <a:p>
            <a:pPr>
              <a:buNone/>
            </a:pPr>
            <a:r>
              <a:rPr lang="en-AU" sz="3200" dirty="0" smtClean="0">
                <a:latin typeface="+mj-lt"/>
              </a:rPr>
              <a:t>7. Construct an equation to show the reduction of </a:t>
            </a:r>
            <a:r>
              <a:rPr lang="en-AU" sz="3200" dirty="0" err="1" smtClean="0">
                <a:latin typeface="+mj-lt"/>
              </a:rPr>
              <a:t>sulfate</a:t>
            </a:r>
            <a:r>
              <a:rPr lang="en-AU" sz="3200" dirty="0" smtClean="0">
                <a:latin typeface="+mj-lt"/>
              </a:rPr>
              <a:t> ions to form hydrogen </a:t>
            </a:r>
            <a:r>
              <a:rPr lang="en-AU" sz="3200" dirty="0" err="1" smtClean="0">
                <a:latin typeface="+mj-lt"/>
              </a:rPr>
              <a:t>sulfide</a:t>
            </a:r>
            <a:r>
              <a:rPr lang="en-AU" sz="3200" dirty="0" smtClean="0">
                <a:latin typeface="+mj-lt"/>
              </a:rPr>
              <a:t> and water by anaerobic bacteria</a:t>
            </a:r>
            <a:endParaRPr lang="en-AU" sz="32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23</a:t>
            </a:fld>
            <a:endParaRPr lang="en-A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Questions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AU" sz="2400" dirty="0" smtClean="0"/>
              <a:t>8. </a:t>
            </a:r>
            <a:r>
              <a:rPr lang="en-AU" sz="2800" dirty="0" smtClean="0">
                <a:latin typeface="+mj-lt"/>
              </a:rPr>
              <a:t>By using equations describe how the iron in shipwrecks can react with hydrogen </a:t>
            </a:r>
            <a:r>
              <a:rPr lang="en-AU" sz="2800" dirty="0" err="1" smtClean="0">
                <a:latin typeface="+mj-lt"/>
              </a:rPr>
              <a:t>sulfide</a:t>
            </a:r>
            <a:r>
              <a:rPr lang="en-AU" sz="2800" dirty="0" smtClean="0">
                <a:latin typeface="+mj-lt"/>
              </a:rPr>
              <a:t> produced by anaerobic bacteria and water to produce an acid environment and iron hydroxide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9. Write an equation representing the effect of the acid microenvironment on corrosion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10. Outline how the above equation can account for the observation of corrosion found at the site of shipwrecks at depth</a:t>
            </a:r>
            <a:endParaRPr lang="en-AU" sz="28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24</a:t>
            </a:fld>
            <a:endParaRPr lang="en-A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latin typeface="+mj-lt"/>
              </a:rPr>
              <a:t>Sufficient light for plant growth does not occur below 200m</a:t>
            </a:r>
          </a:p>
          <a:p>
            <a:r>
              <a:rPr lang="en-AU" dirty="0" smtClean="0">
                <a:latin typeface="+mj-lt"/>
              </a:rPr>
              <a:t>Dead organisms provide nutrients for deep-dwelling animals and micro-organisms</a:t>
            </a:r>
          </a:p>
          <a:p>
            <a:r>
              <a:rPr lang="en-AU" dirty="0" smtClean="0">
                <a:latin typeface="+mj-lt"/>
              </a:rPr>
              <a:t>Thermal vents from ocean floor release sulphur rich water</a:t>
            </a:r>
          </a:p>
          <a:p>
            <a:r>
              <a:rPr lang="en-AU" dirty="0" smtClean="0">
                <a:latin typeface="+mj-lt"/>
              </a:rPr>
              <a:t>Ocean floor 4</a:t>
            </a:r>
            <a:r>
              <a:rPr lang="en-AU" baseline="30000" dirty="0" smtClean="0">
                <a:latin typeface="+mj-lt"/>
              </a:rPr>
              <a:t>o</a:t>
            </a:r>
            <a:r>
              <a:rPr lang="en-AU" dirty="0" smtClean="0">
                <a:latin typeface="+mj-lt"/>
              </a:rPr>
              <a:t>C</a:t>
            </a:r>
          </a:p>
          <a:p>
            <a:r>
              <a:rPr lang="en-AU" dirty="0" smtClean="0">
                <a:latin typeface="+mj-lt"/>
              </a:rPr>
              <a:t>Intense pressure reduces O</a:t>
            </a:r>
            <a:r>
              <a:rPr lang="en-AU" baseline="-25000" dirty="0" smtClean="0">
                <a:latin typeface="+mj-lt"/>
              </a:rPr>
              <a:t>2</a:t>
            </a:r>
            <a:r>
              <a:rPr lang="en-AU" dirty="0" smtClean="0">
                <a:latin typeface="+mj-lt"/>
              </a:rPr>
              <a:t> concentration (0.2ppb)</a:t>
            </a:r>
          </a:p>
          <a:p>
            <a:r>
              <a:rPr lang="en-AU" dirty="0" smtClean="0">
                <a:latin typeface="+mj-lt"/>
              </a:rPr>
              <a:t>Anaerobic condition prevail at this depth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AU" sz="3200" dirty="0" smtClean="0">
                <a:latin typeface="+mj-lt"/>
              </a:rPr>
              <a:t>Some parts of the Titanic had long red hanging </a:t>
            </a:r>
            <a:r>
              <a:rPr lang="en-AU" sz="3200" dirty="0" err="1" smtClean="0">
                <a:latin typeface="+mj-lt"/>
              </a:rPr>
              <a:t>rusticles</a:t>
            </a:r>
            <a:r>
              <a:rPr lang="en-AU" sz="3200" dirty="0" smtClean="0">
                <a:latin typeface="+mj-lt"/>
              </a:rPr>
              <a:t> (rust-like / icicle-like)</a:t>
            </a:r>
          </a:p>
          <a:p>
            <a:pPr lvl="0"/>
            <a:endParaRPr lang="en-AU" sz="3200" dirty="0" smtClean="0">
              <a:latin typeface="+mj-lt"/>
            </a:endParaRPr>
          </a:p>
          <a:p>
            <a:pPr lvl="0"/>
            <a:r>
              <a:rPr lang="en-AU" sz="3200" dirty="0" smtClean="0">
                <a:latin typeface="+mj-lt"/>
              </a:rPr>
              <a:t>Other parts had black iron (II) </a:t>
            </a:r>
            <a:r>
              <a:rPr lang="en-AU" sz="3200" dirty="0" err="1" smtClean="0">
                <a:latin typeface="+mj-lt"/>
              </a:rPr>
              <a:t>sulfide</a:t>
            </a:r>
            <a:endParaRPr lang="en-AU" sz="3200" dirty="0" smtClean="0">
              <a:latin typeface="+mj-lt"/>
            </a:endParaRPr>
          </a:p>
          <a:p>
            <a:pPr lvl="0"/>
            <a:endParaRPr lang="en-AU" sz="3200" dirty="0" smtClean="0">
              <a:latin typeface="+mj-lt"/>
            </a:endParaRPr>
          </a:p>
          <a:p>
            <a:pPr lvl="0"/>
            <a:r>
              <a:rPr lang="en-AU" sz="3200" dirty="0" err="1" smtClean="0">
                <a:latin typeface="+mj-lt"/>
              </a:rPr>
              <a:t>Sulfate</a:t>
            </a:r>
            <a:r>
              <a:rPr lang="en-AU" sz="3200" dirty="0" smtClean="0">
                <a:latin typeface="+mj-lt"/>
              </a:rPr>
              <a:t> reducing bacteria (SRB) were important in forming the red </a:t>
            </a:r>
            <a:r>
              <a:rPr lang="en-AU" sz="3200" dirty="0" err="1" smtClean="0">
                <a:latin typeface="+mj-lt"/>
              </a:rPr>
              <a:t>rusticles</a:t>
            </a:r>
            <a:r>
              <a:rPr lang="en-AU" sz="3200" dirty="0" smtClean="0">
                <a:latin typeface="+mj-lt"/>
              </a:rPr>
              <a:t> and black </a:t>
            </a:r>
            <a:r>
              <a:rPr lang="en-AU" sz="3200" dirty="0" err="1" smtClean="0">
                <a:latin typeface="+mj-lt"/>
              </a:rPr>
              <a:t>FeS</a:t>
            </a:r>
            <a:endParaRPr lang="en-AU" sz="3200" dirty="0" smtClean="0">
              <a:latin typeface="+mj-lt"/>
            </a:endParaRPr>
          </a:p>
          <a:p>
            <a:pPr lvl="0"/>
            <a:endParaRPr lang="en-AU" dirty="0" smtClean="0"/>
          </a:p>
          <a:p>
            <a:pPr lvl="0"/>
            <a:endParaRPr lang="en-AU" dirty="0" smtClean="0"/>
          </a:p>
          <a:p>
            <a:pPr lvl="0"/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sz="3000" dirty="0">
                <a:latin typeface="+mj-lt"/>
              </a:rPr>
              <a:t>Bacteria associated with the </a:t>
            </a:r>
            <a:r>
              <a:rPr lang="en-AU" sz="3000" dirty="0" err="1">
                <a:latin typeface="+mj-lt"/>
              </a:rPr>
              <a:t>rusticles</a:t>
            </a:r>
            <a:r>
              <a:rPr lang="en-AU" sz="3000" dirty="0">
                <a:latin typeface="+mj-lt"/>
              </a:rPr>
              <a:t> are </a:t>
            </a:r>
            <a:r>
              <a:rPr lang="en-AU" sz="3000" dirty="0" smtClean="0">
                <a:latin typeface="+mj-lt"/>
              </a:rPr>
              <a:t>called </a:t>
            </a:r>
            <a:r>
              <a:rPr lang="en-AU" sz="3000" dirty="0">
                <a:latin typeface="+mj-lt"/>
              </a:rPr>
              <a:t>"iron-eating </a:t>
            </a:r>
            <a:r>
              <a:rPr lang="en-AU" sz="3000" dirty="0" smtClean="0">
                <a:latin typeface="+mj-lt"/>
              </a:rPr>
              <a:t>bacteria“</a:t>
            </a:r>
          </a:p>
          <a:p>
            <a:r>
              <a:rPr lang="en-AU" sz="3000" dirty="0" smtClean="0">
                <a:latin typeface="+mj-lt"/>
              </a:rPr>
              <a:t>Two </a:t>
            </a:r>
            <a:r>
              <a:rPr lang="en-AU" sz="3000" dirty="0">
                <a:latin typeface="+mj-lt"/>
              </a:rPr>
              <a:t>types of bacteria are found with the </a:t>
            </a:r>
            <a:r>
              <a:rPr lang="en-AU" sz="3000" dirty="0" err="1" smtClean="0">
                <a:latin typeface="+mj-lt"/>
              </a:rPr>
              <a:t>rusticles</a:t>
            </a:r>
            <a:r>
              <a:rPr lang="en-AU" sz="3000" dirty="0" smtClean="0">
                <a:latin typeface="+mj-lt"/>
              </a:rPr>
              <a:t>:</a:t>
            </a:r>
          </a:p>
          <a:p>
            <a:pPr>
              <a:buNone/>
            </a:pPr>
            <a:r>
              <a:rPr lang="en-AU" sz="3000" dirty="0">
                <a:latin typeface="+mj-lt"/>
              </a:rPr>
              <a:t>	</a:t>
            </a:r>
            <a:r>
              <a:rPr lang="en-AU" sz="3000" dirty="0" smtClean="0">
                <a:latin typeface="+mj-lt"/>
              </a:rPr>
              <a:t>-Anaerobic </a:t>
            </a:r>
            <a:r>
              <a:rPr lang="en-AU" sz="3000" dirty="0">
                <a:latin typeface="+mj-lt"/>
              </a:rPr>
              <a:t>SRB which do not need oxygen are found on the </a:t>
            </a:r>
            <a:r>
              <a:rPr lang="en-AU" sz="3000" dirty="0" smtClean="0">
                <a:latin typeface="+mj-lt"/>
              </a:rPr>
              <a:t>inside</a:t>
            </a:r>
          </a:p>
          <a:p>
            <a:pPr>
              <a:buNone/>
            </a:pPr>
            <a:r>
              <a:rPr lang="en-AU" sz="3000" dirty="0" smtClean="0">
                <a:latin typeface="+mj-lt"/>
              </a:rPr>
              <a:t>	-Oxygen dependent </a:t>
            </a:r>
            <a:r>
              <a:rPr lang="en-AU" sz="3000" dirty="0">
                <a:latin typeface="+mj-lt"/>
              </a:rPr>
              <a:t>aerobic bacteria are found on the outside of the </a:t>
            </a:r>
            <a:r>
              <a:rPr lang="en-AU" sz="3000" dirty="0" err="1" smtClean="0">
                <a:latin typeface="+mj-lt"/>
              </a:rPr>
              <a:t>rusticles</a:t>
            </a:r>
            <a:endParaRPr lang="en-AU" sz="3000" dirty="0" smtClean="0">
              <a:latin typeface="+mj-lt"/>
            </a:endParaRPr>
          </a:p>
          <a:p>
            <a:r>
              <a:rPr lang="en-AU" sz="3000" dirty="0" smtClean="0">
                <a:latin typeface="+mj-lt"/>
              </a:rPr>
              <a:t>Chemical </a:t>
            </a:r>
            <a:r>
              <a:rPr lang="en-AU" sz="3000" dirty="0">
                <a:latin typeface="+mj-lt"/>
              </a:rPr>
              <a:t>reactions carried out by this combination of bacteria </a:t>
            </a:r>
            <a:r>
              <a:rPr lang="en-AU" sz="3000" dirty="0" smtClean="0">
                <a:latin typeface="+mj-lt"/>
              </a:rPr>
              <a:t>increased </a:t>
            </a:r>
            <a:r>
              <a:rPr lang="en-AU" sz="3000" dirty="0">
                <a:latin typeface="+mj-lt"/>
              </a:rPr>
              <a:t>the rate of corrosion of the iron </a:t>
            </a:r>
            <a:r>
              <a:rPr lang="en-AU" sz="3000" dirty="0" smtClean="0">
                <a:latin typeface="+mj-lt"/>
              </a:rPr>
              <a:t>in the Titanic</a:t>
            </a:r>
            <a:endParaRPr lang="en-AU" sz="3000" dirty="0">
              <a:latin typeface="+mj-lt"/>
            </a:endParaRP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AU" sz="3000" dirty="0">
                <a:latin typeface="+mj-lt"/>
              </a:rPr>
              <a:t>Sea water normally has a pH </a:t>
            </a:r>
            <a:r>
              <a:rPr lang="en-AU" sz="3000" dirty="0" smtClean="0">
                <a:latin typeface="+mj-lt"/>
              </a:rPr>
              <a:t>8 (almost all seawater </a:t>
            </a:r>
            <a:r>
              <a:rPr lang="en-AU" sz="3000" dirty="0" err="1" smtClean="0">
                <a:latin typeface="+mj-lt"/>
              </a:rPr>
              <a:t>cations</a:t>
            </a:r>
            <a:r>
              <a:rPr lang="en-AU" sz="3000" dirty="0" smtClean="0">
                <a:latin typeface="+mj-lt"/>
              </a:rPr>
              <a:t> are from strong bases (Na, K, Mg) </a:t>
            </a:r>
          </a:p>
          <a:p>
            <a:pPr lvl="0"/>
            <a:r>
              <a:rPr lang="en-AU" sz="3000" dirty="0" smtClean="0">
                <a:latin typeface="+mj-lt"/>
              </a:rPr>
              <a:t>But the </a:t>
            </a:r>
            <a:r>
              <a:rPr lang="en-AU" sz="3000" dirty="0">
                <a:latin typeface="+mj-lt"/>
              </a:rPr>
              <a:t>increased solubility of CO</a:t>
            </a:r>
            <a:r>
              <a:rPr lang="en-AU" sz="3000" baseline="-25000" dirty="0">
                <a:latin typeface="+mj-lt"/>
              </a:rPr>
              <a:t>2</a:t>
            </a:r>
            <a:r>
              <a:rPr lang="en-AU" sz="3000" dirty="0">
                <a:latin typeface="+mj-lt"/>
              </a:rPr>
              <a:t> with depth makes deep ocean water slightly </a:t>
            </a:r>
            <a:r>
              <a:rPr lang="en-AU" sz="3000" dirty="0" smtClean="0">
                <a:latin typeface="+mj-lt"/>
              </a:rPr>
              <a:t>acidic</a:t>
            </a:r>
          </a:p>
          <a:p>
            <a:pPr lvl="0">
              <a:buNone/>
            </a:pPr>
            <a:endParaRPr lang="en-AU" sz="3000" dirty="0" smtClean="0">
              <a:latin typeface="+mj-lt"/>
            </a:endParaRPr>
          </a:p>
          <a:p>
            <a:pPr lvl="0"/>
            <a:r>
              <a:rPr lang="en-AU" sz="3000" b="1" dirty="0" smtClean="0">
                <a:latin typeface="+mj-lt"/>
              </a:rPr>
              <a:t>Carbon dioxide as bicarbonate</a:t>
            </a:r>
            <a:r>
              <a:rPr lang="en-AU" sz="3000" dirty="0" smtClean="0">
                <a:latin typeface="+mj-lt"/>
              </a:rPr>
              <a:t> </a:t>
            </a:r>
            <a:br>
              <a:rPr lang="en-AU" sz="3000" dirty="0" smtClean="0">
                <a:latin typeface="+mj-lt"/>
              </a:rPr>
            </a:br>
            <a:r>
              <a:rPr lang="en-AU" sz="3000" dirty="0" smtClean="0">
                <a:latin typeface="+mj-lt"/>
              </a:rPr>
              <a:t>Carbon dioxide binds loosely with water to form bicarbonate: CO</a:t>
            </a:r>
            <a:r>
              <a:rPr lang="en-AU" sz="3000" baseline="-25000" dirty="0" smtClean="0">
                <a:latin typeface="+mj-lt"/>
              </a:rPr>
              <a:t>2</a:t>
            </a:r>
            <a:r>
              <a:rPr lang="en-AU" sz="3000" dirty="0" smtClean="0">
                <a:latin typeface="+mj-lt"/>
              </a:rPr>
              <a:t> + H</a:t>
            </a:r>
            <a:r>
              <a:rPr lang="en-AU" sz="3000" baseline="-25000" dirty="0" smtClean="0">
                <a:latin typeface="+mj-lt"/>
              </a:rPr>
              <a:t>2</a:t>
            </a:r>
            <a:r>
              <a:rPr lang="en-AU" sz="3000" dirty="0" smtClean="0">
                <a:latin typeface="+mj-lt"/>
              </a:rPr>
              <a:t>O &lt;=&gt; H</a:t>
            </a:r>
            <a:r>
              <a:rPr lang="en-AU" sz="3000" baseline="-25000" dirty="0" smtClean="0">
                <a:latin typeface="+mj-lt"/>
              </a:rPr>
              <a:t>2</a:t>
            </a:r>
            <a:r>
              <a:rPr lang="en-AU" sz="3000" dirty="0" smtClean="0">
                <a:latin typeface="+mj-lt"/>
              </a:rPr>
              <a:t>CO</a:t>
            </a:r>
            <a:r>
              <a:rPr lang="en-AU" sz="3000" baseline="-25000" dirty="0" smtClean="0">
                <a:latin typeface="+mj-lt"/>
              </a:rPr>
              <a:t>3</a:t>
            </a:r>
            <a:r>
              <a:rPr lang="en-AU" sz="3000" dirty="0" smtClean="0">
                <a:latin typeface="+mj-lt"/>
              </a:rPr>
              <a:t> &lt;=&gt; </a:t>
            </a:r>
            <a:r>
              <a:rPr lang="en-AU" sz="3000" b="1" dirty="0" smtClean="0">
                <a:latin typeface="+mj-lt"/>
              </a:rPr>
              <a:t>H</a:t>
            </a:r>
            <a:r>
              <a:rPr lang="en-AU" sz="3000" b="1" baseline="30000" dirty="0" smtClean="0">
                <a:latin typeface="+mj-lt"/>
              </a:rPr>
              <a:t>+</a:t>
            </a:r>
            <a:r>
              <a:rPr lang="en-AU" sz="3000" b="1" dirty="0" smtClean="0">
                <a:latin typeface="+mj-lt"/>
              </a:rPr>
              <a:t> </a:t>
            </a:r>
            <a:r>
              <a:rPr lang="en-AU" sz="3000" dirty="0" smtClean="0">
                <a:latin typeface="+mj-lt"/>
              </a:rPr>
              <a:t>+ HCO</a:t>
            </a:r>
            <a:r>
              <a:rPr lang="en-AU" sz="3000" baseline="-25000" dirty="0" smtClean="0">
                <a:latin typeface="+mj-lt"/>
              </a:rPr>
              <a:t>3</a:t>
            </a:r>
            <a:r>
              <a:rPr lang="en-AU" sz="3000" baseline="30000" dirty="0" smtClean="0">
                <a:latin typeface="+mj-lt"/>
              </a:rPr>
              <a:t>-</a:t>
            </a:r>
            <a:r>
              <a:rPr lang="en-AU" sz="3000" dirty="0" smtClean="0">
                <a:latin typeface="+mj-lt"/>
              </a:rPr>
              <a:t> &lt;=&gt; </a:t>
            </a:r>
            <a:r>
              <a:rPr lang="en-AU" sz="3000" b="1" dirty="0" smtClean="0">
                <a:latin typeface="+mj-lt"/>
              </a:rPr>
              <a:t>H</a:t>
            </a:r>
            <a:r>
              <a:rPr lang="en-AU" sz="3000" b="1" baseline="30000" dirty="0" smtClean="0">
                <a:latin typeface="+mj-lt"/>
              </a:rPr>
              <a:t>+</a:t>
            </a:r>
            <a:r>
              <a:rPr lang="en-AU" sz="3000" b="1" dirty="0" smtClean="0">
                <a:latin typeface="+mj-lt"/>
              </a:rPr>
              <a:t> </a:t>
            </a:r>
            <a:r>
              <a:rPr lang="en-AU" sz="3000" dirty="0" smtClean="0">
                <a:latin typeface="+mj-lt"/>
              </a:rPr>
              <a:t>+ </a:t>
            </a:r>
            <a:r>
              <a:rPr lang="en-AU" sz="3000" b="1" dirty="0" smtClean="0">
                <a:latin typeface="+mj-lt"/>
              </a:rPr>
              <a:t>H</a:t>
            </a:r>
            <a:r>
              <a:rPr lang="en-AU" sz="3000" b="1" baseline="30000" dirty="0" smtClean="0">
                <a:latin typeface="+mj-lt"/>
              </a:rPr>
              <a:t>+</a:t>
            </a:r>
            <a:r>
              <a:rPr lang="en-AU" sz="3000" b="1" dirty="0" smtClean="0">
                <a:latin typeface="+mj-lt"/>
              </a:rPr>
              <a:t> </a:t>
            </a:r>
            <a:r>
              <a:rPr lang="en-AU" sz="3000" dirty="0" smtClean="0">
                <a:latin typeface="+mj-lt"/>
              </a:rPr>
              <a:t>+ CO</a:t>
            </a:r>
            <a:r>
              <a:rPr lang="en-AU" sz="3000" baseline="-25000" dirty="0" smtClean="0">
                <a:latin typeface="+mj-lt"/>
              </a:rPr>
              <a:t>3</a:t>
            </a:r>
            <a:r>
              <a:rPr lang="en-AU" sz="3000" baseline="30000" dirty="0" smtClean="0">
                <a:latin typeface="+mj-lt"/>
              </a:rPr>
              <a:t>2-</a:t>
            </a:r>
            <a:endParaRPr lang="en-AU" sz="3000" dirty="0" smtClean="0">
              <a:latin typeface="+mj-lt"/>
            </a:endParaRPr>
          </a:p>
          <a:p>
            <a:pPr>
              <a:buNone/>
            </a:pPr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AU" sz="2800" dirty="0" smtClean="0">
                <a:latin typeface="+mj-lt"/>
              </a:rPr>
              <a:t>As the pH drops with depth in ocean water the presence of more hydrogen ions favours corrosion of metals</a:t>
            </a:r>
          </a:p>
          <a:p>
            <a:pPr lvl="0">
              <a:buNone/>
            </a:pPr>
            <a:endParaRPr lang="en-AU" sz="2800" dirty="0" smtClean="0">
              <a:latin typeface="+mj-lt"/>
            </a:endParaRPr>
          </a:p>
          <a:p>
            <a:pPr lvl="0"/>
            <a:r>
              <a:rPr lang="en-AU" sz="2800" dirty="0" smtClean="0">
                <a:latin typeface="+mj-lt"/>
              </a:rPr>
              <a:t>Corrosion of metals with acid produces metal ions: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	Fe + 2</a:t>
            </a:r>
            <a:r>
              <a:rPr lang="en-AU" sz="2800" b="1" dirty="0" smtClean="0">
                <a:latin typeface="+mj-lt"/>
              </a:rPr>
              <a:t>H</a:t>
            </a:r>
            <a:r>
              <a:rPr lang="en-AU" sz="2800" b="1" baseline="30000" dirty="0" smtClean="0">
                <a:latin typeface="+mj-lt"/>
              </a:rPr>
              <a:t>+ </a:t>
            </a:r>
            <a:r>
              <a:rPr lang="en-AU" sz="2800" dirty="0" smtClean="0">
                <a:latin typeface="+mj-lt"/>
              </a:rPr>
              <a:t>--&gt; Fe</a:t>
            </a:r>
            <a:r>
              <a:rPr lang="en-AU" sz="2800" baseline="30000" dirty="0" smtClean="0">
                <a:latin typeface="+mj-lt"/>
              </a:rPr>
              <a:t>2+</a:t>
            </a:r>
            <a:r>
              <a:rPr lang="en-AU" sz="2800" dirty="0" smtClean="0">
                <a:latin typeface="+mj-lt"/>
              </a:rPr>
              <a:t> + H</a:t>
            </a:r>
            <a:r>
              <a:rPr lang="en-AU" sz="2800" baseline="-25000" dirty="0" smtClean="0">
                <a:latin typeface="+mj-lt"/>
              </a:rPr>
              <a:t>2</a:t>
            </a:r>
          </a:p>
          <a:p>
            <a:pPr>
              <a:buNone/>
            </a:pPr>
            <a:endParaRPr lang="en-AU" sz="2800" dirty="0" smtClean="0">
              <a:latin typeface="+mj-lt"/>
            </a:endParaRPr>
          </a:p>
          <a:p>
            <a:r>
              <a:rPr lang="en-AU" sz="2800" dirty="0" smtClean="0">
                <a:latin typeface="+mj-lt"/>
              </a:rPr>
              <a:t>Some metal ions produced can undergo hydrolysis (reaction with water) to produce even more hydrogen ions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b="1" dirty="0" smtClean="0"/>
              <a:t>	</a:t>
            </a:r>
            <a:r>
              <a:rPr lang="en-AU" sz="2400" b="1" dirty="0" smtClean="0">
                <a:latin typeface="+mj-lt"/>
              </a:rPr>
              <a:t>Describe </a:t>
            </a:r>
            <a:r>
              <a:rPr lang="en-AU" sz="2400" b="1" dirty="0">
                <a:latin typeface="+mj-lt"/>
              </a:rPr>
              <a:t>the action of </a:t>
            </a:r>
            <a:r>
              <a:rPr lang="en-AU" sz="2400" b="1" dirty="0" err="1">
                <a:latin typeface="+mj-lt"/>
              </a:rPr>
              <a:t>sulfate</a:t>
            </a:r>
            <a:r>
              <a:rPr lang="en-AU" sz="2400" b="1" dirty="0">
                <a:latin typeface="+mj-lt"/>
              </a:rPr>
              <a:t> reducing bacteria </a:t>
            </a:r>
            <a:r>
              <a:rPr lang="en-AU" sz="2400" b="1" dirty="0" smtClean="0">
                <a:latin typeface="+mj-lt"/>
              </a:rPr>
              <a:t>(SRB) around </a:t>
            </a:r>
            <a:r>
              <a:rPr lang="en-AU" sz="2400" b="1" dirty="0">
                <a:latin typeface="+mj-lt"/>
              </a:rPr>
              <a:t>deep </a:t>
            </a:r>
            <a:r>
              <a:rPr lang="en-AU" sz="2400" b="1" dirty="0" smtClean="0">
                <a:latin typeface="+mj-lt"/>
              </a:rPr>
              <a:t>wrecks</a:t>
            </a:r>
          </a:p>
          <a:p>
            <a:pPr lvl="0"/>
            <a:r>
              <a:rPr lang="en-AU" sz="2400" dirty="0" smtClean="0">
                <a:latin typeface="+mj-lt"/>
              </a:rPr>
              <a:t>Corrosion of metals with acid produces metal ions:</a:t>
            </a:r>
          </a:p>
          <a:p>
            <a:pPr>
              <a:buNone/>
            </a:pPr>
            <a:r>
              <a:rPr lang="en-AU" sz="2400" dirty="0" smtClean="0">
                <a:latin typeface="+mj-lt"/>
              </a:rPr>
              <a:t>	Fe + 2</a:t>
            </a:r>
            <a:r>
              <a:rPr lang="en-AU" sz="2400" b="1" dirty="0" smtClean="0">
                <a:latin typeface="+mj-lt"/>
              </a:rPr>
              <a:t>H</a:t>
            </a:r>
            <a:r>
              <a:rPr lang="en-AU" sz="2400" b="1" baseline="30000" dirty="0" smtClean="0">
                <a:latin typeface="+mj-lt"/>
              </a:rPr>
              <a:t>+ </a:t>
            </a:r>
            <a:r>
              <a:rPr lang="en-AU" sz="2400" dirty="0" smtClean="0">
                <a:latin typeface="+mj-lt"/>
              </a:rPr>
              <a:t>--&gt; Fe</a:t>
            </a:r>
            <a:r>
              <a:rPr lang="en-AU" sz="2400" baseline="30000" dirty="0" smtClean="0">
                <a:latin typeface="+mj-lt"/>
              </a:rPr>
              <a:t>2+</a:t>
            </a:r>
            <a:r>
              <a:rPr lang="en-AU" sz="2400" dirty="0" smtClean="0">
                <a:latin typeface="+mj-lt"/>
              </a:rPr>
              <a:t> + H</a:t>
            </a:r>
            <a:r>
              <a:rPr lang="en-AU" sz="2400" baseline="-25000" dirty="0" smtClean="0">
                <a:latin typeface="+mj-lt"/>
              </a:rPr>
              <a:t>2</a:t>
            </a:r>
          </a:p>
          <a:p>
            <a:pPr>
              <a:buNone/>
            </a:pPr>
            <a:endParaRPr lang="en-AU" sz="2400" dirty="0">
              <a:latin typeface="+mj-lt"/>
            </a:endParaRPr>
          </a:p>
          <a:p>
            <a:pPr lvl="0"/>
            <a:r>
              <a:rPr lang="en-AU" sz="2400" dirty="0" smtClean="0">
                <a:latin typeface="+mj-lt"/>
              </a:rPr>
              <a:t>The SRB are able to change the H</a:t>
            </a:r>
            <a:r>
              <a:rPr lang="en-AU" sz="2400" baseline="-25000" dirty="0" smtClean="0">
                <a:latin typeface="+mj-lt"/>
              </a:rPr>
              <a:t>2</a:t>
            </a:r>
            <a:r>
              <a:rPr lang="en-AU" sz="2400" dirty="0" smtClean="0">
                <a:latin typeface="+mj-lt"/>
              </a:rPr>
              <a:t> to 2H</a:t>
            </a:r>
            <a:r>
              <a:rPr lang="en-AU" sz="2400" baseline="30000" dirty="0" smtClean="0">
                <a:latin typeface="+mj-lt"/>
              </a:rPr>
              <a:t>+</a:t>
            </a:r>
            <a:r>
              <a:rPr lang="en-AU" sz="2400" dirty="0" smtClean="0">
                <a:latin typeface="+mj-lt"/>
              </a:rPr>
              <a:t> which they then use to reduce </a:t>
            </a:r>
            <a:r>
              <a:rPr lang="en-AU" sz="2400" dirty="0" err="1" smtClean="0">
                <a:latin typeface="+mj-lt"/>
              </a:rPr>
              <a:t>sulfate</a:t>
            </a:r>
            <a:r>
              <a:rPr lang="en-AU" sz="2400" dirty="0" smtClean="0">
                <a:latin typeface="+mj-lt"/>
              </a:rPr>
              <a:t> ions to hydrogen </a:t>
            </a:r>
            <a:r>
              <a:rPr lang="en-AU" sz="2400" dirty="0" err="1" smtClean="0">
                <a:latin typeface="+mj-lt"/>
              </a:rPr>
              <a:t>sulfide</a:t>
            </a:r>
            <a:r>
              <a:rPr lang="en-AU" sz="2400" dirty="0" smtClean="0">
                <a:latin typeface="+mj-lt"/>
              </a:rPr>
              <a:t> (H</a:t>
            </a:r>
            <a:r>
              <a:rPr lang="en-AU" sz="2400" baseline="-25000" dirty="0" smtClean="0">
                <a:latin typeface="+mj-lt"/>
              </a:rPr>
              <a:t>2</a:t>
            </a:r>
            <a:r>
              <a:rPr lang="en-AU" sz="2400" dirty="0" smtClean="0">
                <a:latin typeface="+mj-lt"/>
              </a:rPr>
              <a:t>S) </a:t>
            </a:r>
          </a:p>
          <a:p>
            <a:pPr lvl="0">
              <a:buNone/>
            </a:pPr>
            <a:endParaRPr lang="en-AU" sz="2400" dirty="0">
              <a:latin typeface="+mj-lt"/>
            </a:endParaRPr>
          </a:p>
          <a:p>
            <a:pPr lvl="0"/>
            <a:r>
              <a:rPr lang="en-AU" sz="2400" dirty="0" smtClean="0">
                <a:latin typeface="+mj-lt"/>
              </a:rPr>
              <a:t>SRB </a:t>
            </a:r>
            <a:r>
              <a:rPr lang="en-AU" sz="2400" dirty="0">
                <a:latin typeface="+mj-lt"/>
              </a:rPr>
              <a:t>produce </a:t>
            </a:r>
            <a:r>
              <a:rPr lang="en-AU" sz="2400" dirty="0" smtClean="0">
                <a:latin typeface="+mj-lt"/>
              </a:rPr>
              <a:t>hydrogen </a:t>
            </a:r>
            <a:r>
              <a:rPr lang="en-AU" sz="2400" dirty="0" err="1">
                <a:latin typeface="+mj-lt"/>
              </a:rPr>
              <a:t>sulfide</a:t>
            </a:r>
            <a:r>
              <a:rPr lang="en-AU" sz="2400" dirty="0">
                <a:latin typeface="+mj-lt"/>
              </a:rPr>
              <a:t> </a:t>
            </a:r>
            <a:r>
              <a:rPr lang="en-AU" sz="2400" dirty="0" smtClean="0">
                <a:latin typeface="+mj-lt"/>
              </a:rPr>
              <a:t>from </a:t>
            </a:r>
            <a:r>
              <a:rPr lang="en-AU" sz="2400" dirty="0">
                <a:latin typeface="+mj-lt"/>
              </a:rPr>
              <a:t>the </a:t>
            </a:r>
            <a:r>
              <a:rPr lang="en-AU" sz="2400" dirty="0" err="1">
                <a:latin typeface="+mj-lt"/>
              </a:rPr>
              <a:t>sulfate</a:t>
            </a:r>
            <a:r>
              <a:rPr lang="en-AU" sz="2400" dirty="0">
                <a:latin typeface="+mj-lt"/>
              </a:rPr>
              <a:t> ions that are plentiful in sea water: </a:t>
            </a:r>
          </a:p>
          <a:p>
            <a:pPr>
              <a:buNone/>
            </a:pPr>
            <a:r>
              <a:rPr lang="en-AU" sz="2400" dirty="0" smtClean="0">
                <a:latin typeface="+mj-lt"/>
              </a:rPr>
              <a:t>	SO</a:t>
            </a:r>
            <a:r>
              <a:rPr lang="en-AU" sz="2400" baseline="-25000" dirty="0" smtClean="0">
                <a:latin typeface="+mj-lt"/>
              </a:rPr>
              <a:t>4</a:t>
            </a:r>
            <a:r>
              <a:rPr lang="en-AU" sz="2400" baseline="30000" dirty="0" smtClean="0">
                <a:latin typeface="+mj-lt"/>
              </a:rPr>
              <a:t>2</a:t>
            </a:r>
            <a:r>
              <a:rPr lang="en-AU" sz="2400" baseline="30000" dirty="0">
                <a:latin typeface="+mj-lt"/>
              </a:rPr>
              <a:t>–</a:t>
            </a:r>
            <a:r>
              <a:rPr lang="en-AU" sz="2400" dirty="0">
                <a:latin typeface="+mj-lt"/>
              </a:rPr>
              <a:t> + 10H</a:t>
            </a:r>
            <a:r>
              <a:rPr lang="en-AU" sz="2400" baseline="30000" dirty="0">
                <a:latin typeface="+mj-lt"/>
              </a:rPr>
              <a:t>+</a:t>
            </a:r>
            <a:r>
              <a:rPr lang="en-AU" sz="2400" dirty="0">
                <a:latin typeface="+mj-lt"/>
              </a:rPr>
              <a:t> + 8e</a:t>
            </a:r>
            <a:r>
              <a:rPr lang="en-AU" sz="2400" baseline="30000" dirty="0">
                <a:latin typeface="+mj-lt"/>
              </a:rPr>
              <a:t>–</a:t>
            </a:r>
            <a:r>
              <a:rPr lang="en-AU" sz="2400" dirty="0">
                <a:latin typeface="+mj-lt"/>
              </a:rPr>
              <a:t> --&gt; H</a:t>
            </a:r>
            <a:r>
              <a:rPr lang="en-AU" sz="2400" baseline="-25000" dirty="0">
                <a:latin typeface="+mj-lt"/>
              </a:rPr>
              <a:t>2</a:t>
            </a:r>
            <a:r>
              <a:rPr lang="en-AU" sz="2400" dirty="0">
                <a:latin typeface="+mj-lt"/>
              </a:rPr>
              <a:t>S + 4H</a:t>
            </a:r>
            <a:r>
              <a:rPr lang="en-AU" sz="2400" baseline="-25000" dirty="0">
                <a:latin typeface="+mj-lt"/>
              </a:rPr>
              <a:t>2</a:t>
            </a:r>
            <a:r>
              <a:rPr lang="en-AU" sz="2400" dirty="0">
                <a:latin typeface="+mj-lt"/>
              </a:rPr>
              <a:t>O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8</a:t>
            </a:fld>
            <a:endParaRPr lang="en-A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Corrosion at great depths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latin typeface="+mj-lt"/>
              </a:rPr>
              <a:t>Note that the oxidation state of </a:t>
            </a:r>
            <a:r>
              <a:rPr lang="en-AU" dirty="0" err="1" smtClean="0">
                <a:latin typeface="+mj-lt"/>
              </a:rPr>
              <a:t>sulfur</a:t>
            </a:r>
            <a:r>
              <a:rPr lang="en-AU" dirty="0" smtClean="0">
                <a:latin typeface="+mj-lt"/>
              </a:rPr>
              <a:t> has been reduced from:</a:t>
            </a:r>
          </a:p>
          <a:p>
            <a:pPr>
              <a:buNone/>
            </a:pPr>
            <a:r>
              <a:rPr lang="en-AU" dirty="0" smtClean="0">
                <a:latin typeface="+mj-lt"/>
              </a:rPr>
              <a:t>	+6 in SO</a:t>
            </a:r>
            <a:r>
              <a:rPr lang="en-AU" baseline="-25000" dirty="0" smtClean="0">
                <a:latin typeface="+mj-lt"/>
              </a:rPr>
              <a:t>4</a:t>
            </a:r>
            <a:r>
              <a:rPr lang="en-AU" baseline="30000" dirty="0" smtClean="0">
                <a:latin typeface="+mj-lt"/>
              </a:rPr>
              <a:t>2–</a:t>
            </a:r>
            <a:endParaRPr lang="en-AU" dirty="0" smtClean="0">
              <a:latin typeface="+mj-lt"/>
            </a:endParaRPr>
          </a:p>
          <a:p>
            <a:pPr>
              <a:buNone/>
            </a:pPr>
            <a:r>
              <a:rPr lang="en-AU" dirty="0" smtClean="0">
                <a:latin typeface="+mj-lt"/>
              </a:rPr>
              <a:t>	to</a:t>
            </a:r>
          </a:p>
          <a:p>
            <a:pPr>
              <a:buNone/>
            </a:pPr>
            <a:r>
              <a:rPr lang="en-AU" dirty="0" smtClean="0">
                <a:latin typeface="+mj-lt"/>
              </a:rPr>
              <a:t>	–2 in H</a:t>
            </a:r>
            <a:r>
              <a:rPr lang="en-AU" baseline="-25000" dirty="0" smtClean="0">
                <a:latin typeface="+mj-lt"/>
              </a:rPr>
              <a:t>2</a:t>
            </a:r>
            <a:r>
              <a:rPr lang="en-AU" dirty="0" smtClean="0">
                <a:latin typeface="+mj-lt"/>
              </a:rPr>
              <a:t>S</a:t>
            </a:r>
          </a:p>
          <a:p>
            <a:pPr>
              <a:buNone/>
            </a:pPr>
            <a:endParaRPr lang="en-AU" dirty="0" smtClean="0">
              <a:latin typeface="+mj-lt"/>
            </a:endParaRPr>
          </a:p>
          <a:p>
            <a:r>
              <a:rPr lang="en-AU" dirty="0" smtClean="0">
                <a:latin typeface="+mj-lt"/>
              </a:rPr>
              <a:t>This is why the anaerobic bacteria that cause this change are called </a:t>
            </a:r>
            <a:r>
              <a:rPr lang="en-AU" dirty="0" err="1" smtClean="0">
                <a:latin typeface="+mj-lt"/>
              </a:rPr>
              <a:t>sulfate</a:t>
            </a:r>
            <a:r>
              <a:rPr lang="en-AU" dirty="0" smtClean="0">
                <a:latin typeface="+mj-lt"/>
              </a:rPr>
              <a:t> reducing bacteria (SRB)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9ECF-C8C5-4247-906C-9509B6FD6BC7}" type="slidenum">
              <a:rPr lang="en-AU" smtClean="0"/>
              <a:pPr/>
              <a:t>9</a:t>
            </a:fld>
            <a:endParaRPr lang="en-A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327</TotalTime>
  <Words>753</Words>
  <Application>Microsoft Office PowerPoint</Application>
  <PresentationFormat>On-screen Show (4:3)</PresentationFormat>
  <Paragraphs>157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Flow</vt:lpstr>
      <vt:lpstr>Corrosion at great depths</vt:lpstr>
      <vt:lpstr>Corrosion at great depths</vt:lpstr>
      <vt:lpstr>Corrosion at great depths</vt:lpstr>
      <vt:lpstr>Corrosion at great depths</vt:lpstr>
      <vt:lpstr>Corrosion at great depths</vt:lpstr>
      <vt:lpstr>Corrosion at great depths</vt:lpstr>
      <vt:lpstr>Corrosion at great depths</vt:lpstr>
      <vt:lpstr>Corrosion at great depths</vt:lpstr>
      <vt:lpstr>Corrosion at great depths</vt:lpstr>
      <vt:lpstr>Corrosion at great depths</vt:lpstr>
      <vt:lpstr>Corrosion at great depths</vt:lpstr>
      <vt:lpstr>Corrosion at great depths</vt:lpstr>
      <vt:lpstr>Corrosion at great depths</vt:lpstr>
      <vt:lpstr>Corrosion at great depths</vt:lpstr>
      <vt:lpstr>Corrosion at great depths</vt:lpstr>
      <vt:lpstr>Corrosion at great depths</vt:lpstr>
      <vt:lpstr>Corrosion at great depths</vt:lpstr>
      <vt:lpstr>Corrosion at great depths</vt:lpstr>
      <vt:lpstr>Corrosion at great depths</vt:lpstr>
      <vt:lpstr>Corrosion at great depths</vt:lpstr>
      <vt:lpstr>Corrosion at great depths</vt:lpstr>
      <vt:lpstr>Questions</vt:lpstr>
      <vt:lpstr>Questions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andru</dc:creator>
  <cp:lastModifiedBy>student teacher</cp:lastModifiedBy>
  <cp:revision>78</cp:revision>
  <dcterms:created xsi:type="dcterms:W3CDTF">2011-09-03T02:34:08Z</dcterms:created>
  <dcterms:modified xsi:type="dcterms:W3CDTF">2011-09-05T02:30:51Z</dcterms:modified>
</cp:coreProperties>
</file>